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45"/>
  </p:notesMasterIdLst>
  <p:sldIdLst>
    <p:sldId id="303" r:id="rId2"/>
    <p:sldId id="753" r:id="rId3"/>
    <p:sldId id="315" r:id="rId4"/>
    <p:sldId id="258" r:id="rId5"/>
    <p:sldId id="306" r:id="rId6"/>
    <p:sldId id="760" r:id="rId7"/>
    <p:sldId id="761" r:id="rId8"/>
    <p:sldId id="456" r:id="rId9"/>
    <p:sldId id="757" r:id="rId10"/>
    <p:sldId id="272" r:id="rId11"/>
    <p:sldId id="325" r:id="rId12"/>
    <p:sldId id="509" r:id="rId13"/>
    <p:sldId id="511" r:id="rId14"/>
    <p:sldId id="335" r:id="rId15"/>
    <p:sldId id="594" r:id="rId16"/>
    <p:sldId id="367" r:id="rId17"/>
    <p:sldId id="625" r:id="rId18"/>
    <p:sldId id="323" r:id="rId19"/>
    <p:sldId id="623" r:id="rId20"/>
    <p:sldId id="624" r:id="rId21"/>
    <p:sldId id="752" r:id="rId22"/>
    <p:sldId id="758" r:id="rId23"/>
    <p:sldId id="527" r:id="rId24"/>
    <p:sldId id="528" r:id="rId25"/>
    <p:sldId id="529" r:id="rId26"/>
    <p:sldId id="599" r:id="rId27"/>
    <p:sldId id="609" r:id="rId28"/>
    <p:sldId id="759" r:id="rId29"/>
    <p:sldId id="447" r:id="rId30"/>
    <p:sldId id="607" r:id="rId31"/>
    <p:sldId id="326" r:id="rId32"/>
    <p:sldId id="327" r:id="rId33"/>
    <p:sldId id="621" r:id="rId34"/>
    <p:sldId id="617" r:id="rId35"/>
    <p:sldId id="615" r:id="rId36"/>
    <p:sldId id="628" r:id="rId37"/>
    <p:sldId id="755" r:id="rId38"/>
    <p:sldId id="616" r:id="rId39"/>
    <p:sldId id="756" r:id="rId40"/>
    <p:sldId id="620" r:id="rId41"/>
    <p:sldId id="754" r:id="rId42"/>
    <p:sldId id="431" r:id="rId43"/>
    <p:sldId id="432"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Kosciw" initials="JK" lastIdx="9" clrIdx="0">
    <p:extLst>
      <p:ext uri="{19B8F6BF-5375-455C-9EA6-DF929625EA0E}">
        <p15:presenceInfo xmlns:p15="http://schemas.microsoft.com/office/powerpoint/2012/main" userId="6d2a1743e2ed1037" providerId="Windows Live"/>
      </p:ext>
    </p:extLst>
  </p:cmAuthor>
  <p:cmAuthor id="2" name="Adrian Zongrone" initials="AZ" lastIdx="2" clrIdx="1">
    <p:extLst>
      <p:ext uri="{19B8F6BF-5375-455C-9EA6-DF929625EA0E}">
        <p15:presenceInfo xmlns:p15="http://schemas.microsoft.com/office/powerpoint/2012/main" userId="Adrian Zongr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719"/>
    <a:srgbClr val="BFBFBF"/>
    <a:srgbClr val="63666A"/>
    <a:srgbClr val="C0257D"/>
    <a:srgbClr val="FEC009"/>
    <a:srgbClr val="382B79"/>
    <a:srgbClr val="C5B798"/>
    <a:srgbClr val="382C79"/>
    <a:srgbClr val="B6C900"/>
    <a:srgbClr val="3CB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2" autoAdjust="0"/>
    <p:restoredTop sz="89752" autoAdjust="0"/>
  </p:normalViewPr>
  <p:slideViewPr>
    <p:cSldViewPr snapToGrid="0" snapToObjects="1">
      <p:cViewPr varScale="1">
        <p:scale>
          <a:sx n="145" d="100"/>
          <a:sy n="145" d="100"/>
        </p:scale>
        <p:origin x="83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8T19:30:08.082" idx="7">
    <p:pos x="10" y="-20"/>
    <p:text>Maybe add some slides from the website that show/describe out supports to GSAs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8T19:30:08.082" idx="8">
    <p:pos x="10" y="-20"/>
    <p:text>Maybe add some slides from the website that show/describe out supports to GSAs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466562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lsen.org/ts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381000" y="685800"/>
            <a:ext cx="6096000" cy="3429000"/>
          </a:xfrm>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7"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E70376-BFA2-4707-B838-62A08AB4CE6A}" type="slidenum">
              <a:rPr lang="en-US" altLang="en-US" sz="1200"/>
              <a:pPr/>
              <a:t>1</a:t>
            </a:fld>
            <a:endParaRPr lang="en-US" altLang="en-US" sz="1200"/>
          </a:p>
        </p:txBody>
      </p:sp>
    </p:spTree>
    <p:extLst>
      <p:ext uri="{BB962C8B-B14F-4D97-AF65-F5344CB8AC3E}">
        <p14:creationId xmlns:p14="http://schemas.microsoft.com/office/powerpoint/2010/main" val="329731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047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401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Caitie</a:t>
            </a:r>
            <a:endParaRPr lang="en-US" dirty="0"/>
          </a:p>
        </p:txBody>
      </p:sp>
    </p:spTree>
    <p:extLst>
      <p:ext uri="{BB962C8B-B14F-4D97-AF65-F5344CB8AC3E}">
        <p14:creationId xmlns:p14="http://schemas.microsoft.com/office/powerpoint/2010/main" val="341786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281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Three Approaches to Conducting </a:t>
            </a:r>
            <a:br>
              <a:rPr lang="en-US" dirty="0"/>
            </a:br>
            <a:r>
              <a:rPr lang="en-US" dirty="0"/>
              <a:t>Research in the Region</a:t>
            </a:r>
          </a:p>
          <a:p>
            <a:endParaRPr lang="en-US" dirty="0"/>
          </a:p>
          <a:p>
            <a:r>
              <a:rPr lang="en-US" sz="1100" dirty="0"/>
              <a:t>Creating a regional network and strategy to implementing research </a:t>
            </a:r>
          </a:p>
          <a:p>
            <a:endParaRPr lang="en-US" sz="800" dirty="0"/>
          </a:p>
          <a:p>
            <a:r>
              <a:rPr lang="en-US" sz="1100" dirty="0"/>
              <a:t>Partnering with university researchers</a:t>
            </a:r>
            <a:endParaRPr lang="en-US" sz="800" dirty="0"/>
          </a:p>
          <a:p>
            <a:endParaRPr lang="en-US" sz="800" dirty="0"/>
          </a:p>
          <a:p>
            <a:r>
              <a:rPr lang="en-US" sz="1100" dirty="0"/>
              <a:t>Working with outside funding sources to create partnerships</a:t>
            </a:r>
          </a:p>
          <a:p>
            <a:endParaRPr lang="en-US" dirty="0"/>
          </a:p>
        </p:txBody>
      </p:sp>
    </p:spTree>
    <p:extLst>
      <p:ext uri="{BB962C8B-B14F-4D97-AF65-F5344CB8AC3E}">
        <p14:creationId xmlns:p14="http://schemas.microsoft.com/office/powerpoint/2010/main" val="370195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marL="342900" indent="-342900">
              <a:lnSpc>
                <a:spcPct val="150000"/>
              </a:lnSpc>
              <a:spcBef>
                <a:spcPts val="0"/>
              </a:spcBef>
              <a:spcAft>
                <a:spcPts val="0"/>
              </a:spcAft>
              <a:buFont typeface="Symbol"/>
              <a:buChar char=""/>
              <a:defRPr/>
            </a:pPr>
            <a:r>
              <a:rPr lang="en-US" sz="1600" dirty="0">
                <a:latin typeface="Cambria"/>
                <a:ea typeface="ＭＳ 明朝"/>
                <a:cs typeface="Times New Roman"/>
              </a:rPr>
              <a:t>In most countries (except Iceland), around half or more feel unsafe at school because of their sexual orientation.</a:t>
            </a:r>
          </a:p>
          <a:p>
            <a:pPr marL="342900" indent="-342900">
              <a:lnSpc>
                <a:spcPct val="150000"/>
              </a:lnSpc>
              <a:spcBef>
                <a:spcPts val="0"/>
              </a:spcBef>
              <a:spcAft>
                <a:spcPts val="0"/>
              </a:spcAft>
              <a:buFont typeface="Symbol"/>
              <a:buChar char=""/>
              <a:defRPr/>
            </a:pPr>
            <a:r>
              <a:rPr lang="en-US" sz="1600" dirty="0">
                <a:latin typeface="Cambria"/>
                <a:ea typeface="ＭＳ 明朝"/>
                <a:cs typeface="Times New Roman"/>
              </a:rPr>
              <a:t>Ranges from 1/3 in Iceland to 2/3 in Lithuania</a:t>
            </a:r>
          </a:p>
          <a:p>
            <a:pPr marL="342900" indent="-342900">
              <a:lnSpc>
                <a:spcPct val="150000"/>
              </a:lnSpc>
              <a:spcBef>
                <a:spcPts val="0"/>
              </a:spcBef>
              <a:spcAft>
                <a:spcPts val="0"/>
              </a:spcAft>
              <a:buFont typeface="Symbol"/>
              <a:buChar char=""/>
              <a:defRPr/>
            </a:pPr>
            <a:r>
              <a:rPr lang="en-US" sz="1600" dirty="0">
                <a:latin typeface="Cambria"/>
                <a:ea typeface="ＭＳ 明朝"/>
                <a:cs typeface="Times New Roman"/>
              </a:rPr>
              <a:t>Between 1/4 and 1/3 also feel unsafe because of gender expression</a:t>
            </a:r>
          </a:p>
          <a:p>
            <a:pPr>
              <a:defRPr/>
            </a:pPr>
            <a:endParaRPr lang="en-US" dirty="0">
              <a:cs typeface="ＭＳ Ｐゴシック" pitchFamily="39" charset="-128"/>
            </a:endParaRPr>
          </a:p>
        </p:txBody>
      </p:sp>
      <p:sp>
        <p:nvSpPr>
          <p:cNvPr id="36867"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A65820-8FD3-4A5A-A267-5967044A23CE}" type="slidenum">
              <a:rPr lang="en-US" altLang="en-US" sz="1200"/>
              <a:pPr/>
              <a:t>18</a:t>
            </a:fld>
            <a:endParaRPr lang="en-US" altLang="en-US" sz="1200"/>
          </a:p>
        </p:txBody>
      </p:sp>
    </p:spTree>
    <p:extLst>
      <p:ext uri="{BB962C8B-B14F-4D97-AF65-F5344CB8AC3E}">
        <p14:creationId xmlns:p14="http://schemas.microsoft.com/office/powerpoint/2010/main" val="212943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lnSpc>
                <a:spcPct val="150000"/>
              </a:lnSpc>
              <a:spcBef>
                <a:spcPts val="0"/>
              </a:spcBef>
              <a:spcAft>
                <a:spcPts val="0"/>
              </a:spcAft>
              <a:defRPr/>
            </a:pPr>
            <a:r>
              <a:rPr lang="en-US" b="1" dirty="0">
                <a:latin typeface="Cambria"/>
                <a:ea typeface="ＭＳ 明朝"/>
                <a:cs typeface="Times New Roman"/>
              </a:rPr>
              <a:t>Homophobic Remarks</a:t>
            </a:r>
          </a:p>
          <a:p>
            <a:pPr>
              <a:lnSpc>
                <a:spcPct val="150000"/>
              </a:lnSpc>
              <a:spcBef>
                <a:spcPts val="0"/>
              </a:spcBef>
              <a:spcAft>
                <a:spcPts val="0"/>
              </a:spcAft>
              <a:defRPr/>
            </a:pPr>
            <a:endParaRPr lang="en-US" sz="1100" dirty="0">
              <a:latin typeface="Cambria"/>
              <a:ea typeface="ＭＳ 明朝"/>
              <a:cs typeface="Times New Roman"/>
            </a:endParaRPr>
          </a:p>
          <a:p>
            <a:pPr marL="342900" indent="-342900">
              <a:lnSpc>
                <a:spcPct val="150000"/>
              </a:lnSpc>
              <a:spcBef>
                <a:spcPts val="0"/>
              </a:spcBef>
              <a:spcAft>
                <a:spcPts val="0"/>
              </a:spcAft>
              <a:buFont typeface="Symbol"/>
              <a:buChar char=""/>
              <a:defRPr/>
            </a:pPr>
            <a:r>
              <a:rPr lang="en-US" dirty="0">
                <a:latin typeface="Cambria"/>
                <a:ea typeface="ＭＳ 明朝"/>
                <a:cs typeface="Times New Roman"/>
              </a:rPr>
              <a:t>9/10 of students across the 7 countries hear these remarks in school</a:t>
            </a:r>
            <a:endParaRPr lang="en-US" sz="1100" dirty="0">
              <a:latin typeface="Cambria"/>
              <a:ea typeface="ＭＳ 明朝"/>
              <a:cs typeface="Times New Roman"/>
            </a:endParaRPr>
          </a:p>
          <a:p>
            <a:pPr marL="342900" indent="-342900">
              <a:lnSpc>
                <a:spcPct val="150000"/>
              </a:lnSpc>
              <a:spcBef>
                <a:spcPts val="0"/>
              </a:spcBef>
              <a:spcAft>
                <a:spcPts val="0"/>
              </a:spcAft>
              <a:buFont typeface="Symbol"/>
              <a:buChar char=""/>
              <a:defRPr/>
            </a:pPr>
            <a:r>
              <a:rPr lang="en-US" sz="1100" kern="1200" dirty="0">
                <a:solidFill>
                  <a:schemeClr val="tx1"/>
                </a:solidFill>
                <a:effectLst/>
                <a:latin typeface="+mn-lt"/>
                <a:ea typeface="+mn-ea"/>
                <a:cs typeface="+mn-cs"/>
              </a:rPr>
              <a:t>For example, in Italy, 97.5% of LGBTQ+ students hear homophobic remarks at school</a:t>
            </a:r>
            <a:endParaRPr lang="en-US" dirty="0">
              <a:cs typeface="ＭＳ Ｐゴシック" pitchFamily="39" charset="-128"/>
            </a:endParaRPr>
          </a:p>
        </p:txBody>
      </p:sp>
      <p:sp>
        <p:nvSpPr>
          <p:cNvPr id="38915"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A0BC28-4DF8-40CB-9383-32530E4097A2}" type="slidenum">
              <a:rPr lang="en-US" altLang="en-US" sz="1200"/>
              <a:pPr/>
              <a:t>19</a:t>
            </a:fld>
            <a:endParaRPr lang="en-US" altLang="en-US" sz="1200"/>
          </a:p>
        </p:txBody>
      </p:sp>
    </p:spTree>
    <p:extLst>
      <p:ext uri="{BB962C8B-B14F-4D97-AF65-F5344CB8AC3E}">
        <p14:creationId xmlns:p14="http://schemas.microsoft.com/office/powerpoint/2010/main" val="369733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marL="342900" indent="-342900">
              <a:lnSpc>
                <a:spcPct val="150000"/>
              </a:lnSpc>
              <a:spcBef>
                <a:spcPts val="0"/>
              </a:spcBef>
              <a:spcAft>
                <a:spcPts val="0"/>
              </a:spcAft>
              <a:buFont typeface="Symbol"/>
              <a:buChar char=""/>
              <a:defRPr/>
            </a:pPr>
            <a:r>
              <a:rPr lang="en-US" dirty="0">
                <a:latin typeface="Cambria"/>
                <a:ea typeface="ＭＳ 明朝"/>
                <a:cs typeface="Times New Roman"/>
              </a:rPr>
              <a:t>Strikingly, the frequency within most countries was similar for harassment re: sexual orientation and re: gender expression.</a:t>
            </a:r>
            <a:endParaRPr lang="en-US" sz="1100" dirty="0">
              <a:latin typeface="Cambria"/>
              <a:ea typeface="ＭＳ 明朝"/>
              <a:cs typeface="Times New Roman"/>
            </a:endParaRPr>
          </a:p>
          <a:p>
            <a:pPr marL="342900" indent="-342900">
              <a:lnSpc>
                <a:spcPct val="150000"/>
              </a:lnSpc>
              <a:spcBef>
                <a:spcPts val="0"/>
              </a:spcBef>
              <a:spcAft>
                <a:spcPts val="0"/>
              </a:spcAft>
              <a:buFont typeface="Symbol"/>
              <a:buChar char=""/>
              <a:defRPr/>
            </a:pPr>
            <a:r>
              <a:rPr lang="en-US" dirty="0">
                <a:latin typeface="Cambria"/>
                <a:ea typeface="ＭＳ 明朝"/>
                <a:cs typeface="Times New Roman"/>
              </a:rPr>
              <a:t>In Italy </a:t>
            </a:r>
            <a:r>
              <a:rPr lang="en-US" sz="1100" kern="1200" dirty="0">
                <a:solidFill>
                  <a:schemeClr val="tx1"/>
                </a:solidFill>
                <a:effectLst/>
                <a:latin typeface="+mn-lt"/>
                <a:ea typeface="+mn-ea"/>
                <a:cs typeface="+mn-cs"/>
              </a:rPr>
              <a:t>nearly two-thirds (62.5%) ever experienced verbal harassment because of their sexual orientation and a higher percentage (66.8%) experienced it because of their gender expression, although there were other countries in Europe where the rates of anti-LGBTQ+ harassment and assault were higher. </a:t>
            </a:r>
          </a:p>
          <a:p>
            <a:pPr marL="342900" indent="-342900">
              <a:lnSpc>
                <a:spcPct val="150000"/>
              </a:lnSpc>
              <a:spcBef>
                <a:spcPts val="0"/>
              </a:spcBef>
              <a:spcAft>
                <a:spcPts val="0"/>
              </a:spcAft>
              <a:buFont typeface="Symbol"/>
              <a:buChar char=""/>
              <a:defRPr/>
            </a:pPr>
            <a:r>
              <a:rPr lang="en-US" sz="1100" kern="1200" dirty="0">
                <a:solidFill>
                  <a:schemeClr val="tx1"/>
                </a:solidFill>
                <a:effectLst/>
                <a:latin typeface="+mn-lt"/>
                <a:ea typeface="+mn-ea"/>
                <a:cs typeface="+mn-cs"/>
              </a:rPr>
              <a:t>It is interesting to note that we started to see a pattern where in Northern Europe and Eastern Europe, the rates of victimization regarding sexual orientation were similar to victimization regarding gender expression, but in Southern Europe, we often saw that victimization regarding gender expression was somewhat higher than victimization regarding sexual orientation. Although it may be related to levels of outness among LGBTQ+ students, it may also be that there are cultural factors where policing of gender – how masculine a boy should be or how feminine a girl should be – is more common in certain countries or certain regions than others.</a:t>
            </a:r>
            <a:r>
              <a:rPr lang="en-US" dirty="0">
                <a:effectLst/>
              </a:rPr>
              <a:t> </a:t>
            </a:r>
            <a:endParaRPr lang="en-US" sz="1100" dirty="0">
              <a:latin typeface="Cambria"/>
              <a:ea typeface="ＭＳ 明朝"/>
              <a:cs typeface="Times New Roman"/>
            </a:endParaRPr>
          </a:p>
          <a:p>
            <a:pPr>
              <a:defRPr/>
            </a:pPr>
            <a:endParaRPr lang="en-US" dirty="0">
              <a:cs typeface="ＭＳ Ｐゴシック" pitchFamily="39" charset="-128"/>
            </a:endParaRPr>
          </a:p>
        </p:txBody>
      </p:sp>
      <p:sp>
        <p:nvSpPr>
          <p:cNvPr id="40963"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F69B02-5B61-4E11-AB51-29417793F452}" type="slidenum">
              <a:rPr lang="en-US" altLang="en-US" sz="1200"/>
              <a:pPr/>
              <a:t>20</a:t>
            </a:fld>
            <a:endParaRPr lang="en-US" altLang="en-US" sz="1200"/>
          </a:p>
        </p:txBody>
      </p:sp>
    </p:spTree>
    <p:extLst>
      <p:ext uri="{BB962C8B-B14F-4D97-AF65-F5344CB8AC3E}">
        <p14:creationId xmlns:p14="http://schemas.microsoft.com/office/powerpoint/2010/main" val="230458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endParaRPr lang="en-US" dirty="0">
              <a:cs typeface="ＭＳ Ｐゴシック" pitchFamily="39" charset="-128"/>
            </a:endParaRPr>
          </a:p>
        </p:txBody>
      </p:sp>
      <p:sp>
        <p:nvSpPr>
          <p:cNvPr id="38915"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A0BC28-4DF8-40CB-9383-32530E4097A2}" type="slidenum">
              <a:rPr lang="en-US" altLang="en-US" sz="1200"/>
              <a:pPr/>
              <a:t>21</a:t>
            </a:fld>
            <a:endParaRPr lang="en-US" altLang="en-US" sz="1200"/>
          </a:p>
        </p:txBody>
      </p:sp>
    </p:spTree>
    <p:extLst>
      <p:ext uri="{BB962C8B-B14F-4D97-AF65-F5344CB8AC3E}">
        <p14:creationId xmlns:p14="http://schemas.microsoft.com/office/powerpoint/2010/main" val="4078966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What is also a global phenomenon is what results from these negative school experiences for LGBTQ+ students:</a:t>
            </a:r>
          </a:p>
          <a:p>
            <a:pPr lvl="0"/>
            <a:r>
              <a:rPr lang="en-US" sz="1100" kern="1200" dirty="0">
                <a:solidFill>
                  <a:schemeClr val="tx1"/>
                </a:solidFill>
                <a:effectLst/>
                <a:latin typeface="+mn-lt"/>
                <a:ea typeface="+mn-ea"/>
                <a:cs typeface="+mn-cs"/>
              </a:rPr>
              <a:t>Missing School</a:t>
            </a:r>
          </a:p>
          <a:p>
            <a:pPr lvl="0"/>
            <a:r>
              <a:rPr lang="en-US" sz="1100" kern="1200" dirty="0">
                <a:solidFill>
                  <a:schemeClr val="tx1"/>
                </a:solidFill>
                <a:effectLst/>
                <a:latin typeface="+mn-lt"/>
                <a:ea typeface="+mn-ea"/>
                <a:cs typeface="+mn-cs"/>
              </a:rPr>
              <a:t>Less attachment to school and learning</a:t>
            </a:r>
          </a:p>
          <a:p>
            <a:pPr lvl="0"/>
            <a:r>
              <a:rPr lang="en-US" sz="1100" kern="1200" dirty="0">
                <a:solidFill>
                  <a:schemeClr val="tx1"/>
                </a:solidFill>
                <a:effectLst/>
                <a:latin typeface="+mn-lt"/>
                <a:ea typeface="+mn-ea"/>
                <a:cs typeface="+mn-cs"/>
              </a:rPr>
              <a:t>Poorer academic performance</a:t>
            </a:r>
          </a:p>
          <a:p>
            <a:pPr lvl="0"/>
            <a:r>
              <a:rPr lang="en-US" sz="1100" kern="1200" dirty="0">
                <a:solidFill>
                  <a:schemeClr val="tx1"/>
                </a:solidFill>
                <a:effectLst/>
                <a:latin typeface="+mn-lt"/>
                <a:ea typeface="+mn-ea"/>
                <a:cs typeface="+mn-cs"/>
              </a:rPr>
              <a:t>Not pursuing further education</a:t>
            </a:r>
          </a:p>
          <a:p>
            <a:pPr lvl="0"/>
            <a:r>
              <a:rPr lang="en-US" sz="1100" kern="1200" dirty="0">
                <a:solidFill>
                  <a:schemeClr val="tx1"/>
                </a:solidFill>
                <a:effectLst/>
                <a:latin typeface="+mn-lt"/>
                <a:ea typeface="+mn-ea"/>
                <a:cs typeface="+mn-cs"/>
              </a:rPr>
              <a:t>Poorer mental health</a:t>
            </a:r>
          </a:p>
          <a:p>
            <a:endParaRPr lang="en-US" dirty="0"/>
          </a:p>
        </p:txBody>
      </p:sp>
    </p:spTree>
    <p:extLst>
      <p:ext uri="{BB962C8B-B14F-4D97-AF65-F5344CB8AC3E}">
        <p14:creationId xmlns:p14="http://schemas.microsoft.com/office/powerpoint/2010/main" val="306999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367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459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42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994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7827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lnSpc>
                <a:spcPct val="150000"/>
              </a:lnSpc>
              <a:spcBef>
                <a:spcPts val="0"/>
              </a:spcBef>
              <a:spcAft>
                <a:spcPts val="0"/>
              </a:spcAft>
              <a:defRPr/>
            </a:pPr>
            <a:r>
              <a:rPr lang="en-US" b="1" dirty="0">
                <a:latin typeface="Cambria"/>
                <a:ea typeface="ＭＳ 明朝"/>
                <a:cs typeface="Times New Roman"/>
              </a:rPr>
              <a:t>Supportive Educators</a:t>
            </a:r>
          </a:p>
          <a:p>
            <a:pPr>
              <a:lnSpc>
                <a:spcPct val="150000"/>
              </a:lnSpc>
              <a:spcBef>
                <a:spcPts val="0"/>
              </a:spcBef>
              <a:spcAft>
                <a:spcPts val="0"/>
              </a:spcAft>
              <a:defRPr/>
            </a:pPr>
            <a:endParaRPr lang="en-US" sz="1100" dirty="0">
              <a:latin typeface="Cambria"/>
              <a:ea typeface="ＭＳ 明朝"/>
              <a:cs typeface="Times New Roman"/>
            </a:endParaRPr>
          </a:p>
          <a:p>
            <a:pPr marL="342900" indent="-342900">
              <a:lnSpc>
                <a:spcPct val="150000"/>
              </a:lnSpc>
              <a:spcBef>
                <a:spcPts val="0"/>
              </a:spcBef>
              <a:spcAft>
                <a:spcPts val="0"/>
              </a:spcAft>
              <a:buFont typeface="Symbol"/>
              <a:buChar char=""/>
              <a:defRPr/>
            </a:pPr>
            <a:r>
              <a:rPr lang="en-US" dirty="0">
                <a:latin typeface="Cambria"/>
                <a:ea typeface="ＭＳ 明朝"/>
                <a:cs typeface="Times New Roman"/>
              </a:rPr>
              <a:t>The majority of LGBT students can identify at least one supportive teacher at school.</a:t>
            </a:r>
            <a:endParaRPr lang="en-US" sz="1100" dirty="0">
              <a:latin typeface="Cambria"/>
              <a:ea typeface="ＭＳ 明朝"/>
              <a:cs typeface="Times New Roman"/>
            </a:endParaRPr>
          </a:p>
          <a:p>
            <a:pPr marL="342900" indent="-342900">
              <a:lnSpc>
                <a:spcPct val="150000"/>
              </a:lnSpc>
              <a:spcBef>
                <a:spcPts val="0"/>
              </a:spcBef>
              <a:spcAft>
                <a:spcPts val="0"/>
              </a:spcAft>
              <a:buFont typeface="Symbol"/>
              <a:buChar char=""/>
              <a:defRPr/>
            </a:pPr>
            <a:r>
              <a:rPr lang="en-US" dirty="0">
                <a:latin typeface="Cambria"/>
                <a:ea typeface="ＭＳ 明朝"/>
                <a:cs typeface="Times New Roman"/>
              </a:rPr>
              <a:t>Ranging form around 98% in Malta, Belgium, and Iceland. </a:t>
            </a:r>
            <a:endParaRPr lang="en-US" sz="1100" dirty="0">
              <a:latin typeface="Cambria"/>
              <a:ea typeface="ＭＳ 明朝"/>
              <a:cs typeface="Times New Roman"/>
            </a:endParaRPr>
          </a:p>
          <a:p>
            <a:pPr marL="342900" indent="-342900">
              <a:lnSpc>
                <a:spcPct val="150000"/>
              </a:lnSpc>
              <a:spcBef>
                <a:spcPts val="0"/>
              </a:spcBef>
              <a:spcAft>
                <a:spcPts val="0"/>
              </a:spcAft>
              <a:buFont typeface="Symbol"/>
              <a:buChar char=""/>
              <a:defRPr/>
            </a:pPr>
            <a:r>
              <a:rPr lang="en-US" dirty="0">
                <a:latin typeface="Cambria"/>
                <a:ea typeface="ＭＳ 明朝"/>
                <a:cs typeface="Times New Roman"/>
              </a:rPr>
              <a:t>70-80% in Lithuania, Romania, and Italy. LGBT students in this country reported lower likelihood of many supportive teachers.</a:t>
            </a:r>
            <a:endParaRPr lang="en-US" sz="1100" dirty="0">
              <a:latin typeface="Cambria"/>
              <a:ea typeface="ＭＳ 明朝"/>
              <a:cs typeface="Times New Roman"/>
            </a:endParaRPr>
          </a:p>
          <a:p>
            <a:pPr>
              <a:defRPr/>
            </a:pPr>
            <a:endParaRPr lang="en-US" dirty="0">
              <a:cs typeface="ＭＳ Ｐゴシック" pitchFamily="39" charset="-128"/>
            </a:endParaRPr>
          </a:p>
        </p:txBody>
      </p:sp>
      <p:sp>
        <p:nvSpPr>
          <p:cNvPr id="43011"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7BFAD7-EA20-4CAF-B1A7-4FCB57C45A78}" type="slidenum">
              <a:rPr lang="en-US" altLang="en-US" sz="1200"/>
              <a:pPr/>
              <a:t>31</a:t>
            </a:fld>
            <a:endParaRPr lang="en-US" altLang="en-US" sz="1200"/>
          </a:p>
        </p:txBody>
      </p:sp>
    </p:spTree>
    <p:extLst>
      <p:ext uri="{BB962C8B-B14F-4D97-AF65-F5344CB8AC3E}">
        <p14:creationId xmlns:p14="http://schemas.microsoft.com/office/powerpoint/2010/main" val="47831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381000" y="685800"/>
            <a:ext cx="6096000" cy="3429000"/>
          </a:xfrm>
          <a:ln/>
        </p:spPr>
      </p:sp>
      <p:sp>
        <p:nvSpPr>
          <p:cNvPr id="45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50000"/>
              </a:lnSpc>
              <a:spcBef>
                <a:spcPct val="0"/>
              </a:spcBef>
            </a:pPr>
            <a:r>
              <a:rPr lang="en-US" altLang="en-US" b="1" dirty="0">
                <a:latin typeface="Cambria" panose="02040503050406030204" pitchFamily="18" charset="0"/>
                <a:ea typeface="MS Mincho" panose="02020609040205080304" pitchFamily="49" charset="-128"/>
              </a:rPr>
              <a:t>Taught LGBT Topics in the Curriculum</a:t>
            </a:r>
          </a:p>
          <a:p>
            <a:pPr>
              <a:lnSpc>
                <a:spcPct val="150000"/>
              </a:lnSpc>
              <a:spcBef>
                <a:spcPct val="0"/>
              </a:spcBef>
            </a:pP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pPr>
            <a:r>
              <a:rPr lang="en-US" altLang="en-US" u="sng" dirty="0">
                <a:latin typeface="Cambria" panose="02040503050406030204" pitchFamily="18" charset="0"/>
                <a:ea typeface="MS Mincho" panose="02020609040205080304" pitchFamily="49" charset="-128"/>
              </a:rPr>
              <a:t>Positive</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buFont typeface="Symbol" panose="05050102010706020507" pitchFamily="18" charset="2"/>
              <a:buChar char=""/>
            </a:pPr>
            <a:r>
              <a:rPr lang="en-US" altLang="en-US" dirty="0">
                <a:latin typeface="Cambria" panose="02040503050406030204" pitchFamily="18" charset="0"/>
                <a:ea typeface="MS Mincho" panose="02020609040205080304" pitchFamily="49" charset="-128"/>
              </a:rPr>
              <a:t>Half of students in Iceland and Italy.</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buFont typeface="Symbol" panose="05050102010706020507" pitchFamily="18" charset="2"/>
              <a:buChar char=""/>
            </a:pPr>
            <a:r>
              <a:rPr lang="en-US" altLang="en-US" dirty="0">
                <a:latin typeface="Cambria" panose="02040503050406030204" pitchFamily="18" charset="0"/>
                <a:ea typeface="MS Mincho" panose="02020609040205080304" pitchFamily="49" charset="-128"/>
              </a:rPr>
              <a:t>One-third of students in Malta and Belgium.</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buFont typeface="Symbol" panose="05050102010706020507" pitchFamily="18" charset="2"/>
              <a:buChar char=""/>
            </a:pPr>
            <a:r>
              <a:rPr lang="en-US" altLang="en-US" dirty="0">
                <a:latin typeface="Cambria" panose="02040503050406030204" pitchFamily="18" charset="0"/>
                <a:ea typeface="MS Mincho" panose="02020609040205080304" pitchFamily="49" charset="-128"/>
              </a:rPr>
              <a:t>20% of less in Poland, Lithuania, and Romania</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pPr>
            <a:r>
              <a:rPr lang="en-US" altLang="en-US" dirty="0">
                <a:latin typeface="Cambria" panose="02040503050406030204" pitchFamily="18" charset="0"/>
                <a:ea typeface="MS Mincho" panose="02020609040205080304" pitchFamily="49" charset="-128"/>
              </a:rPr>
              <a:t> </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pPr>
            <a:r>
              <a:rPr lang="en-US" altLang="en-US" u="sng" dirty="0">
                <a:latin typeface="Cambria" panose="02040503050406030204" pitchFamily="18" charset="0"/>
                <a:ea typeface="MS Mincho" panose="02020609040205080304" pitchFamily="49" charset="-128"/>
              </a:rPr>
              <a:t>Negative Content</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buFont typeface="Symbol" panose="05050102010706020507" pitchFamily="18" charset="2"/>
              <a:buChar char=""/>
            </a:pPr>
            <a:r>
              <a:rPr lang="en-US" altLang="en-US" dirty="0">
                <a:latin typeface="Cambria" panose="02040503050406030204" pitchFamily="18" charset="0"/>
                <a:ea typeface="MS Mincho" panose="02020609040205080304" pitchFamily="49" charset="-128"/>
              </a:rPr>
              <a:t>Ranging from about 10% in Belgium and Iceland to 40%+ Lithuania, Romania, and Italy.</a:t>
            </a:r>
            <a:endParaRPr lang="en-US" altLang="en-US" sz="1100" dirty="0">
              <a:latin typeface="Cambria" panose="02040503050406030204" pitchFamily="18" charset="0"/>
              <a:ea typeface="MS Mincho" panose="02020609040205080304" pitchFamily="49" charset="-128"/>
            </a:endParaRPr>
          </a:p>
          <a:p>
            <a:pPr>
              <a:lnSpc>
                <a:spcPct val="150000"/>
              </a:lnSpc>
              <a:spcBef>
                <a:spcPct val="0"/>
              </a:spcBef>
              <a:buFont typeface="Symbol" panose="05050102010706020507" pitchFamily="18" charset="2"/>
              <a:buChar char=""/>
            </a:pPr>
            <a:r>
              <a:rPr lang="en-US" altLang="en-US" dirty="0">
                <a:latin typeface="Cambria" panose="02040503050406030204" pitchFamily="18" charset="0"/>
                <a:ea typeface="MS Mincho" panose="02020609040205080304" pitchFamily="49" charset="-128"/>
              </a:rPr>
              <a:t>In the Eastern European countries, LGBT students are more likely to learn negative content than positive content.</a:t>
            </a:r>
            <a:endParaRPr lang="en-US" altLang="en-US" sz="1100" dirty="0">
              <a:latin typeface="Cambria" panose="02040503050406030204" pitchFamily="18" charset="0"/>
              <a:ea typeface="MS Mincho" panose="02020609040205080304" pitchFamily="49" charset="-128"/>
            </a:endParaRPr>
          </a:p>
          <a:p>
            <a:endParaRPr lang="en-US" altLang="en-US" dirty="0">
              <a:latin typeface="Arial" panose="020B0604020202020204" pitchFamily="34" charset="0"/>
            </a:endParaRPr>
          </a:p>
        </p:txBody>
      </p:sp>
      <p:sp>
        <p:nvSpPr>
          <p:cNvPr id="45059" name="Slide Number Placeholder 3"/>
          <p:cNvSpPr>
            <a:spLocks noGrp="1"/>
          </p:cNvSpPr>
          <p:nvPr>
            <p:ph type="sldNum" sz="quarter" idx="5"/>
          </p:nvPr>
        </p:nvSpPr>
        <p:spPr>
          <a:xfrm>
            <a:off x="3887788" y="8686800"/>
            <a:ext cx="2970212"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FE7DD2-A232-420E-BA12-2E56CF30EC0A}" type="slidenum">
              <a:rPr lang="en-US" altLang="en-US" sz="1200"/>
              <a:pPr/>
              <a:t>32</a:t>
            </a:fld>
            <a:endParaRPr lang="en-US" altLang="en-US" sz="1200"/>
          </a:p>
        </p:txBody>
      </p:sp>
    </p:spTree>
    <p:extLst>
      <p:ext uri="{BB962C8B-B14F-4D97-AF65-F5344CB8AC3E}">
        <p14:creationId xmlns:p14="http://schemas.microsoft.com/office/powerpoint/2010/main" val="2481697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78e6581735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78e6581735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Although all four of these supports make a difference, the one that has the biggest positive influence on LGBTQ+ students is having a supportive adult at school. </a:t>
            </a:r>
            <a:endParaRPr dirty="0"/>
          </a:p>
        </p:txBody>
      </p:sp>
    </p:spTree>
    <p:extLst>
      <p:ext uri="{BB962C8B-B14F-4D97-AF65-F5344CB8AC3E}">
        <p14:creationId xmlns:p14="http://schemas.microsoft.com/office/powerpoint/2010/main" val="271930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63ef88b7a5_0_2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3" name="Google Shape;1263;g63ef88b7a5_0_2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6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63ef88b7a5_0_2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3" name="Google Shape;1263;g63ef88b7a5_0_2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258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63ef88b7a5_0_2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3" name="Google Shape;1263;g63ef88b7a5_0_2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49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mn-lt"/>
                <a:ea typeface="+mn-ea"/>
                <a:cs typeface="+mn-cs"/>
              </a:rPr>
              <a:t>Research:</a:t>
            </a:r>
            <a:r>
              <a:rPr lang="en-US" sz="1100" kern="1200" dirty="0">
                <a:solidFill>
                  <a:schemeClr val="tx1"/>
                </a:solidFill>
                <a:effectLst/>
                <a:latin typeface="+mn-lt"/>
                <a:ea typeface="+mn-ea"/>
                <a:cs typeface="+mn-cs"/>
              </a:rPr>
              <a:t> We conduct extensive and original research to inform our evidence-based solutions for K-12 education.</a:t>
            </a:r>
          </a:p>
          <a:p>
            <a:r>
              <a:rPr lang="en-US" sz="1100" kern="1200" dirty="0">
                <a:solidFill>
                  <a:schemeClr val="tx1"/>
                </a:solidFill>
                <a:effectLst/>
                <a:latin typeface="+mn-lt"/>
                <a:ea typeface="+mn-ea"/>
                <a:cs typeface="+mn-cs"/>
              </a:rPr>
              <a:t> </a:t>
            </a:r>
          </a:p>
          <a:p>
            <a:pPr lvl="0"/>
            <a:r>
              <a:rPr lang="en-US" sz="1100" b="1" kern="1200" dirty="0">
                <a:solidFill>
                  <a:schemeClr val="tx1"/>
                </a:solidFill>
                <a:effectLst/>
                <a:latin typeface="+mn-lt"/>
                <a:ea typeface="+mn-ea"/>
                <a:cs typeface="+mn-cs"/>
              </a:rPr>
              <a:t>Educational Resources &amp; Training:</a:t>
            </a:r>
            <a:r>
              <a:rPr lang="en-US" sz="1100" kern="1200" dirty="0">
                <a:solidFill>
                  <a:schemeClr val="tx1"/>
                </a:solidFill>
                <a:effectLst/>
                <a:latin typeface="+mn-lt"/>
                <a:ea typeface="+mn-ea"/>
                <a:cs typeface="+mn-cs"/>
              </a:rPr>
              <a:t> We author developmentally appropriate resources for educators to use throughout their school community and providing professional development trainings on LGBTQ+ issues at school.</a:t>
            </a:r>
          </a:p>
          <a:p>
            <a:r>
              <a:rPr lang="en-US" sz="1100" kern="1200" dirty="0">
                <a:solidFill>
                  <a:schemeClr val="tx1"/>
                </a:solidFill>
                <a:effectLst/>
                <a:latin typeface="+mn-lt"/>
                <a:ea typeface="+mn-ea"/>
                <a:cs typeface="+mn-cs"/>
              </a:rPr>
              <a:t> </a:t>
            </a:r>
          </a:p>
          <a:p>
            <a:pPr lvl="0"/>
            <a:r>
              <a:rPr lang="en-US" sz="1100" b="1" kern="1200" dirty="0">
                <a:solidFill>
                  <a:schemeClr val="tx1"/>
                </a:solidFill>
                <a:effectLst/>
                <a:latin typeface="+mn-lt"/>
                <a:ea typeface="+mn-ea"/>
                <a:cs typeface="+mn-cs"/>
              </a:rPr>
              <a:t>Student Leadership:</a:t>
            </a:r>
            <a:r>
              <a:rPr lang="en-US" sz="1100" kern="1200" dirty="0">
                <a:solidFill>
                  <a:schemeClr val="tx1"/>
                </a:solidFill>
                <a:effectLst/>
                <a:latin typeface="+mn-lt"/>
                <a:ea typeface="+mn-ea"/>
                <a:cs typeface="+mn-cs"/>
              </a:rPr>
              <a:t> We empower students to affect change by supporting student-led efforts to positively impact their own schools and local communities, and have thousands of registered GSAs nationwide.</a:t>
            </a:r>
          </a:p>
          <a:p>
            <a:r>
              <a:rPr lang="en-US" sz="1100" kern="1200" dirty="0">
                <a:solidFill>
                  <a:schemeClr val="tx1"/>
                </a:solidFill>
                <a:effectLst/>
                <a:latin typeface="+mn-lt"/>
                <a:ea typeface="+mn-ea"/>
                <a:cs typeface="+mn-cs"/>
              </a:rPr>
              <a:t> </a:t>
            </a:r>
          </a:p>
          <a:p>
            <a:pPr lvl="0"/>
            <a:r>
              <a:rPr lang="en-US" sz="1100" b="1" kern="1200" dirty="0">
                <a:solidFill>
                  <a:schemeClr val="tx1"/>
                </a:solidFill>
                <a:effectLst/>
                <a:latin typeface="+mn-lt"/>
                <a:ea typeface="+mn-ea"/>
                <a:cs typeface="+mn-cs"/>
              </a:rPr>
              <a:t>Policy Advocacy:</a:t>
            </a:r>
            <a:r>
              <a:rPr lang="en-US" sz="1100" kern="1200" dirty="0">
                <a:solidFill>
                  <a:schemeClr val="tx1"/>
                </a:solidFill>
                <a:effectLst/>
                <a:latin typeface="+mn-lt"/>
                <a:ea typeface="+mn-ea"/>
                <a:cs typeface="+mn-cs"/>
              </a:rPr>
              <a:t> We advise on, advocate for, and research comprehensive policies designed to protect LGBTQ students as well as students of marginalized identities. </a:t>
            </a:r>
          </a:p>
          <a:p>
            <a:r>
              <a:rPr lang="en-US" sz="1100" kern="1200" dirty="0">
                <a:solidFill>
                  <a:schemeClr val="tx1"/>
                </a:solidFill>
                <a:effectLst/>
                <a:latin typeface="+mn-lt"/>
                <a:ea typeface="+mn-ea"/>
                <a:cs typeface="+mn-cs"/>
              </a:rPr>
              <a:t> </a:t>
            </a:r>
          </a:p>
          <a:p>
            <a:pPr lvl="0"/>
            <a:r>
              <a:rPr lang="en-US" sz="1100" b="1" kern="1200" dirty="0">
                <a:solidFill>
                  <a:schemeClr val="tx1"/>
                </a:solidFill>
                <a:effectLst/>
                <a:latin typeface="+mn-lt"/>
                <a:ea typeface="+mn-ea"/>
                <a:cs typeface="+mn-cs"/>
              </a:rPr>
              <a:t>Public Awareness:</a:t>
            </a:r>
            <a:r>
              <a:rPr lang="en-US" sz="1100" kern="1200" dirty="0">
                <a:solidFill>
                  <a:schemeClr val="tx1"/>
                </a:solidFill>
                <a:effectLst/>
                <a:latin typeface="+mn-lt"/>
                <a:ea typeface="+mn-ea"/>
                <a:cs typeface="+mn-cs"/>
              </a:rPr>
              <a:t> Promote awareness of LGBTQ+ student experiences in media.</a:t>
            </a:r>
          </a:p>
          <a:p>
            <a:r>
              <a:rPr lang="en-US" sz="1100" kern="1200" dirty="0">
                <a:solidFill>
                  <a:schemeClr val="tx1"/>
                </a:solidFill>
                <a:effectLst/>
                <a:latin typeface="+mn-lt"/>
                <a:ea typeface="+mn-ea"/>
                <a:cs typeface="+mn-cs"/>
              </a:rPr>
              <a:t> </a:t>
            </a:r>
          </a:p>
          <a:p>
            <a:pPr lvl="0"/>
            <a:r>
              <a:rPr lang="en-US" sz="1100" b="1" kern="1200" dirty="0">
                <a:solidFill>
                  <a:schemeClr val="tx1"/>
                </a:solidFill>
                <a:effectLst/>
                <a:latin typeface="+mn-lt"/>
                <a:ea typeface="+mn-ea"/>
                <a:cs typeface="+mn-cs"/>
              </a:rPr>
              <a:t>State &amp; Local Chapters:</a:t>
            </a:r>
            <a:r>
              <a:rPr lang="en-US" sz="1100" kern="1200" dirty="0">
                <a:solidFill>
                  <a:schemeClr val="tx1"/>
                </a:solidFill>
                <a:effectLst/>
                <a:latin typeface="+mn-lt"/>
                <a:ea typeface="+mn-ea"/>
                <a:cs typeface="+mn-cs"/>
              </a:rPr>
              <a:t> We coordinate a network of over 40 chapters in 30 states across the nation, to ensure that we have access to schools and districts across the country to reach every student.</a:t>
            </a:r>
          </a:p>
          <a:p>
            <a:endParaRPr lang="en-US" dirty="0"/>
          </a:p>
        </p:txBody>
      </p:sp>
    </p:spTree>
    <p:extLst>
      <p:ext uri="{BB962C8B-B14F-4D97-AF65-F5344CB8AC3E}">
        <p14:creationId xmlns:p14="http://schemas.microsoft.com/office/powerpoint/2010/main" val="41789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63ef88b7a5_0_2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g63ef88b7a5_0_28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latin typeface="Arial"/>
                <a:ea typeface="Arial"/>
                <a:cs typeface="Arial"/>
                <a:sym typeface="Arial"/>
              </a:rPr>
              <a:t>All of GLSEN’s resources for Supporting trans and gender expansive students can be found at </a:t>
            </a:r>
            <a:r>
              <a:rPr lang="en-US"/>
              <a:t> </a:t>
            </a:r>
            <a:r>
              <a:rPr lang="en-US" u="sng">
                <a:hlinkClick r:id="rId3"/>
              </a:rPr>
              <a:t>www.glsen.org/</a:t>
            </a:r>
            <a:r>
              <a:rPr lang="en-US"/>
              <a:t>trans</a:t>
            </a:r>
            <a:endParaRPr/>
          </a:p>
        </p:txBody>
      </p:sp>
      <p:sp>
        <p:nvSpPr>
          <p:cNvPr id="1273" name="Google Shape;1273;g63ef88b7a5_0_28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6738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With regard to </a:t>
            </a:r>
            <a:r>
              <a:rPr lang="en-US" sz="1100" kern="1200" dirty="0" err="1">
                <a:solidFill>
                  <a:schemeClr val="tx1"/>
                </a:solidFill>
                <a:effectLst/>
                <a:latin typeface="+mn-lt"/>
                <a:ea typeface="+mn-ea"/>
                <a:cs typeface="+mn-cs"/>
              </a:rPr>
              <a:t>policie</a:t>
            </a:r>
            <a:r>
              <a:rPr lang="en-US" sz="1100" kern="1200" dirty="0">
                <a:solidFill>
                  <a:schemeClr val="tx1"/>
                </a:solidFill>
                <a:effectLst/>
                <a:latin typeface="+mn-lt"/>
                <a:ea typeface="+mn-ea"/>
                <a:cs typeface="+mn-cs"/>
              </a:rPr>
              <a:t>, schools and school administrators must:</a:t>
            </a:r>
          </a:p>
          <a:p>
            <a:pPr lvl="0"/>
            <a:r>
              <a:rPr lang="en-US" sz="1100" kern="1200" dirty="0">
                <a:solidFill>
                  <a:schemeClr val="tx1"/>
                </a:solidFill>
                <a:effectLst/>
                <a:latin typeface="+mn-lt"/>
                <a:ea typeface="+mn-ea"/>
                <a:cs typeface="+mn-cs"/>
              </a:rPr>
              <a:t>Ensure that school policies and practices, such as those related to dress codes and school dances, do not discriminate against LGBTQ+ students;</a:t>
            </a:r>
          </a:p>
          <a:p>
            <a:pPr lvl="0"/>
            <a:r>
              <a:rPr lang="en-US" sz="1100" kern="1200" dirty="0">
                <a:solidFill>
                  <a:schemeClr val="tx1"/>
                </a:solidFill>
                <a:effectLst/>
                <a:latin typeface="+mn-lt"/>
                <a:ea typeface="+mn-ea"/>
                <a:cs typeface="+mn-cs"/>
              </a:rPr>
              <a:t>Enact and implement policies and practices to ensure transgender and nonbinary students have equal access to education, such as having access to gendered facilities that correspond to their gender; and</a:t>
            </a:r>
          </a:p>
          <a:p>
            <a:pPr lvl="0"/>
            <a:r>
              <a:rPr lang="en-US" sz="1100" kern="1200" dirty="0">
                <a:solidFill>
                  <a:schemeClr val="tx1"/>
                </a:solidFill>
                <a:effectLst/>
                <a:latin typeface="+mn-lt"/>
                <a:ea typeface="+mn-ea"/>
                <a:cs typeface="+mn-cs"/>
              </a:rPr>
              <a:t>Adopt and implement comprehensive school and district anti-bullying/harassment policies that specifically enumerate sexual orientation, gender identity, and gender expression as protected categories alongside others such as race, religion, and disability, with clear and effective systems for reporting and addressing incidents that students experience.</a:t>
            </a:r>
          </a:p>
          <a:p>
            <a:endParaRPr lang="en-US" dirty="0"/>
          </a:p>
        </p:txBody>
      </p:sp>
    </p:spTree>
    <p:extLst>
      <p:ext uri="{BB962C8B-B14F-4D97-AF65-F5344CB8AC3E}">
        <p14:creationId xmlns:p14="http://schemas.microsoft.com/office/powerpoint/2010/main" val="809234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And lastly, although extracurricular clubs in general are more common in schools in the U.S. and Canada, and many students report having GSAs – or Gender-Sexuality Alliances or Gay-Straight Alliances in their schools. LGBTQ+ students need safe spaces to talk to their LGBTQ+ peers. And schools can play an important role in facilitating that this happens even in countries where extracurricular clubs are not common.</a:t>
            </a:r>
          </a:p>
          <a:p>
            <a:pPr rtl="0"/>
            <a:endParaRPr lang="en-US" dirty="0"/>
          </a:p>
        </p:txBody>
      </p:sp>
    </p:spTree>
    <p:extLst>
      <p:ext uri="{BB962C8B-B14F-4D97-AF65-F5344CB8AC3E}">
        <p14:creationId xmlns:p14="http://schemas.microsoft.com/office/powerpoint/2010/main" val="2893563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3977480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Emily</a:t>
            </a:r>
          </a:p>
        </p:txBody>
      </p:sp>
    </p:spTree>
    <p:extLst>
      <p:ext uri="{BB962C8B-B14F-4D97-AF65-F5344CB8AC3E}">
        <p14:creationId xmlns:p14="http://schemas.microsoft.com/office/powerpoint/2010/main" val="171104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267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2"/>
                </a:solidFill>
                <a:latin typeface="TradeGothic LT" panose="02000503020000020004" pitchFamily="2" charset="0"/>
              </a:rPr>
              <a:t>We also assist educators and NGO leaders globally on documenting the experiences of LGBTQ+ youth in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To date, there have been national surveys of LGBTQ+ secondary students in 20 European countries, including Italy – thanks to Valeria Roberti and Centro </a:t>
            </a:r>
            <a:r>
              <a:rPr lang="en-US" sz="1100" kern="1200" dirty="0" err="1">
                <a:solidFill>
                  <a:schemeClr val="tx1"/>
                </a:solidFill>
                <a:effectLst/>
                <a:latin typeface="+mn-lt"/>
                <a:ea typeface="+mn-ea"/>
                <a:cs typeface="+mn-cs"/>
              </a:rPr>
              <a:t>Risorse</a:t>
            </a:r>
            <a:r>
              <a:rPr lang="en-US" sz="1100" kern="1200" dirty="0">
                <a:solidFill>
                  <a:schemeClr val="tx1"/>
                </a:solidFill>
                <a:effectLst/>
                <a:latin typeface="+mn-lt"/>
                <a:ea typeface="+mn-ea"/>
                <a:cs typeface="+mn-cs"/>
              </a:rPr>
              <a:t> LGBTI.</a:t>
            </a:r>
          </a:p>
          <a:p>
            <a:endParaRPr lang="en-US" dirty="0"/>
          </a:p>
        </p:txBody>
      </p:sp>
    </p:spTree>
    <p:extLst>
      <p:ext uri="{BB962C8B-B14F-4D97-AF65-F5344CB8AC3E}">
        <p14:creationId xmlns:p14="http://schemas.microsoft.com/office/powerpoint/2010/main" val="69789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4927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 was immediately reminded of a very famous children’s book in the U.S. “Free to Be…You and Me” (“Libero di </a:t>
            </a:r>
            <a:r>
              <a:rPr lang="en-US" sz="1100" kern="1200" dirty="0" err="1">
                <a:solidFill>
                  <a:schemeClr val="tx1"/>
                </a:solidFill>
                <a:effectLst/>
                <a:latin typeface="+mn-lt"/>
                <a:ea typeface="+mn-ea"/>
                <a:cs typeface="+mn-cs"/>
              </a:rPr>
              <a:t>Essere</a:t>
            </a:r>
            <a:r>
              <a:rPr lang="en-US" sz="1100" kern="1200" dirty="0">
                <a:solidFill>
                  <a:schemeClr val="tx1"/>
                </a:solidFill>
                <a:effectLst/>
                <a:latin typeface="+mn-lt"/>
                <a:ea typeface="+mn-ea"/>
                <a:cs typeface="+mn-cs"/>
              </a:rPr>
              <a:t> Te e Me”) and written by a famous U.S. actress Marlo Thomas. It was published in 1972 and reflects post-1960s values regarding gender neutrality, individuality, tolerance, and comfort with one's identity. A major thematic message in the book is that anyone can achieve anything – regardless of gender. So in 1972, I was in elementary school and as a young child, found it very comforting to read messages about individuality, acceptance, and embracing difference. And it made me wonder if, in fact, that is some small way contributed to my career path – first as a school counselor, then a family therapist, and now as a researcher doing research that supports the idea that when students are in schools that are “free from…” violence, discrimination, and intolerance, that is “una </a:t>
            </a:r>
            <a:r>
              <a:rPr lang="en-US" sz="1100" kern="1200" dirty="0" err="1">
                <a:solidFill>
                  <a:schemeClr val="tx1"/>
                </a:solidFill>
                <a:effectLst/>
                <a:latin typeface="+mn-lt"/>
                <a:ea typeface="+mn-ea"/>
                <a:cs typeface="+mn-cs"/>
              </a:rPr>
              <a:t>scuola</a:t>
            </a:r>
            <a:r>
              <a:rPr lang="en-US" sz="1100" kern="1200" dirty="0">
                <a:solidFill>
                  <a:schemeClr val="tx1"/>
                </a:solidFill>
                <a:effectLst/>
                <a:latin typeface="+mn-lt"/>
                <a:ea typeface="+mn-ea"/>
                <a:cs typeface="+mn-cs"/>
              </a:rPr>
              <a:t> libera PER tutti” and are free to be themselves and free to succeed. Also, the founder of Kevin Jennings was also in elementary school at that time, and perhaps this idea of being “free to be you and me” also, in some part, contributed to his founding an organization devoted to creating schools where everyone is accepted and can thrive.</a:t>
            </a:r>
          </a:p>
        </p:txBody>
      </p:sp>
    </p:spTree>
    <p:extLst>
      <p:ext uri="{BB962C8B-B14F-4D97-AF65-F5344CB8AC3E}">
        <p14:creationId xmlns:p14="http://schemas.microsoft.com/office/powerpoint/2010/main" val="202841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Caitie</a:t>
            </a:r>
            <a:r>
              <a:rPr lang="en-US" dirty="0"/>
              <a:t> and Adrian</a:t>
            </a:r>
          </a:p>
        </p:txBody>
      </p:sp>
    </p:spTree>
    <p:extLst>
      <p:ext uri="{BB962C8B-B14F-4D97-AF65-F5344CB8AC3E}">
        <p14:creationId xmlns:p14="http://schemas.microsoft.com/office/powerpoint/2010/main" val="93456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As I mentioned, GLSEN was founded in 1990 by  teachers who were seeing what a difficult time LGBTQ students were having, and wanted to make a difference. However, in the early years of GLSEN, it was often challenging to advocate with education leaders because there was no national evidence on the name-calling, bullying, and harassment LGBTQ+ students were experiencing in schools. People would respond “Oh, that is not common” or “Oh, that doesn’t happen in our school – go to another school.” So then it was important for GLSEN to begin collecting data on school climate for LGBTQ+ students, and since 1999 we have been doing a biennial national survey of LGBTQ+ secondary school students – the National School Climate. (And for these reasons, we felt it was important to lend our research skills to NGOs in other countries who need the same information on their students.)</a:t>
            </a:r>
          </a:p>
          <a:p>
            <a:endParaRPr lang="en-US" dirty="0"/>
          </a:p>
        </p:txBody>
      </p:sp>
    </p:spTree>
    <p:extLst>
      <p:ext uri="{BB962C8B-B14F-4D97-AF65-F5344CB8AC3E}">
        <p14:creationId xmlns:p14="http://schemas.microsoft.com/office/powerpoint/2010/main" val="373771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390275" y="2171250"/>
            <a:ext cx="6331500" cy="1306047"/>
          </a:xfrm>
          <a:prstGeom prst="rect">
            <a:avLst/>
          </a:prstGeom>
        </p:spPr>
        <p:txBody>
          <a:bodyPr lIns="91425" tIns="91425" rIns="91425" bIns="91425" anchor="t" anchorCtr="0"/>
          <a:lstStyle>
            <a:lvl1pPr lvl="0" rtl="0">
              <a:spcBef>
                <a:spcPts val="0"/>
              </a:spcBef>
              <a:buClr>
                <a:schemeClr val="lt1"/>
              </a:buClr>
              <a:buSzPct val="100000"/>
              <a:defRPr sz="3600" b="0" i="0" baseline="0">
                <a:solidFill>
                  <a:schemeClr val="lt1"/>
                </a:solidFill>
                <a:latin typeface="TradeGothic LT Light" charset="0"/>
                <a:ea typeface="TradeGothic LT Light" charset="0"/>
                <a:cs typeface="TradeGothic LT Light" charset="0"/>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r>
              <a:rPr lang="en-US" dirty="0"/>
              <a:t>Click to edit Master title style</a:t>
            </a:r>
            <a:endParaRPr dirty="0"/>
          </a:p>
        </p:txBody>
      </p:sp>
      <p:sp>
        <p:nvSpPr>
          <p:cNvPr id="11" name="Shape 11"/>
          <p:cNvSpPr txBox="1">
            <a:spLocks noGrp="1"/>
          </p:cNvSpPr>
          <p:nvPr>
            <p:ph type="subTitle" idx="1"/>
          </p:nvPr>
        </p:nvSpPr>
        <p:spPr>
          <a:xfrm>
            <a:off x="2390275" y="3477297"/>
            <a:ext cx="6331500" cy="1260430"/>
          </a:xfrm>
          <a:prstGeom prst="rect">
            <a:avLst/>
          </a:prstGeom>
        </p:spPr>
        <p:txBody>
          <a:bodyPr lIns="91425" tIns="91425" rIns="91425" bIns="91425" anchor="t" anchorCtr="0"/>
          <a:lstStyle>
            <a:lvl1pPr marL="0" marR="0" lvl="0" indent="0" algn="l" defTabSz="914400" rtl="0" eaLnBrk="1" fontAlgn="auto" latinLnBrk="0" hangingPunct="1">
              <a:lnSpc>
                <a:spcPct val="100000"/>
              </a:lnSpc>
              <a:spcBef>
                <a:spcPts val="0"/>
              </a:spcBef>
              <a:spcAft>
                <a:spcPts val="0"/>
              </a:spcAft>
              <a:buClr>
                <a:schemeClr val="lt1"/>
              </a:buClr>
              <a:buSzPct val="100000"/>
              <a:buFont typeface="Lato"/>
              <a:buNone/>
              <a:tabLst/>
              <a:defRPr b="0" i="0">
                <a:solidFill>
                  <a:schemeClr val="lt1"/>
                </a:solidFill>
                <a:latin typeface="TradeGothic LT Light" charset="0"/>
                <a:ea typeface="TradeGothic LT Light" charset="0"/>
                <a:cs typeface="TradeGothic LT Light" charset="0"/>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r>
              <a:rPr lang="en-US" dirty="0"/>
              <a:t>Click to edit Master subtitle style</a:t>
            </a:r>
          </a:p>
          <a:p>
            <a:endParaRPr lang="en-US" dirty="0"/>
          </a:p>
          <a:p>
            <a:r>
              <a:rPr lang="en-US" dirty="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header 1">
    <p:bg>
      <p:bgPr>
        <a:solidFill>
          <a:srgbClr val="3CB6CE"/>
        </a:solidFill>
        <a:effectLst/>
      </p:bgPr>
    </p:bg>
    <p:spTree>
      <p:nvGrpSpPr>
        <p:cNvPr id="1" name="Shape 18"/>
        <p:cNvGrpSpPr/>
        <p:nvPr/>
      </p:nvGrpSpPr>
      <p:grpSpPr>
        <a:xfrm>
          <a:off x="0" y="0"/>
          <a:ext cx="0" cy="0"/>
          <a:chOff x="0" y="0"/>
          <a:chExt cx="0" cy="0"/>
        </a:xfrm>
      </p:grpSpPr>
      <p:cxnSp>
        <p:nvCxnSpPr>
          <p:cNvPr id="19" name="Shape 19"/>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20" name="Shape 20"/>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21" name="Shape 21"/>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rtl="0">
              <a:spcBef>
                <a:spcPts val="0"/>
              </a:spcBef>
              <a:buClr>
                <a:schemeClr val="lt1"/>
              </a:buClr>
              <a:buSzPct val="100000"/>
              <a:defRPr sz="4800" b="0" i="0">
                <a:solidFill>
                  <a:schemeClr val="lt1"/>
                </a:solidFill>
                <a:latin typeface="TradeGothic LT Light" charset="0"/>
                <a:ea typeface="TradeGothic LT Light" charset="0"/>
                <a:cs typeface="TradeGothic LT Light" charset="0"/>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r>
              <a:rPr lang="en-US" dirty="0"/>
              <a:t>Click to edit Master title style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2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3CB6CE"/>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3CB6CE"/>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3" name="Shape 43"/>
          <p:cNvSpPr txBox="1">
            <a:spLocks noGrp="1"/>
          </p:cNvSpPr>
          <p:nvPr>
            <p:ph type="body" idx="1"/>
          </p:nvPr>
        </p:nvSpPr>
        <p:spPr>
          <a:xfrm>
            <a:off x="356135" y="1087655"/>
            <a:ext cx="8375576"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3CB6CE"/>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3CB6CE"/>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8" name="Shape 43"/>
          <p:cNvSpPr txBox="1">
            <a:spLocks noGrp="1"/>
          </p:cNvSpPr>
          <p:nvPr>
            <p:ph type="body" idx="1"/>
          </p:nvPr>
        </p:nvSpPr>
        <p:spPr>
          <a:xfrm>
            <a:off x="4622104" y="1112133"/>
            <a:ext cx="4109607"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3"/>
          <p:cNvSpPr txBox="1">
            <a:spLocks noGrp="1"/>
          </p:cNvSpPr>
          <p:nvPr>
            <p:ph type="body" idx="13"/>
          </p:nvPr>
        </p:nvSpPr>
        <p:spPr>
          <a:xfrm>
            <a:off x="356134" y="1112133"/>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3CB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91211" y="826924"/>
            <a:ext cx="4040500" cy="0"/>
          </a:xfrm>
          <a:prstGeom prst="straightConnector1">
            <a:avLst/>
          </a:prstGeom>
          <a:noFill/>
          <a:ln w="38100" cap="flat" cmpd="sng">
            <a:solidFill>
              <a:srgbClr val="3CB6CE"/>
            </a:solidFill>
            <a:prstDash val="solid"/>
            <a:round/>
            <a:headEnd type="none" w="med" len="med"/>
            <a:tailEnd type="none" w="med" len="med"/>
          </a:ln>
        </p:spPr>
      </p:cxnSp>
      <p:sp>
        <p:nvSpPr>
          <p:cNvPr id="42" name="Shape 42"/>
          <p:cNvSpPr txBox="1">
            <a:spLocks noGrp="1"/>
          </p:cNvSpPr>
          <p:nvPr>
            <p:ph type="title"/>
          </p:nvPr>
        </p:nvSpPr>
        <p:spPr>
          <a:xfrm>
            <a:off x="4691211" y="191525"/>
            <a:ext cx="4040500" cy="635399"/>
          </a:xfrm>
          <a:prstGeom prst="rect">
            <a:avLst/>
          </a:prstGeom>
        </p:spPr>
        <p:txBody>
          <a:bodyPr lIns="91425" tIns="91425" rIns="91425" bIns="91425" anchor="t" anchorCtr="0"/>
          <a:lstStyle>
            <a:lvl1pPr lvl="0" rtl="0">
              <a:spcBef>
                <a:spcPts val="0"/>
              </a:spcBef>
              <a:defRPr b="0" i="0">
                <a:solidFill>
                  <a:srgbClr val="3CB6CE"/>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7" name="Shape 43"/>
          <p:cNvSpPr txBox="1">
            <a:spLocks noGrp="1"/>
          </p:cNvSpPr>
          <p:nvPr>
            <p:ph type="body" idx="13"/>
          </p:nvPr>
        </p:nvSpPr>
        <p:spPr>
          <a:xfrm>
            <a:off x="4692281" y="1172080"/>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9"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and body">
    <p:spTree>
      <p:nvGrpSpPr>
        <p:cNvPr id="1" name="Shape 38"/>
        <p:cNvGrpSpPr/>
        <p:nvPr/>
      </p:nvGrpSpPr>
      <p:grpSpPr>
        <a:xfrm>
          <a:off x="0" y="0"/>
          <a:ext cx="0" cy="0"/>
          <a:chOff x="0" y="0"/>
          <a:chExt cx="0" cy="0"/>
        </a:xfrm>
      </p:grpSpPr>
      <p:sp>
        <p:nvSpPr>
          <p:cNvPr id="9" name="Shape 68"/>
          <p:cNvSpPr txBox="1">
            <a:spLocks noGrp="1"/>
          </p:cNvSpPr>
          <p:nvPr>
            <p:ph type="title"/>
          </p:nvPr>
        </p:nvSpPr>
        <p:spPr>
          <a:xfrm>
            <a:off x="4687437" y="1378298"/>
            <a:ext cx="4045199" cy="1318199"/>
          </a:xfrm>
          <a:prstGeom prst="rect">
            <a:avLst/>
          </a:prstGeom>
        </p:spPr>
        <p:txBody>
          <a:bodyPr lIns="91425" tIns="91425" rIns="91425" bIns="91425" anchor="b" anchorCtr="0"/>
          <a:lstStyle>
            <a:lvl1pPr lvl="0" algn="ctr" rtl="0">
              <a:spcBef>
                <a:spcPts val="0"/>
              </a:spcBef>
              <a:buClr>
                <a:srgbClr val="F2A900"/>
              </a:buClr>
              <a:buSzPct val="100000"/>
              <a:defRPr sz="3600" b="0" i="0">
                <a:solidFill>
                  <a:srgbClr val="3CB6CE"/>
                </a:solidFill>
                <a:latin typeface="TradeGothic LT Light" charset="0"/>
                <a:ea typeface="TradeGothic LT Light" charset="0"/>
                <a:cs typeface="TradeGothic LT Light" charset="0"/>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r>
              <a:rPr lang="en-US" dirty="0"/>
              <a:t>Click to edit Master title style</a:t>
            </a:r>
            <a:endParaRPr dirty="0"/>
          </a:p>
        </p:txBody>
      </p:sp>
      <p:sp>
        <p:nvSpPr>
          <p:cNvPr id="4" name="Rectangle 3"/>
          <p:cNvSpPr/>
          <p:nvPr userDrawn="1"/>
        </p:nvSpPr>
        <p:spPr>
          <a:xfrm>
            <a:off x="0" y="0"/>
            <a:ext cx="4471792" cy="5143500"/>
          </a:xfrm>
          <a:prstGeom prst="rect">
            <a:avLst/>
          </a:prstGeom>
          <a:solidFill>
            <a:srgbClr val="3CB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87437" y="2593094"/>
            <a:ext cx="4040500" cy="0"/>
          </a:xfrm>
          <a:prstGeom prst="straightConnector1">
            <a:avLst/>
          </a:prstGeom>
          <a:noFill/>
          <a:ln w="38100" cap="flat" cmpd="sng">
            <a:solidFill>
              <a:srgbClr val="3CB6CE"/>
            </a:solidFill>
            <a:prstDash val="solid"/>
            <a:round/>
            <a:headEnd type="none" w="med" len="med"/>
            <a:tailEnd type="none" w="med" len="med"/>
          </a:ln>
        </p:spPr>
      </p:cxn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69"/>
          <p:cNvSpPr txBox="1">
            <a:spLocks noGrp="1"/>
          </p:cNvSpPr>
          <p:nvPr>
            <p:ph type="subTitle" idx="1"/>
          </p:nvPr>
        </p:nvSpPr>
        <p:spPr>
          <a:xfrm>
            <a:off x="4687437" y="2716318"/>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000" b="0" i="0">
                <a:latin typeface="AGBuch-Regular" charset="0"/>
                <a:ea typeface="AGBuch-Regular" charset="0"/>
                <a:cs typeface="AGBuch-Regular" charset="0"/>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r>
              <a:rPr lang="en-US"/>
              <a:t>Click to edit Master subtitle style</a:t>
            </a:r>
            <a:endParaRPr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3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C0257D"/>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C0257D"/>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3" name="Shape 43"/>
          <p:cNvSpPr txBox="1">
            <a:spLocks noGrp="1"/>
          </p:cNvSpPr>
          <p:nvPr>
            <p:ph type="body" idx="1"/>
          </p:nvPr>
        </p:nvSpPr>
        <p:spPr>
          <a:xfrm>
            <a:off x="356135" y="1087655"/>
            <a:ext cx="8375576"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C0257D"/>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C0257D"/>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8" name="Shape 43"/>
          <p:cNvSpPr txBox="1">
            <a:spLocks noGrp="1"/>
          </p:cNvSpPr>
          <p:nvPr>
            <p:ph type="body" idx="1"/>
          </p:nvPr>
        </p:nvSpPr>
        <p:spPr>
          <a:xfrm>
            <a:off x="4622104" y="1099607"/>
            <a:ext cx="4109607"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3"/>
          <p:cNvSpPr txBox="1">
            <a:spLocks noGrp="1"/>
          </p:cNvSpPr>
          <p:nvPr>
            <p:ph type="body" idx="13"/>
          </p:nvPr>
        </p:nvSpPr>
        <p:spPr>
          <a:xfrm>
            <a:off x="356134" y="1099607"/>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C02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91211" y="826924"/>
            <a:ext cx="4040500" cy="0"/>
          </a:xfrm>
          <a:prstGeom prst="straightConnector1">
            <a:avLst/>
          </a:prstGeom>
          <a:noFill/>
          <a:ln w="38100" cap="flat" cmpd="sng">
            <a:solidFill>
              <a:srgbClr val="C0257D"/>
            </a:solidFill>
            <a:prstDash val="solid"/>
            <a:round/>
            <a:headEnd type="none" w="med" len="med"/>
            <a:tailEnd type="none" w="med" len="med"/>
          </a:ln>
        </p:spPr>
      </p:cxnSp>
      <p:sp>
        <p:nvSpPr>
          <p:cNvPr id="42" name="Shape 42"/>
          <p:cNvSpPr txBox="1">
            <a:spLocks noGrp="1"/>
          </p:cNvSpPr>
          <p:nvPr>
            <p:ph type="title"/>
          </p:nvPr>
        </p:nvSpPr>
        <p:spPr>
          <a:xfrm>
            <a:off x="4691211" y="191525"/>
            <a:ext cx="4040500" cy="635399"/>
          </a:xfrm>
          <a:prstGeom prst="rect">
            <a:avLst/>
          </a:prstGeom>
          <a:noFill/>
        </p:spPr>
        <p:txBody>
          <a:bodyPr lIns="91425" tIns="91425" rIns="91425" bIns="91425" anchor="t" anchorCtr="0"/>
          <a:lstStyle>
            <a:lvl1pPr lvl="0" rtl="0">
              <a:spcBef>
                <a:spcPts val="0"/>
              </a:spcBef>
              <a:defRPr b="0" i="0">
                <a:solidFill>
                  <a:srgbClr val="C0257D"/>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7" name="Shape 43"/>
          <p:cNvSpPr txBox="1">
            <a:spLocks noGrp="1"/>
          </p:cNvSpPr>
          <p:nvPr>
            <p:ph type="body" idx="13"/>
          </p:nvPr>
        </p:nvSpPr>
        <p:spPr>
          <a:xfrm>
            <a:off x="4691211" y="1124659"/>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9"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and body">
    <p:spTree>
      <p:nvGrpSpPr>
        <p:cNvPr id="1" name="Shape 38"/>
        <p:cNvGrpSpPr/>
        <p:nvPr/>
      </p:nvGrpSpPr>
      <p:grpSpPr>
        <a:xfrm>
          <a:off x="0" y="0"/>
          <a:ext cx="0" cy="0"/>
          <a:chOff x="0" y="0"/>
          <a:chExt cx="0" cy="0"/>
        </a:xfrm>
      </p:grpSpPr>
      <p:sp>
        <p:nvSpPr>
          <p:cNvPr id="9" name="Shape 68"/>
          <p:cNvSpPr txBox="1">
            <a:spLocks noGrp="1"/>
          </p:cNvSpPr>
          <p:nvPr>
            <p:ph type="title"/>
          </p:nvPr>
        </p:nvSpPr>
        <p:spPr>
          <a:xfrm>
            <a:off x="4687437" y="1378298"/>
            <a:ext cx="4045199" cy="1318199"/>
          </a:xfrm>
          <a:prstGeom prst="rect">
            <a:avLst/>
          </a:prstGeom>
        </p:spPr>
        <p:txBody>
          <a:bodyPr lIns="91425" tIns="91425" rIns="91425" bIns="91425" anchor="b" anchorCtr="0"/>
          <a:lstStyle>
            <a:lvl1pPr lvl="0" algn="ctr" rtl="0">
              <a:spcBef>
                <a:spcPts val="0"/>
              </a:spcBef>
              <a:buClr>
                <a:srgbClr val="F2A900"/>
              </a:buClr>
              <a:buSzPct val="100000"/>
              <a:defRPr sz="3600" b="0" i="0">
                <a:solidFill>
                  <a:srgbClr val="C0257D"/>
                </a:solidFill>
                <a:latin typeface="TradeGothic LT Light" charset="0"/>
                <a:ea typeface="TradeGothic LT Light" charset="0"/>
                <a:cs typeface="TradeGothic LT Light" charset="0"/>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r>
              <a:rPr lang="en-US" dirty="0"/>
              <a:t>Click to edit Master title style</a:t>
            </a:r>
            <a:endParaRPr dirty="0"/>
          </a:p>
        </p:txBody>
      </p:sp>
      <p:sp>
        <p:nvSpPr>
          <p:cNvPr id="4" name="Rectangle 3"/>
          <p:cNvSpPr/>
          <p:nvPr userDrawn="1"/>
        </p:nvSpPr>
        <p:spPr>
          <a:xfrm>
            <a:off x="0" y="0"/>
            <a:ext cx="4471792" cy="5143500"/>
          </a:xfrm>
          <a:prstGeom prst="rect">
            <a:avLst/>
          </a:prstGeom>
          <a:solidFill>
            <a:srgbClr val="C02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87437" y="2593094"/>
            <a:ext cx="4040500" cy="0"/>
          </a:xfrm>
          <a:prstGeom prst="straightConnector1">
            <a:avLst/>
          </a:prstGeom>
          <a:noFill/>
          <a:ln w="38100" cap="flat" cmpd="sng">
            <a:solidFill>
              <a:srgbClr val="C0257D"/>
            </a:solidFill>
            <a:prstDash val="solid"/>
            <a:round/>
            <a:headEnd type="none" w="med" len="med"/>
            <a:tailEnd type="none" w="med" len="med"/>
          </a:ln>
        </p:spPr>
      </p:cxn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69"/>
          <p:cNvSpPr txBox="1">
            <a:spLocks noGrp="1"/>
          </p:cNvSpPr>
          <p:nvPr>
            <p:ph type="subTitle" idx="1"/>
          </p:nvPr>
        </p:nvSpPr>
        <p:spPr>
          <a:xfrm>
            <a:off x="4687437" y="2716318"/>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000" b="0" i="0">
                <a:latin typeface="AGBuch-Regular" charset="0"/>
                <a:ea typeface="AGBuch-Regular" charset="0"/>
                <a:cs typeface="AGBuch-Regular" charset="0"/>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r>
              <a:rPr lang="en-US"/>
              <a:t>Click to edit Master subtitle style</a:t>
            </a:r>
            <a:endParaRPr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 1 1 1">
    <p:bg>
      <p:bgPr>
        <a:solidFill>
          <a:srgbClr val="B6C900"/>
        </a:solidFill>
        <a:effectLst/>
      </p:bgPr>
    </p:bg>
    <p:spTree>
      <p:nvGrpSpPr>
        <p:cNvPr id="1" name="Shape 28"/>
        <p:cNvGrpSpPr/>
        <p:nvPr/>
      </p:nvGrpSpPr>
      <p:grpSpPr>
        <a:xfrm>
          <a:off x="0" y="0"/>
          <a:ext cx="0" cy="0"/>
          <a:chOff x="0" y="0"/>
          <a:chExt cx="0" cy="0"/>
        </a:xfrm>
      </p:grpSpPr>
      <p:cxnSp>
        <p:nvCxnSpPr>
          <p:cNvPr id="29" name="Shape 29"/>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30" name="Shape 30"/>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31" name="Shape 31"/>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rtl="0">
              <a:spcBef>
                <a:spcPts val="0"/>
              </a:spcBef>
              <a:buClr>
                <a:schemeClr val="lt1"/>
              </a:buClr>
              <a:buSzPct val="100000"/>
              <a:defRPr sz="4800" b="0" i="0">
                <a:solidFill>
                  <a:schemeClr val="lt1"/>
                </a:solidFill>
                <a:latin typeface="TradeGothic LT Light" charset="0"/>
                <a:ea typeface="TradeGothic LT Light" charset="0"/>
                <a:cs typeface="TradeGothic LT Light" charset="0"/>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r>
              <a:rPr lang="en-US" dirty="0"/>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63666A"/>
        </a:solidFill>
        <a:effectLst/>
      </p:bgPr>
    </p:bg>
    <p:spTree>
      <p:nvGrpSpPr>
        <p:cNvPr id="1" name="Shape 13"/>
        <p:cNvGrpSpPr/>
        <p:nvPr/>
      </p:nvGrpSpPr>
      <p:grpSpPr>
        <a:xfrm>
          <a:off x="0" y="0"/>
          <a:ext cx="0" cy="0"/>
          <a:chOff x="0" y="0"/>
          <a:chExt cx="0" cy="0"/>
        </a:xfrm>
      </p:grpSpPr>
      <p:cxnSp>
        <p:nvCxnSpPr>
          <p:cNvPr id="14" name="Shape 14"/>
          <p:cNvCxnSpPr/>
          <p:nvPr/>
        </p:nvCxnSpPr>
        <p:spPr>
          <a:xfrm>
            <a:off x="42520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5" name="Shape 15"/>
          <p:cNvCxnSpPr/>
          <p:nvPr/>
        </p:nvCxnSpPr>
        <p:spPr>
          <a:xfrm>
            <a:off x="42520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6" name="Shape 16"/>
          <p:cNvSpPr txBox="1">
            <a:spLocks noGrp="1"/>
          </p:cNvSpPr>
          <p:nvPr>
            <p:ph type="title"/>
          </p:nvPr>
        </p:nvSpPr>
        <p:spPr>
          <a:xfrm>
            <a:off x="406425" y="1806825"/>
            <a:ext cx="8296799" cy="1541999"/>
          </a:xfrm>
          <a:prstGeom prst="rect">
            <a:avLst/>
          </a:prstGeom>
        </p:spPr>
        <p:txBody>
          <a:bodyPr lIns="91425" tIns="91425" rIns="91425" bIns="91425" anchor="ctr" anchorCtr="0"/>
          <a:lstStyle>
            <a:lvl1pPr lvl="0" algn="ctr" rtl="0">
              <a:spcBef>
                <a:spcPts val="0"/>
              </a:spcBef>
              <a:buClr>
                <a:schemeClr val="lt1"/>
              </a:buClr>
              <a:buSzPct val="100000"/>
              <a:defRPr sz="4800" b="0" i="0">
                <a:solidFill>
                  <a:schemeClr val="lt1"/>
                </a:solidFill>
                <a:latin typeface="TradeGothic LT Light" charset="0"/>
                <a:ea typeface="TradeGothic LT Light" charset="0"/>
                <a:cs typeface="TradeGothic LT Light" charset="0"/>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r>
              <a:rPr lang="en-US" dirty="0"/>
              <a:t>Click to edit Master title style</a:t>
            </a: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4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B6C900"/>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B6C900"/>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3" name="Shape 43"/>
          <p:cNvSpPr txBox="1">
            <a:spLocks noGrp="1"/>
          </p:cNvSpPr>
          <p:nvPr>
            <p:ph type="body" idx="1"/>
          </p:nvPr>
        </p:nvSpPr>
        <p:spPr>
          <a:xfrm>
            <a:off x="356135" y="1087655"/>
            <a:ext cx="8375576"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B6C900"/>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B6C900"/>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10" name="Shape 43"/>
          <p:cNvSpPr txBox="1">
            <a:spLocks noGrp="1"/>
          </p:cNvSpPr>
          <p:nvPr>
            <p:ph type="body" idx="1"/>
          </p:nvPr>
        </p:nvSpPr>
        <p:spPr>
          <a:xfrm>
            <a:off x="4622104" y="1099607"/>
            <a:ext cx="4109607"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43"/>
          <p:cNvSpPr txBox="1">
            <a:spLocks noGrp="1"/>
          </p:cNvSpPr>
          <p:nvPr>
            <p:ph type="body" idx="13"/>
          </p:nvPr>
        </p:nvSpPr>
        <p:spPr>
          <a:xfrm>
            <a:off x="356134" y="1099607"/>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8"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9"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B6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91211" y="826924"/>
            <a:ext cx="4040500" cy="0"/>
          </a:xfrm>
          <a:prstGeom prst="straightConnector1">
            <a:avLst/>
          </a:prstGeom>
          <a:noFill/>
          <a:ln w="38100" cap="flat" cmpd="sng">
            <a:solidFill>
              <a:srgbClr val="B6C900"/>
            </a:solidFill>
            <a:prstDash val="solid"/>
            <a:round/>
            <a:headEnd type="none" w="med" len="med"/>
            <a:tailEnd type="none" w="med" len="med"/>
          </a:ln>
        </p:spPr>
      </p:cxnSp>
      <p:sp>
        <p:nvSpPr>
          <p:cNvPr id="42" name="Shape 42"/>
          <p:cNvSpPr txBox="1">
            <a:spLocks noGrp="1"/>
          </p:cNvSpPr>
          <p:nvPr>
            <p:ph type="title"/>
          </p:nvPr>
        </p:nvSpPr>
        <p:spPr>
          <a:xfrm>
            <a:off x="4691211" y="191525"/>
            <a:ext cx="4040500" cy="635399"/>
          </a:xfrm>
          <a:prstGeom prst="rect">
            <a:avLst/>
          </a:prstGeom>
        </p:spPr>
        <p:txBody>
          <a:bodyPr lIns="91425" tIns="91425" rIns="91425" bIns="91425" anchor="t" anchorCtr="0"/>
          <a:lstStyle>
            <a:lvl1pPr lvl="0" rtl="0">
              <a:spcBef>
                <a:spcPts val="0"/>
              </a:spcBef>
              <a:defRPr b="0" i="0">
                <a:solidFill>
                  <a:srgbClr val="B6C900"/>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7" name="Shape 43"/>
          <p:cNvSpPr txBox="1">
            <a:spLocks noGrp="1"/>
          </p:cNvSpPr>
          <p:nvPr>
            <p:ph type="body" idx="13"/>
          </p:nvPr>
        </p:nvSpPr>
        <p:spPr>
          <a:xfrm>
            <a:off x="4691211" y="1124659"/>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9"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body">
    <p:spTree>
      <p:nvGrpSpPr>
        <p:cNvPr id="1" name="Shape 38"/>
        <p:cNvGrpSpPr/>
        <p:nvPr/>
      </p:nvGrpSpPr>
      <p:grpSpPr>
        <a:xfrm>
          <a:off x="0" y="0"/>
          <a:ext cx="0" cy="0"/>
          <a:chOff x="0" y="0"/>
          <a:chExt cx="0" cy="0"/>
        </a:xfrm>
      </p:grpSpPr>
      <p:sp>
        <p:nvSpPr>
          <p:cNvPr id="9" name="Shape 68"/>
          <p:cNvSpPr txBox="1">
            <a:spLocks noGrp="1"/>
          </p:cNvSpPr>
          <p:nvPr>
            <p:ph type="title"/>
          </p:nvPr>
        </p:nvSpPr>
        <p:spPr>
          <a:xfrm>
            <a:off x="4687437" y="1378298"/>
            <a:ext cx="4045199" cy="1318199"/>
          </a:xfrm>
          <a:prstGeom prst="rect">
            <a:avLst/>
          </a:prstGeom>
        </p:spPr>
        <p:txBody>
          <a:bodyPr lIns="91425" tIns="91425" rIns="91425" bIns="91425" anchor="b" anchorCtr="0"/>
          <a:lstStyle>
            <a:lvl1pPr lvl="0" algn="ctr" rtl="0">
              <a:spcBef>
                <a:spcPts val="0"/>
              </a:spcBef>
              <a:buClr>
                <a:srgbClr val="F2A900"/>
              </a:buClr>
              <a:buSzPct val="100000"/>
              <a:defRPr sz="3600" b="0" i="0">
                <a:solidFill>
                  <a:srgbClr val="B6C900"/>
                </a:solidFill>
                <a:latin typeface="TradeGothic LT Light" charset="0"/>
                <a:ea typeface="TradeGothic LT Light" charset="0"/>
                <a:cs typeface="TradeGothic LT Light" charset="0"/>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r>
              <a:rPr lang="en-US" dirty="0"/>
              <a:t>Click to edit Master title style</a:t>
            </a:r>
            <a:endParaRPr dirty="0"/>
          </a:p>
        </p:txBody>
      </p:sp>
      <p:sp>
        <p:nvSpPr>
          <p:cNvPr id="4" name="Rectangle 3"/>
          <p:cNvSpPr/>
          <p:nvPr userDrawn="1"/>
        </p:nvSpPr>
        <p:spPr>
          <a:xfrm>
            <a:off x="0" y="0"/>
            <a:ext cx="4471792" cy="5143500"/>
          </a:xfrm>
          <a:prstGeom prst="rect">
            <a:avLst/>
          </a:prstGeom>
          <a:solidFill>
            <a:srgbClr val="B6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87437" y="2593094"/>
            <a:ext cx="4040500" cy="0"/>
          </a:xfrm>
          <a:prstGeom prst="straightConnector1">
            <a:avLst/>
          </a:prstGeom>
          <a:noFill/>
          <a:ln w="38100" cap="flat" cmpd="sng">
            <a:solidFill>
              <a:srgbClr val="B6C900"/>
            </a:solidFill>
            <a:prstDash val="solid"/>
            <a:round/>
            <a:headEnd type="none" w="med" len="med"/>
            <a:tailEnd type="none" w="med" len="med"/>
          </a:ln>
        </p:spPr>
      </p:cxn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69"/>
          <p:cNvSpPr txBox="1">
            <a:spLocks noGrp="1"/>
          </p:cNvSpPr>
          <p:nvPr>
            <p:ph type="subTitle" idx="1"/>
          </p:nvPr>
        </p:nvSpPr>
        <p:spPr>
          <a:xfrm>
            <a:off x="4687437" y="2716318"/>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000" b="0" i="0">
                <a:latin typeface="AGBuch-Regular" charset="0"/>
                <a:ea typeface="AGBuch-Regular" charset="0"/>
                <a:cs typeface="AGBuch-Regular" charset="0"/>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r>
              <a:rPr lang="en-US"/>
              <a:t>Click to edit Master subtitle style</a:t>
            </a:r>
            <a:endParaRPr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5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382C79"/>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382C79"/>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3" name="Shape 43"/>
          <p:cNvSpPr txBox="1">
            <a:spLocks noGrp="1"/>
          </p:cNvSpPr>
          <p:nvPr>
            <p:ph type="body" idx="1"/>
          </p:nvPr>
        </p:nvSpPr>
        <p:spPr>
          <a:xfrm>
            <a:off x="356135" y="1087655"/>
            <a:ext cx="8375576"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382C79"/>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382C79"/>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8" name="Shape 43"/>
          <p:cNvSpPr txBox="1">
            <a:spLocks noGrp="1"/>
          </p:cNvSpPr>
          <p:nvPr>
            <p:ph type="body" idx="1"/>
          </p:nvPr>
        </p:nvSpPr>
        <p:spPr>
          <a:xfrm>
            <a:off x="4622104" y="1087081"/>
            <a:ext cx="4109607"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3"/>
          <p:cNvSpPr txBox="1">
            <a:spLocks noGrp="1"/>
          </p:cNvSpPr>
          <p:nvPr>
            <p:ph type="body" idx="13"/>
          </p:nvPr>
        </p:nvSpPr>
        <p:spPr>
          <a:xfrm>
            <a:off x="356134" y="1087081"/>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382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91211" y="826924"/>
            <a:ext cx="4040500" cy="0"/>
          </a:xfrm>
          <a:prstGeom prst="straightConnector1">
            <a:avLst/>
          </a:prstGeom>
          <a:noFill/>
          <a:ln w="38100" cap="flat" cmpd="sng">
            <a:solidFill>
              <a:srgbClr val="382C79"/>
            </a:solidFill>
            <a:prstDash val="solid"/>
            <a:round/>
            <a:headEnd type="none" w="med" len="med"/>
            <a:tailEnd type="none" w="med" len="med"/>
          </a:ln>
        </p:spPr>
      </p:cxnSp>
      <p:sp>
        <p:nvSpPr>
          <p:cNvPr id="42" name="Shape 42"/>
          <p:cNvSpPr txBox="1">
            <a:spLocks noGrp="1"/>
          </p:cNvSpPr>
          <p:nvPr>
            <p:ph type="title"/>
          </p:nvPr>
        </p:nvSpPr>
        <p:spPr>
          <a:xfrm>
            <a:off x="4691211" y="191525"/>
            <a:ext cx="4040500" cy="635399"/>
          </a:xfrm>
          <a:prstGeom prst="rect">
            <a:avLst/>
          </a:prstGeom>
        </p:spPr>
        <p:txBody>
          <a:bodyPr lIns="91425" tIns="91425" rIns="91425" bIns="91425" anchor="t" anchorCtr="0"/>
          <a:lstStyle>
            <a:lvl1pPr lvl="0" rtl="0">
              <a:spcBef>
                <a:spcPts val="0"/>
              </a:spcBef>
              <a:defRPr b="0" i="0">
                <a:solidFill>
                  <a:srgbClr val="382C79"/>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7" name="Shape 43"/>
          <p:cNvSpPr txBox="1">
            <a:spLocks noGrp="1"/>
          </p:cNvSpPr>
          <p:nvPr>
            <p:ph type="body" idx="13"/>
          </p:nvPr>
        </p:nvSpPr>
        <p:spPr>
          <a:xfrm>
            <a:off x="4691211" y="1124659"/>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9"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body">
    <p:spTree>
      <p:nvGrpSpPr>
        <p:cNvPr id="1" name="Shape 38"/>
        <p:cNvGrpSpPr/>
        <p:nvPr/>
      </p:nvGrpSpPr>
      <p:grpSpPr>
        <a:xfrm>
          <a:off x="0" y="0"/>
          <a:ext cx="0" cy="0"/>
          <a:chOff x="0" y="0"/>
          <a:chExt cx="0" cy="0"/>
        </a:xfrm>
      </p:grpSpPr>
      <p:sp>
        <p:nvSpPr>
          <p:cNvPr id="9" name="Shape 68"/>
          <p:cNvSpPr txBox="1">
            <a:spLocks noGrp="1"/>
          </p:cNvSpPr>
          <p:nvPr>
            <p:ph type="title"/>
          </p:nvPr>
        </p:nvSpPr>
        <p:spPr>
          <a:xfrm>
            <a:off x="4687437" y="1378298"/>
            <a:ext cx="4045199" cy="1318199"/>
          </a:xfrm>
          <a:prstGeom prst="rect">
            <a:avLst/>
          </a:prstGeom>
        </p:spPr>
        <p:txBody>
          <a:bodyPr lIns="91425" tIns="91425" rIns="91425" bIns="91425" anchor="b" anchorCtr="0"/>
          <a:lstStyle>
            <a:lvl1pPr lvl="0" algn="ctr" rtl="0">
              <a:spcBef>
                <a:spcPts val="0"/>
              </a:spcBef>
              <a:buClr>
                <a:srgbClr val="F2A900"/>
              </a:buClr>
              <a:buSzPct val="100000"/>
              <a:defRPr sz="3600">
                <a:solidFill>
                  <a:srgbClr val="382C79"/>
                </a:solidFill>
                <a:latin typeface="TradeGothic LT Light" charset="0"/>
                <a:ea typeface="TradeGothic LT Light" charset="0"/>
                <a:cs typeface="TradeGothic LT Light" charset="0"/>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r>
              <a:rPr lang="en-US" dirty="0"/>
              <a:t>Click to edit Master title style</a:t>
            </a:r>
            <a:endParaRPr dirty="0"/>
          </a:p>
        </p:txBody>
      </p:sp>
      <p:sp>
        <p:nvSpPr>
          <p:cNvPr id="4" name="Rectangle 3"/>
          <p:cNvSpPr/>
          <p:nvPr userDrawn="1"/>
        </p:nvSpPr>
        <p:spPr>
          <a:xfrm>
            <a:off x="0" y="0"/>
            <a:ext cx="4471792" cy="5143500"/>
          </a:xfrm>
          <a:prstGeom prst="rect">
            <a:avLst/>
          </a:prstGeom>
          <a:solidFill>
            <a:srgbClr val="382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87437" y="2593094"/>
            <a:ext cx="4040500" cy="0"/>
          </a:xfrm>
          <a:prstGeom prst="straightConnector1">
            <a:avLst/>
          </a:prstGeom>
          <a:noFill/>
          <a:ln w="38100" cap="flat" cmpd="sng">
            <a:solidFill>
              <a:srgbClr val="382C79"/>
            </a:solidFill>
            <a:prstDash val="solid"/>
            <a:round/>
            <a:headEnd type="none" w="med" len="med"/>
            <a:tailEnd type="none" w="med" len="med"/>
          </a:ln>
        </p:spPr>
      </p:cxn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69"/>
          <p:cNvSpPr txBox="1">
            <a:spLocks noGrp="1"/>
          </p:cNvSpPr>
          <p:nvPr>
            <p:ph type="subTitle" idx="1"/>
          </p:nvPr>
        </p:nvSpPr>
        <p:spPr>
          <a:xfrm>
            <a:off x="4687437" y="2716318"/>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000" b="0" i="0">
                <a:latin typeface="AGBuch-Regular" charset="0"/>
                <a:ea typeface="AGBuch-Regular" charset="0"/>
                <a:cs typeface="AGBuch-Regular" charset="0"/>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r>
              <a:rPr lang="en-US"/>
              <a:t>Click to edit Master subtitle style</a:t>
            </a:r>
            <a:endParaRPr dirty="0"/>
          </a:p>
        </p:txBody>
      </p:sp>
      <p:pic>
        <p:nvPicPr>
          <p:cNvPr id="12"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body">
  <p:cSld name="12_Title and body">
    <p:spTree>
      <p:nvGrpSpPr>
        <p:cNvPr id="1" name="Shape 969"/>
        <p:cNvGrpSpPr/>
        <p:nvPr/>
      </p:nvGrpSpPr>
      <p:grpSpPr>
        <a:xfrm>
          <a:off x="0" y="0"/>
          <a:ext cx="0" cy="0"/>
          <a:chOff x="0" y="0"/>
          <a:chExt cx="0" cy="0"/>
        </a:xfrm>
      </p:grpSpPr>
      <p:cxnSp>
        <p:nvCxnSpPr>
          <p:cNvPr id="970" name="Google Shape;970;p157"/>
          <p:cNvCxnSpPr/>
          <p:nvPr/>
        </p:nvCxnSpPr>
        <p:spPr>
          <a:xfrm>
            <a:off x="356135" y="826924"/>
            <a:ext cx="8375700" cy="8100"/>
          </a:xfrm>
          <a:prstGeom prst="straightConnector1">
            <a:avLst/>
          </a:prstGeom>
          <a:noFill/>
          <a:ln w="38100" cap="flat" cmpd="sng">
            <a:solidFill>
              <a:srgbClr val="F6A71B"/>
            </a:solidFill>
            <a:prstDash val="solid"/>
            <a:round/>
            <a:headEnd type="none" w="sm" len="sm"/>
            <a:tailEnd type="none" w="sm" len="sm"/>
          </a:ln>
        </p:spPr>
      </p:cxnSp>
      <p:sp>
        <p:nvSpPr>
          <p:cNvPr id="971" name="Google Shape;971;p157"/>
          <p:cNvSpPr txBox="1">
            <a:spLocks noGrp="1"/>
          </p:cNvSpPr>
          <p:nvPr>
            <p:ph type="title"/>
          </p:nvPr>
        </p:nvSpPr>
        <p:spPr>
          <a:xfrm>
            <a:off x="356135" y="191525"/>
            <a:ext cx="83658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b="0" i="0">
                <a:solidFill>
                  <a:srgbClr val="F6A71B"/>
                </a:solidFill>
                <a:latin typeface="Oswald Regular"/>
                <a:ea typeface="Oswald Regular"/>
                <a:cs typeface="Oswald Regular"/>
                <a:sym typeface="Oswald Regular"/>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2" name="Google Shape;972;p157"/>
          <p:cNvSpPr txBox="1">
            <a:spLocks noGrp="1"/>
          </p:cNvSpPr>
          <p:nvPr>
            <p:ph type="body" idx="1"/>
          </p:nvPr>
        </p:nvSpPr>
        <p:spPr>
          <a:xfrm>
            <a:off x="356135" y="1087655"/>
            <a:ext cx="8375700" cy="3510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800"/>
              <a:buNone/>
              <a:defRPr>
                <a:latin typeface="Arial"/>
                <a:ea typeface="Arial"/>
                <a:cs typeface="Arial"/>
                <a:sym typeface="Arial"/>
              </a:defRPr>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sp>
        <p:nvSpPr>
          <p:cNvPr id="973" name="Google Shape;973;p157"/>
          <p:cNvSpPr txBox="1">
            <a:spLocks noGrp="1"/>
          </p:cNvSpPr>
          <p:nvPr>
            <p:ph type="sldNum" idx="12"/>
          </p:nvPr>
        </p:nvSpPr>
        <p:spPr>
          <a:xfrm>
            <a:off x="356135" y="4653915"/>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1pPr>
            <a:lvl2pPr marL="0" marR="0" lvl="1"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2pPr>
            <a:lvl3pPr marL="0" marR="0" lvl="2"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3pPr>
            <a:lvl4pPr marL="0" marR="0" lvl="3"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4pPr>
            <a:lvl5pPr marL="0" marR="0" lvl="4"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5pPr>
            <a:lvl6pPr marL="0" marR="0" lvl="5"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6pPr>
            <a:lvl7pPr marL="0" marR="0" lvl="6"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7pPr>
            <a:lvl8pPr marL="0" marR="0" lvl="7"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8pPr>
            <a:lvl9pPr marL="0" marR="0" lvl="8"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74" name="Google Shape;974;p1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33024" y="4613275"/>
            <a:ext cx="1088824" cy="476375"/>
          </a:xfrm>
          <a:prstGeom prst="rect">
            <a:avLst/>
          </a:prstGeom>
          <a:noFill/>
          <a:ln>
            <a:noFill/>
          </a:ln>
        </p:spPr>
      </p:pic>
    </p:spTree>
    <p:extLst>
      <p:ext uri="{BB962C8B-B14F-4D97-AF65-F5344CB8AC3E}">
        <p14:creationId xmlns:p14="http://schemas.microsoft.com/office/powerpoint/2010/main" val="4115152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_Title and body">
  <p:cSld name="12_Title and body">
    <p:spTree>
      <p:nvGrpSpPr>
        <p:cNvPr id="1" name="Shape 975"/>
        <p:cNvGrpSpPr/>
        <p:nvPr/>
      </p:nvGrpSpPr>
      <p:grpSpPr>
        <a:xfrm>
          <a:off x="0" y="0"/>
          <a:ext cx="0" cy="0"/>
          <a:chOff x="0" y="0"/>
          <a:chExt cx="0" cy="0"/>
        </a:xfrm>
      </p:grpSpPr>
      <p:cxnSp>
        <p:nvCxnSpPr>
          <p:cNvPr id="976" name="Google Shape;976;p158"/>
          <p:cNvCxnSpPr/>
          <p:nvPr/>
        </p:nvCxnSpPr>
        <p:spPr>
          <a:xfrm>
            <a:off x="356135" y="826924"/>
            <a:ext cx="8375700" cy="8100"/>
          </a:xfrm>
          <a:prstGeom prst="straightConnector1">
            <a:avLst/>
          </a:prstGeom>
          <a:noFill/>
          <a:ln w="38100" cap="flat" cmpd="sng">
            <a:solidFill>
              <a:srgbClr val="F6A71B"/>
            </a:solidFill>
            <a:prstDash val="solid"/>
            <a:round/>
            <a:headEnd type="none" w="sm" len="sm"/>
            <a:tailEnd type="none" w="sm" len="sm"/>
          </a:ln>
        </p:spPr>
      </p:cxnSp>
      <p:sp>
        <p:nvSpPr>
          <p:cNvPr id="977" name="Google Shape;977;p158"/>
          <p:cNvSpPr txBox="1">
            <a:spLocks noGrp="1"/>
          </p:cNvSpPr>
          <p:nvPr>
            <p:ph type="title"/>
          </p:nvPr>
        </p:nvSpPr>
        <p:spPr>
          <a:xfrm>
            <a:off x="356135" y="191525"/>
            <a:ext cx="83658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b="0" i="0">
                <a:solidFill>
                  <a:srgbClr val="F6A71B"/>
                </a:solidFill>
                <a:latin typeface="Oswald Regular"/>
                <a:ea typeface="Oswald Regular"/>
                <a:cs typeface="Oswald Regular"/>
                <a:sym typeface="Oswald Regular"/>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8" name="Google Shape;978;p158"/>
          <p:cNvSpPr txBox="1">
            <a:spLocks noGrp="1"/>
          </p:cNvSpPr>
          <p:nvPr>
            <p:ph type="body" idx="1"/>
          </p:nvPr>
        </p:nvSpPr>
        <p:spPr>
          <a:xfrm>
            <a:off x="4622104" y="1087081"/>
            <a:ext cx="4109700" cy="3510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800"/>
              <a:buNone/>
              <a:defRPr>
                <a:latin typeface="Arial"/>
                <a:ea typeface="Arial"/>
                <a:cs typeface="Arial"/>
                <a:sym typeface="Arial"/>
              </a:defRPr>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sp>
        <p:nvSpPr>
          <p:cNvPr id="979" name="Google Shape;979;p158"/>
          <p:cNvSpPr txBox="1">
            <a:spLocks noGrp="1"/>
          </p:cNvSpPr>
          <p:nvPr>
            <p:ph type="body" idx="2"/>
          </p:nvPr>
        </p:nvSpPr>
        <p:spPr>
          <a:xfrm>
            <a:off x="356134" y="1087081"/>
            <a:ext cx="4040400" cy="3510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800"/>
              <a:buNone/>
              <a:defRPr>
                <a:latin typeface="Arial"/>
                <a:ea typeface="Arial"/>
                <a:cs typeface="Arial"/>
                <a:sym typeface="Arial"/>
              </a:defRPr>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sp>
        <p:nvSpPr>
          <p:cNvPr id="980" name="Google Shape;980;p158"/>
          <p:cNvSpPr txBox="1">
            <a:spLocks noGrp="1"/>
          </p:cNvSpPr>
          <p:nvPr>
            <p:ph type="sldNum" idx="12"/>
          </p:nvPr>
        </p:nvSpPr>
        <p:spPr>
          <a:xfrm>
            <a:off x="356135" y="4653915"/>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1pPr>
            <a:lvl2pPr marL="0" marR="0" lvl="1"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2pPr>
            <a:lvl3pPr marL="0" marR="0" lvl="2"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3pPr>
            <a:lvl4pPr marL="0" marR="0" lvl="3"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4pPr>
            <a:lvl5pPr marL="0" marR="0" lvl="4"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5pPr>
            <a:lvl6pPr marL="0" marR="0" lvl="5"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6pPr>
            <a:lvl7pPr marL="0" marR="0" lvl="6"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7pPr>
            <a:lvl8pPr marL="0" marR="0" lvl="7"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8pPr>
            <a:lvl9pPr marL="0" marR="0" lvl="8" indent="0" algn="l" rtl="0">
              <a:lnSpc>
                <a:spcPct val="100000"/>
              </a:lnSpc>
              <a:spcBef>
                <a:spcPts val="0"/>
              </a:spcBef>
              <a:spcAft>
                <a:spcPts val="0"/>
              </a:spcAft>
              <a:buClr>
                <a:srgbClr val="63666A"/>
              </a:buClr>
              <a:buSzPts val="1000"/>
              <a:buFont typeface="Arial"/>
              <a:buNone/>
              <a:defRPr sz="1000" b="0" i="0" u="none" strike="noStrike" cap="none">
                <a:solidFill>
                  <a:srgbClr val="63666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81" name="Google Shape;981;p15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33024" y="4613275"/>
            <a:ext cx="1088824" cy="476375"/>
          </a:xfrm>
          <a:prstGeom prst="rect">
            <a:avLst/>
          </a:prstGeom>
          <a:noFill/>
          <a:ln>
            <a:noFill/>
          </a:ln>
        </p:spPr>
      </p:pic>
    </p:spTree>
    <p:extLst>
      <p:ext uri="{BB962C8B-B14F-4D97-AF65-F5344CB8AC3E}">
        <p14:creationId xmlns:p14="http://schemas.microsoft.com/office/powerpoint/2010/main" val="429296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63666A"/>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p:spPr>
        <p:txBody>
          <a:bodyPr lIns="91425" tIns="91425" rIns="91425" bIns="91425" anchor="t" anchorCtr="0"/>
          <a:lstStyle>
            <a:lvl1pPr lvl="0" rtl="0">
              <a:spcBef>
                <a:spcPts val="0"/>
              </a:spcBef>
              <a:defRPr b="0" i="0">
                <a:solidFill>
                  <a:srgbClr val="63666A"/>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43" name="Shape 43"/>
          <p:cNvSpPr txBox="1">
            <a:spLocks noGrp="1"/>
          </p:cNvSpPr>
          <p:nvPr>
            <p:ph type="body" idx="1"/>
          </p:nvPr>
        </p:nvSpPr>
        <p:spPr>
          <a:xfrm>
            <a:off x="4622104" y="1099607"/>
            <a:ext cx="4109607"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7" name="Shape 43"/>
          <p:cNvSpPr txBox="1">
            <a:spLocks noGrp="1"/>
          </p:cNvSpPr>
          <p:nvPr>
            <p:ph type="body" idx="13"/>
          </p:nvPr>
        </p:nvSpPr>
        <p:spPr>
          <a:xfrm>
            <a:off x="356134" y="1099607"/>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91211" y="826924"/>
            <a:ext cx="4040500" cy="0"/>
          </a:xfrm>
          <a:prstGeom prst="straightConnector1">
            <a:avLst/>
          </a:prstGeom>
          <a:noFill/>
          <a:ln w="38100" cap="flat" cmpd="sng">
            <a:solidFill>
              <a:srgbClr val="63666A"/>
            </a:solidFill>
            <a:prstDash val="solid"/>
            <a:round/>
            <a:headEnd type="none" w="med" len="med"/>
            <a:tailEnd type="none" w="med" len="med"/>
          </a:ln>
        </p:spPr>
      </p:cxnSp>
      <p:sp>
        <p:nvSpPr>
          <p:cNvPr id="42" name="Shape 42"/>
          <p:cNvSpPr txBox="1">
            <a:spLocks noGrp="1"/>
          </p:cNvSpPr>
          <p:nvPr>
            <p:ph type="title"/>
          </p:nvPr>
        </p:nvSpPr>
        <p:spPr>
          <a:xfrm>
            <a:off x="4691211" y="191525"/>
            <a:ext cx="4040500" cy="635399"/>
          </a:xfrm>
          <a:prstGeom prst="rect">
            <a:avLst/>
          </a:prstGeom>
        </p:spPr>
        <p:txBody>
          <a:bodyPr lIns="91425" tIns="91425" rIns="91425" bIns="91425" anchor="t" anchorCtr="0"/>
          <a:lstStyle>
            <a:lvl1pPr lvl="0" rtl="0">
              <a:spcBef>
                <a:spcPts val="0"/>
              </a:spcBef>
              <a:defRPr b="0" i="0">
                <a:solidFill>
                  <a:srgbClr val="63666A"/>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4" name="Shape 44"/>
          <p:cNvSpPr txBox="1">
            <a:spLocks noGrp="1"/>
          </p:cNvSpPr>
          <p:nvPr>
            <p:ph type="sldNum" idx="12"/>
          </p:nvPr>
        </p:nvSpPr>
        <p:spPr>
          <a:xfrm>
            <a:off x="8183012" y="4731379"/>
            <a:ext cx="548699" cy="393600"/>
          </a:xfrm>
          <a:prstGeom prst="rect">
            <a:avLst/>
          </a:prstGeom>
        </p:spPr>
        <p:txBody>
          <a:bodyPr lIns="91425" tIns="91425" rIns="91425" bIns="91425" anchor="ctr" anchorCtr="0">
            <a:noAutofit/>
          </a:bodyPr>
          <a:lstStyle>
            <a:lvl1pPr>
              <a:defRPr sz="1000">
                <a:solidFill>
                  <a:srgbClr val="63666A"/>
                </a:solidFill>
                <a:latin typeface="AGBuch-Regular" charset="0"/>
                <a:ea typeface="AGBuch-Regular" charset="0"/>
                <a:cs typeface="AGBuch-Regular" charset="0"/>
              </a:defRPr>
            </a:lvl1pPr>
          </a:lstStyle>
          <a:p>
            <a:pPr algn="r"/>
            <a:fld id="{00000000-1234-1234-1234-123412341234}" type="slidenum">
              <a:rPr lang="en" smtClean="0"/>
              <a:pPr algn="r"/>
              <a:t>‹#›</a:t>
            </a:fld>
            <a:endParaRPr lang="en"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11" y="4849568"/>
            <a:ext cx="781117" cy="157222"/>
          </a:xfrm>
          <a:prstGeom prst="rect">
            <a:avLst/>
          </a:prstGeom>
        </p:spPr>
      </p:pic>
      <p:sp>
        <p:nvSpPr>
          <p:cNvPr id="7" name="Shape 43"/>
          <p:cNvSpPr txBox="1">
            <a:spLocks noGrp="1"/>
          </p:cNvSpPr>
          <p:nvPr>
            <p:ph type="body" idx="13"/>
          </p:nvPr>
        </p:nvSpPr>
        <p:spPr>
          <a:xfrm>
            <a:off x="4691211" y="1124659"/>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Title and body">
    <p:spTree>
      <p:nvGrpSpPr>
        <p:cNvPr id="1" name="Shape 38"/>
        <p:cNvGrpSpPr/>
        <p:nvPr/>
      </p:nvGrpSpPr>
      <p:grpSpPr>
        <a:xfrm>
          <a:off x="0" y="0"/>
          <a:ext cx="0" cy="0"/>
          <a:chOff x="0" y="0"/>
          <a:chExt cx="0" cy="0"/>
        </a:xfrm>
      </p:grpSpPr>
      <p:sp>
        <p:nvSpPr>
          <p:cNvPr id="9" name="Shape 68"/>
          <p:cNvSpPr txBox="1">
            <a:spLocks noGrp="1"/>
          </p:cNvSpPr>
          <p:nvPr>
            <p:ph type="title"/>
          </p:nvPr>
        </p:nvSpPr>
        <p:spPr>
          <a:xfrm>
            <a:off x="4687437" y="1378298"/>
            <a:ext cx="4045199" cy="1318199"/>
          </a:xfrm>
          <a:prstGeom prst="rect">
            <a:avLst/>
          </a:prstGeom>
        </p:spPr>
        <p:txBody>
          <a:bodyPr lIns="91425" tIns="91425" rIns="91425" bIns="91425" anchor="b" anchorCtr="0"/>
          <a:lstStyle>
            <a:lvl1pPr lvl="0" algn="ctr" rtl="0">
              <a:spcBef>
                <a:spcPts val="0"/>
              </a:spcBef>
              <a:buClr>
                <a:srgbClr val="F2A900"/>
              </a:buClr>
              <a:buSzPct val="100000"/>
              <a:defRPr sz="3600" b="0" i="0">
                <a:solidFill>
                  <a:srgbClr val="63666A"/>
                </a:solidFill>
                <a:latin typeface="TradeGothic LT Light" charset="0"/>
                <a:ea typeface="TradeGothic LT Light" charset="0"/>
                <a:cs typeface="TradeGothic LT Light" charset="0"/>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r>
              <a:rPr lang="en-US" dirty="0"/>
              <a:t>Click to edit Master title style</a:t>
            </a:r>
            <a:endParaRPr dirty="0"/>
          </a:p>
        </p:txBody>
      </p:sp>
      <p:sp>
        <p:nvSpPr>
          <p:cNvPr id="4" name="Rectangle 3"/>
          <p:cNvSpPr/>
          <p:nvPr userDrawn="1"/>
        </p:nvSpPr>
        <p:spPr>
          <a:xfrm>
            <a:off x="0" y="0"/>
            <a:ext cx="4471792" cy="5143500"/>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39" name="Shape 39"/>
          <p:cNvCxnSpPr/>
          <p:nvPr/>
        </p:nvCxnSpPr>
        <p:spPr>
          <a:xfrm>
            <a:off x="4687437" y="2593094"/>
            <a:ext cx="4040500" cy="0"/>
          </a:xfrm>
          <a:prstGeom prst="straightConnector1">
            <a:avLst/>
          </a:prstGeom>
          <a:noFill/>
          <a:ln w="38100" cap="flat" cmpd="sng">
            <a:solidFill>
              <a:srgbClr val="63666A"/>
            </a:solidFill>
            <a:prstDash val="solid"/>
            <a:round/>
            <a:headEnd type="none" w="med" len="med"/>
            <a:tailEnd type="none" w="med" len="med"/>
          </a:ln>
        </p:spPr>
      </p:cxnSp>
      <p:sp>
        <p:nvSpPr>
          <p:cNvPr id="44" name="Shape 44"/>
          <p:cNvSpPr txBox="1">
            <a:spLocks noGrp="1"/>
          </p:cNvSpPr>
          <p:nvPr>
            <p:ph type="sldNum" idx="12"/>
          </p:nvPr>
        </p:nvSpPr>
        <p:spPr>
          <a:xfrm>
            <a:off x="8183012" y="4731379"/>
            <a:ext cx="548699" cy="393600"/>
          </a:xfrm>
          <a:prstGeom prst="rect">
            <a:avLst/>
          </a:prstGeom>
        </p:spPr>
        <p:txBody>
          <a:bodyPr lIns="91425" tIns="91425" rIns="91425" bIns="91425" anchor="ctr" anchorCtr="0">
            <a:noAutofit/>
          </a:bodyPr>
          <a:lstStyle>
            <a:lvl1pPr>
              <a:defRPr sz="1000">
                <a:solidFill>
                  <a:srgbClr val="63666A"/>
                </a:solidFill>
                <a:latin typeface="AGBuch-Regular" charset="0"/>
                <a:ea typeface="AGBuch-Regular" charset="0"/>
                <a:cs typeface="AGBuch-Regular" charset="0"/>
              </a:defRPr>
            </a:lvl1pPr>
          </a:lstStyle>
          <a:p>
            <a:pPr algn="r"/>
            <a:fld id="{00000000-1234-1234-1234-123412341234}" type="slidenum">
              <a:rPr lang="en" smtClean="0"/>
              <a:pPr algn="r"/>
              <a:t>‹#›</a:t>
            </a:fld>
            <a:endParaRPr lang="en"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11" y="4849568"/>
            <a:ext cx="781117" cy="157222"/>
          </a:xfrm>
          <a:prstGeom prst="rect">
            <a:avLst/>
          </a:prstGeom>
        </p:spPr>
      </p:pic>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1" name="Shape 69"/>
          <p:cNvSpPr txBox="1">
            <a:spLocks noGrp="1"/>
          </p:cNvSpPr>
          <p:nvPr>
            <p:ph type="subTitle" idx="1"/>
          </p:nvPr>
        </p:nvSpPr>
        <p:spPr>
          <a:xfrm>
            <a:off x="4687437" y="2716318"/>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000" b="0" i="0">
                <a:latin typeface="AGBuch-Regular" charset="0"/>
                <a:ea typeface="AGBuch-Regular" charset="0"/>
                <a:cs typeface="AGBuch-Regular" charset="0"/>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r>
              <a:rPr lang="en-US"/>
              <a:t>Click to edit Master subtitle style</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1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F6A71B"/>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a:noFill/>
        </p:spPr>
        <p:txBody>
          <a:bodyPr lIns="91425" tIns="91425" rIns="91425" bIns="91425" anchor="t" anchorCtr="0"/>
          <a:lstStyle>
            <a:lvl1pPr lvl="0" rtl="0">
              <a:spcBef>
                <a:spcPts val="0"/>
              </a:spcBef>
              <a:defRPr b="0" i="0">
                <a:solidFill>
                  <a:srgbClr val="F6A71B"/>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3" name="Shape 43"/>
          <p:cNvSpPr txBox="1">
            <a:spLocks noGrp="1"/>
          </p:cNvSpPr>
          <p:nvPr>
            <p:ph type="body" idx="1"/>
          </p:nvPr>
        </p:nvSpPr>
        <p:spPr>
          <a:xfrm>
            <a:off x="356135" y="1087655"/>
            <a:ext cx="8375576"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body">
    <p:spTree>
      <p:nvGrpSpPr>
        <p:cNvPr id="1" name="Shape 38"/>
        <p:cNvGrpSpPr/>
        <p:nvPr/>
      </p:nvGrpSpPr>
      <p:grpSpPr>
        <a:xfrm>
          <a:off x="0" y="0"/>
          <a:ext cx="0" cy="0"/>
          <a:chOff x="0" y="0"/>
          <a:chExt cx="0" cy="0"/>
        </a:xfrm>
      </p:grpSpPr>
      <p:cxnSp>
        <p:nvCxnSpPr>
          <p:cNvPr id="39" name="Shape 39"/>
          <p:cNvCxnSpPr/>
          <p:nvPr/>
        </p:nvCxnSpPr>
        <p:spPr>
          <a:xfrm>
            <a:off x="356135" y="826924"/>
            <a:ext cx="8375576" cy="8191"/>
          </a:xfrm>
          <a:prstGeom prst="straightConnector1">
            <a:avLst/>
          </a:prstGeom>
          <a:noFill/>
          <a:ln w="38100" cap="flat" cmpd="sng">
            <a:solidFill>
              <a:srgbClr val="F6A71B"/>
            </a:solidFill>
            <a:prstDash val="solid"/>
            <a:round/>
            <a:headEnd type="none" w="med" len="med"/>
            <a:tailEnd type="none" w="med" len="med"/>
          </a:ln>
        </p:spPr>
      </p:cxnSp>
      <p:sp>
        <p:nvSpPr>
          <p:cNvPr id="42" name="Shape 42"/>
          <p:cNvSpPr txBox="1">
            <a:spLocks noGrp="1"/>
          </p:cNvSpPr>
          <p:nvPr>
            <p:ph type="title"/>
          </p:nvPr>
        </p:nvSpPr>
        <p:spPr>
          <a:xfrm>
            <a:off x="356135" y="191525"/>
            <a:ext cx="8365714" cy="635399"/>
          </a:xfrm>
          <a:prstGeom prst="rect">
            <a:avLst/>
          </a:prstGeom>
        </p:spPr>
        <p:txBody>
          <a:bodyPr lIns="91425" tIns="91425" rIns="91425" bIns="91425" anchor="t" anchorCtr="0"/>
          <a:lstStyle>
            <a:lvl1pPr lvl="0" rtl="0">
              <a:spcBef>
                <a:spcPts val="0"/>
              </a:spcBef>
              <a:defRPr b="0" i="0">
                <a:solidFill>
                  <a:srgbClr val="F6A71B"/>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43" name="Shape 43"/>
          <p:cNvSpPr txBox="1">
            <a:spLocks noGrp="1"/>
          </p:cNvSpPr>
          <p:nvPr>
            <p:ph type="body" idx="1"/>
          </p:nvPr>
        </p:nvSpPr>
        <p:spPr>
          <a:xfrm>
            <a:off x="4622104" y="1087081"/>
            <a:ext cx="4109607"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7" name="Shape 43"/>
          <p:cNvSpPr txBox="1">
            <a:spLocks noGrp="1"/>
          </p:cNvSpPr>
          <p:nvPr>
            <p:ph type="body" idx="13"/>
          </p:nvPr>
        </p:nvSpPr>
        <p:spPr>
          <a:xfrm>
            <a:off x="356134" y="1087081"/>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44"/>
          <p:cNvSpPr txBox="1">
            <a:spLocks noGrp="1"/>
          </p:cNvSpPr>
          <p:nvPr>
            <p:ph type="sldNum" idx="12"/>
          </p:nvPr>
        </p:nvSpPr>
        <p:spPr>
          <a:xfrm>
            <a:off x="356135" y="4653915"/>
            <a:ext cx="548699" cy="393600"/>
          </a:xfrm>
          <a:prstGeom prst="rect">
            <a:avLst/>
          </a:prstGeom>
        </p:spPr>
        <p:txBody>
          <a:bodyPr lIns="91425" tIns="91425" rIns="91425" bIns="91425" anchor="ctr" anchorCtr="0">
            <a:noAutofit/>
          </a:bodyPr>
          <a:lstStyle>
            <a:lvl1pPr algn="l">
              <a:defRPr sz="1000">
                <a:solidFill>
                  <a:srgbClr val="63666A"/>
                </a:solidFill>
                <a:latin typeface="AGBuch-Regular" charset="0"/>
                <a:ea typeface="AGBuch-Regular" charset="0"/>
                <a:cs typeface="AGBuch-Regular" charset="0"/>
              </a:defRPr>
            </a:lvl1pPr>
          </a:lstStyle>
          <a:p>
            <a:fld id="{00000000-1234-1234-1234-123412341234}" type="slidenum">
              <a:rPr lang="en" smtClean="0"/>
              <a:pPr/>
              <a:t>‹#›</a:t>
            </a:fld>
            <a:endParaRPr lang="en" dirty="0"/>
          </a:p>
        </p:txBody>
      </p:sp>
      <p:pic>
        <p:nvPicPr>
          <p:cNvPr id="10"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F6A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91211" y="826924"/>
            <a:ext cx="4040500" cy="0"/>
          </a:xfrm>
          <a:prstGeom prst="straightConnector1">
            <a:avLst/>
          </a:prstGeom>
          <a:noFill/>
          <a:ln w="38100" cap="flat" cmpd="sng">
            <a:solidFill>
              <a:srgbClr val="F6A71B"/>
            </a:solidFill>
            <a:prstDash val="solid"/>
            <a:round/>
            <a:headEnd type="none" w="med" len="med"/>
            <a:tailEnd type="none" w="med" len="med"/>
          </a:ln>
        </p:spPr>
      </p:cxnSp>
      <p:sp>
        <p:nvSpPr>
          <p:cNvPr id="42" name="Shape 42"/>
          <p:cNvSpPr txBox="1">
            <a:spLocks noGrp="1"/>
          </p:cNvSpPr>
          <p:nvPr>
            <p:ph type="title"/>
          </p:nvPr>
        </p:nvSpPr>
        <p:spPr>
          <a:xfrm>
            <a:off x="4691211" y="191525"/>
            <a:ext cx="4040500" cy="635399"/>
          </a:xfrm>
          <a:prstGeom prst="rect">
            <a:avLst/>
          </a:prstGeom>
        </p:spPr>
        <p:txBody>
          <a:bodyPr lIns="91425" tIns="91425" rIns="91425" bIns="91425" anchor="t" anchorCtr="0"/>
          <a:lstStyle>
            <a:lvl1pPr lvl="0" rtl="0">
              <a:spcBef>
                <a:spcPts val="0"/>
              </a:spcBef>
              <a:defRPr b="0" i="0">
                <a:solidFill>
                  <a:srgbClr val="F6A71B"/>
                </a:solidFill>
                <a:latin typeface="TradeGothic LT Light" charset="0"/>
                <a:ea typeface="TradeGothic LT Light" charset="0"/>
                <a:cs typeface="TradeGothic LT Light"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7" name="Shape 43"/>
          <p:cNvSpPr txBox="1">
            <a:spLocks noGrp="1"/>
          </p:cNvSpPr>
          <p:nvPr>
            <p:ph type="body" idx="13"/>
          </p:nvPr>
        </p:nvSpPr>
        <p:spPr>
          <a:xfrm>
            <a:off x="4691211" y="1124659"/>
            <a:ext cx="4040501" cy="3510520"/>
          </a:xfrm>
          <a:prstGeom prst="rect">
            <a:avLst/>
          </a:prstGeom>
        </p:spPr>
        <p:txBody>
          <a:bodyPr lIns="91425" tIns="91425" rIns="91425" bIns="91425" anchor="t" anchorCtr="0"/>
          <a:lstStyle>
            <a:lvl1pPr lvl="0" rtl="0">
              <a:spcBef>
                <a:spcPts val="0"/>
              </a:spcBef>
              <a:defRPr>
                <a:latin typeface="AGBuch-Regular" charset="0"/>
                <a:ea typeface="AGBuch-Regular" charset="0"/>
                <a:cs typeface="AGBuch-Regular"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15"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and body">
    <p:spTree>
      <p:nvGrpSpPr>
        <p:cNvPr id="1" name="Shape 38"/>
        <p:cNvGrpSpPr/>
        <p:nvPr/>
      </p:nvGrpSpPr>
      <p:grpSpPr>
        <a:xfrm>
          <a:off x="0" y="0"/>
          <a:ext cx="0" cy="0"/>
          <a:chOff x="0" y="0"/>
          <a:chExt cx="0" cy="0"/>
        </a:xfrm>
      </p:grpSpPr>
      <p:sp>
        <p:nvSpPr>
          <p:cNvPr id="4" name="Rectangle 3"/>
          <p:cNvSpPr/>
          <p:nvPr userDrawn="1"/>
        </p:nvSpPr>
        <p:spPr>
          <a:xfrm>
            <a:off x="0" y="0"/>
            <a:ext cx="4471792" cy="5143500"/>
          </a:xfrm>
          <a:prstGeom prst="rect">
            <a:avLst/>
          </a:prstGeom>
          <a:solidFill>
            <a:srgbClr val="F6A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hape 39"/>
          <p:cNvCxnSpPr/>
          <p:nvPr/>
        </p:nvCxnSpPr>
        <p:spPr>
          <a:xfrm>
            <a:off x="4687437" y="2593094"/>
            <a:ext cx="4040500" cy="0"/>
          </a:xfrm>
          <a:prstGeom prst="straightConnector1">
            <a:avLst/>
          </a:prstGeom>
          <a:noFill/>
          <a:ln w="38100" cap="flat" cmpd="sng">
            <a:solidFill>
              <a:srgbClr val="F6A71B"/>
            </a:solidFill>
            <a:prstDash val="solid"/>
            <a:round/>
            <a:headEnd type="none" w="med" len="med"/>
            <a:tailEnd type="none" w="med" len="med"/>
          </a:ln>
        </p:spPr>
      </p:cxnSp>
      <p:sp>
        <p:nvSpPr>
          <p:cNvPr id="10" name="Shape 43"/>
          <p:cNvSpPr txBox="1">
            <a:spLocks noGrp="1"/>
          </p:cNvSpPr>
          <p:nvPr>
            <p:ph type="body" idx="14"/>
          </p:nvPr>
        </p:nvSpPr>
        <p:spPr>
          <a:xfrm>
            <a:off x="215645" y="1124659"/>
            <a:ext cx="4040501" cy="3510520"/>
          </a:xfrm>
          <a:prstGeom prst="rect">
            <a:avLst/>
          </a:prstGeom>
        </p:spPr>
        <p:txBody>
          <a:bodyPr lIns="91425" tIns="91425" rIns="91425" bIns="91425" anchor="t" anchorCtr="0"/>
          <a:lstStyle>
            <a:lvl1pPr lvl="0" rtl="0">
              <a:spcBef>
                <a:spcPts val="0"/>
              </a:spcBef>
              <a:defRPr sz="9600" b="1" i="0">
                <a:solidFill>
                  <a:schemeClr val="bg1"/>
                </a:solidFill>
                <a:latin typeface="TradeGothic LT Extended" charset="0"/>
                <a:ea typeface="TradeGothic LT Extended" charset="0"/>
                <a:cs typeface="TradeGothic LT Extended"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9" name="Shape 68"/>
          <p:cNvSpPr txBox="1">
            <a:spLocks noGrp="1"/>
          </p:cNvSpPr>
          <p:nvPr>
            <p:ph type="title"/>
          </p:nvPr>
        </p:nvSpPr>
        <p:spPr>
          <a:xfrm>
            <a:off x="4687437" y="1378298"/>
            <a:ext cx="4045199" cy="1318199"/>
          </a:xfrm>
          <a:prstGeom prst="rect">
            <a:avLst/>
          </a:prstGeom>
        </p:spPr>
        <p:txBody>
          <a:bodyPr lIns="91425" tIns="91425" rIns="91425" bIns="91425" anchor="b" anchorCtr="0"/>
          <a:lstStyle>
            <a:lvl1pPr lvl="0" algn="ctr" rtl="0">
              <a:spcBef>
                <a:spcPts val="0"/>
              </a:spcBef>
              <a:buClr>
                <a:srgbClr val="F2A900"/>
              </a:buClr>
              <a:buSzPct val="100000"/>
              <a:defRPr sz="3600" b="0" i="0">
                <a:solidFill>
                  <a:srgbClr val="F2A900"/>
                </a:solidFill>
                <a:latin typeface="TradeGothic LT Light" charset="0"/>
                <a:ea typeface="TradeGothic LT Light" charset="0"/>
                <a:cs typeface="TradeGothic LT Light" charset="0"/>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r>
              <a:rPr lang="en-US" dirty="0"/>
              <a:t>Click to edit Master title style</a:t>
            </a:r>
            <a:endParaRPr dirty="0"/>
          </a:p>
        </p:txBody>
      </p:sp>
      <p:sp>
        <p:nvSpPr>
          <p:cNvPr id="11" name="Shape 69"/>
          <p:cNvSpPr txBox="1">
            <a:spLocks noGrp="1"/>
          </p:cNvSpPr>
          <p:nvPr>
            <p:ph type="subTitle" idx="1"/>
          </p:nvPr>
        </p:nvSpPr>
        <p:spPr>
          <a:xfrm>
            <a:off x="4687437" y="2716318"/>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000" b="0" i="0">
                <a:latin typeface="AGBuch-Regular" charset="0"/>
                <a:ea typeface="AGBuch-Regular" charset="0"/>
                <a:cs typeface="AGBuch-Regular" charset="0"/>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r>
              <a:rPr lang="en-US"/>
              <a:t>Click to edit Master subtitle style</a:t>
            </a:r>
            <a:endParaRPr dirty="0"/>
          </a:p>
        </p:txBody>
      </p:sp>
      <p:pic>
        <p:nvPicPr>
          <p:cNvPr id="13" name="Shape 98"/>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33024" y="4613275"/>
            <a:ext cx="1088825" cy="476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dirty="0"/>
          </a:p>
        </p:txBody>
      </p:sp>
      <p:sp>
        <p:nvSpPr>
          <p:cNvPr id="7" name="Shape 7"/>
          <p:cNvSpPr txBox="1">
            <a:spLocks noGrp="1"/>
          </p:cNvSpPr>
          <p:nvPr>
            <p:ph type="body" idx="1"/>
          </p:nvPr>
        </p:nvSpPr>
        <p:spPr>
          <a:xfrm>
            <a:off x="2410112" y="1595775"/>
            <a:ext cx="6321599" cy="3002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9" r:id="rId3"/>
    <p:sldLayoutId id="2147483688" r:id="rId4"/>
    <p:sldLayoutId id="2147483689" r:id="rId5"/>
    <p:sldLayoutId id="2147483664" r:id="rId6"/>
    <p:sldLayoutId id="2147483670" r:id="rId7"/>
    <p:sldLayoutId id="2147483677" r:id="rId8"/>
    <p:sldLayoutId id="2147483678" r:id="rId9"/>
    <p:sldLayoutId id="2147483687" r:id="rId10"/>
    <p:sldLayoutId id="2147483665" r:id="rId11"/>
    <p:sldLayoutId id="2147483671" r:id="rId12"/>
    <p:sldLayoutId id="2147483679" r:id="rId13"/>
    <p:sldLayoutId id="2147483680" r:id="rId14"/>
    <p:sldLayoutId id="2147483666" r:id="rId15"/>
    <p:sldLayoutId id="2147483672" r:id="rId16"/>
    <p:sldLayoutId id="2147483681" r:id="rId17"/>
    <p:sldLayoutId id="2147483682" r:id="rId18"/>
    <p:sldLayoutId id="2147483652" r:id="rId19"/>
    <p:sldLayoutId id="2147483667" r:id="rId20"/>
    <p:sldLayoutId id="2147483673" r:id="rId21"/>
    <p:sldLayoutId id="2147483684" r:id="rId22"/>
    <p:sldLayoutId id="2147483683" r:id="rId23"/>
    <p:sldLayoutId id="2147483668" r:id="rId24"/>
    <p:sldLayoutId id="2147483674" r:id="rId25"/>
    <p:sldLayoutId id="2147483686" r:id="rId26"/>
    <p:sldLayoutId id="2147483685" r:id="rId27"/>
    <p:sldLayoutId id="2147483691" r:id="rId28"/>
    <p:sldLayoutId id="2147483692" r:id="rId2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GBuch-Regular" charset="0"/>
          <a:ea typeface="AGBuch-Regular" charset="0"/>
          <a:cs typeface="AGBuch-Regular" charset="0"/>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radeGothic LT Extended" charset="0"/>
          <a:ea typeface="TradeGothic LT Extended" charset="0"/>
          <a:cs typeface="TradeGothic LT Extended"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14.xml"/><Relationship Id="rId16" Type="http://schemas.openxmlformats.org/officeDocument/2006/relationships/image" Target="../media/image38.gif"/><Relationship Id="rId20" Type="http://schemas.openxmlformats.org/officeDocument/2006/relationships/image" Target="../media/image42.png"/><Relationship Id="rId1" Type="http://schemas.openxmlformats.org/officeDocument/2006/relationships/slideLayout" Target="../slideLayouts/slideLayout25.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4.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59.png"/><Relationship Id="rId5" Type="http://schemas.openxmlformats.org/officeDocument/2006/relationships/image" Target="../media/image57.jpe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hyperlink" Target="http://www.glsen.org/gsa"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comments" Target="../comments/comment1.xml"/><Relationship Id="rId5" Type="http://schemas.openxmlformats.org/officeDocument/2006/relationships/image" Target="../media/image51.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556180" y="1827527"/>
            <a:ext cx="7569725" cy="2160010"/>
          </a:xfrm>
        </p:spPr>
        <p:txBody>
          <a:bodyPr/>
          <a:lstStyle/>
          <a:p>
            <a:r>
              <a:rPr lang="en-US" sz="3200" dirty="0">
                <a:solidFill>
                  <a:srgbClr val="FFFFFF"/>
                </a:solidFill>
                <a:latin typeface="+mj-lt"/>
                <a:ea typeface="Lucida Grande"/>
                <a:cs typeface="Lucida Grande"/>
              </a:rPr>
              <a:t>Creating Inclusive Schools for LGBTQ Students Worldwide</a:t>
            </a:r>
            <a:br>
              <a:rPr lang="en-US" sz="2400" dirty="0">
                <a:solidFill>
                  <a:srgbClr val="FFFFFF"/>
                </a:solidFill>
                <a:latin typeface="+mj-lt"/>
                <a:ea typeface="Lucida Grande"/>
                <a:cs typeface="Lucida Grande"/>
              </a:rPr>
            </a:br>
            <a:br>
              <a:rPr lang="en-US" sz="1200" dirty="0">
                <a:solidFill>
                  <a:srgbClr val="FFFFFF"/>
                </a:solidFill>
                <a:latin typeface="+mj-lt"/>
                <a:ea typeface="Lucida Grande"/>
                <a:cs typeface="Lucida Grande"/>
              </a:rPr>
            </a:br>
            <a:endParaRPr lang="en-US" altLang="en-US" sz="2400" dirty="0">
              <a:solidFill>
                <a:srgbClr val="FFFFFF"/>
              </a:solidFill>
              <a:latin typeface="+mj-lt"/>
            </a:endParaRPr>
          </a:p>
        </p:txBody>
      </p:sp>
      <p:sp>
        <p:nvSpPr>
          <p:cNvPr id="10" name="Subtitle 2"/>
          <p:cNvSpPr txBox="1">
            <a:spLocks/>
          </p:cNvSpPr>
          <p:nvPr/>
        </p:nvSpPr>
        <p:spPr>
          <a:xfrm>
            <a:off x="597329" y="4006684"/>
            <a:ext cx="4224531" cy="75128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defTabSz="914400" rtl="0" eaLnBrk="1" fontAlgn="auto" latinLnBrk="0" hangingPunct="1">
              <a:lnSpc>
                <a:spcPct val="100000"/>
              </a:lnSpc>
              <a:spcBef>
                <a:spcPts val="0"/>
              </a:spcBef>
              <a:spcAft>
                <a:spcPts val="0"/>
              </a:spcAft>
              <a:buClr>
                <a:schemeClr val="lt1"/>
              </a:buClr>
              <a:buSzPct val="100000"/>
              <a:buFont typeface="Lato"/>
              <a:buNone/>
              <a:tabLst/>
              <a:defRPr sz="1800" b="0" i="0" u="none" strike="noStrike" cap="none">
                <a:solidFill>
                  <a:schemeClr val="lt1"/>
                </a:solidFill>
                <a:latin typeface="TradeGothic LT Light" charset="0"/>
                <a:ea typeface="TradeGothic LT Light" charset="0"/>
                <a:cs typeface="TradeGothic LT Light" charset="0"/>
                <a:sym typeface="Lato"/>
              </a:defRPr>
            </a:lvl1pPr>
            <a:lvl2pPr marR="0" lvl="1"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2pPr>
            <a:lvl3pPr marR="0" lvl="2"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3pPr>
            <a:lvl4pPr marR="0" lvl="3"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4pPr>
            <a:lvl5pPr marR="0" lvl="4"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5pPr>
            <a:lvl6pPr marR="0" lvl="5"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6pPr>
            <a:lvl7pPr marR="0" lvl="6"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7pPr>
            <a:lvl8pPr marR="0" lvl="7"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8pPr>
            <a:lvl9pPr marR="0" lvl="8" algn="l" rtl="0" eaLnBrk="1" hangingPunct="1">
              <a:lnSpc>
                <a:spcPct val="100000"/>
              </a:lnSpc>
              <a:spcBef>
                <a:spcPts val="0"/>
              </a:spcBef>
              <a:spcAft>
                <a:spcPts val="0"/>
              </a:spcAft>
              <a:buClr>
                <a:schemeClr val="lt1"/>
              </a:buClr>
              <a:buSzPct val="100000"/>
              <a:buFont typeface="Lato"/>
              <a:buNone/>
              <a:defRPr sz="1800" b="0" i="0" u="none" strike="noStrike" cap="none">
                <a:solidFill>
                  <a:schemeClr val="lt1"/>
                </a:solidFill>
                <a:latin typeface="Lato"/>
                <a:ea typeface="Lato"/>
                <a:cs typeface="Lato"/>
                <a:sym typeface="Lato"/>
              </a:defRPr>
            </a:lvl9pPr>
          </a:lstStyle>
          <a:p>
            <a:r>
              <a:rPr lang="en-US" altLang="en-US" dirty="0"/>
              <a:t>Joseph Kosciw, PhD</a:t>
            </a:r>
          </a:p>
          <a:p>
            <a:r>
              <a:rPr lang="en-US" altLang="en-US" dirty="0"/>
              <a:t>Director</a:t>
            </a:r>
          </a:p>
          <a:p>
            <a:r>
              <a:rPr lang="en-US" altLang="en-US" dirty="0"/>
              <a:t>GLSEN Research Institute</a:t>
            </a:r>
          </a:p>
        </p:txBody>
      </p:sp>
      <p:sp>
        <p:nvSpPr>
          <p:cNvPr id="6" name="TextBox 5">
            <a:extLst>
              <a:ext uri="{FF2B5EF4-FFF2-40B4-BE49-F238E27FC236}">
                <a16:creationId xmlns:a16="http://schemas.microsoft.com/office/drawing/2014/main" id="{7CB89CAB-8657-D284-20C4-CEF320BA897C}"/>
              </a:ext>
            </a:extLst>
          </p:cNvPr>
          <p:cNvSpPr txBox="1"/>
          <p:nvPr/>
        </p:nvSpPr>
        <p:spPr>
          <a:xfrm>
            <a:off x="630196" y="3161212"/>
            <a:ext cx="7920680" cy="369332"/>
          </a:xfrm>
          <a:prstGeom prst="rect">
            <a:avLst/>
          </a:prstGeom>
          <a:noFill/>
        </p:spPr>
        <p:txBody>
          <a:bodyPr wrap="square">
            <a:spAutoFit/>
          </a:bodyPr>
          <a:lstStyle/>
          <a:p>
            <a:r>
              <a:rPr lang="en-US" sz="1800" dirty="0" err="1">
                <a:solidFill>
                  <a:schemeClr val="bg1"/>
                </a:solidFill>
                <a:effectLst/>
                <a:latin typeface="Arial" panose="020B0604020202020204" pitchFamily="34" charset="0"/>
                <a:ea typeface="Calibri" panose="020F0502020204030204" pitchFamily="34" charset="0"/>
              </a:rPr>
              <a:t>Educare</a:t>
            </a:r>
            <a:r>
              <a:rPr lang="en-US" sz="1800" dirty="0">
                <a:solidFill>
                  <a:schemeClr val="bg1"/>
                </a:solidFill>
                <a:effectLst/>
                <a:latin typeface="Arial" panose="020B0604020202020204" pitchFamily="34" charset="0"/>
                <a:ea typeface="Calibri" panose="020F0502020204030204" pitchFamily="34" charset="0"/>
              </a:rPr>
              <a:t> alle </a:t>
            </a:r>
            <a:r>
              <a:rPr lang="en-US" sz="1800" dirty="0" err="1">
                <a:solidFill>
                  <a:schemeClr val="bg1"/>
                </a:solidFill>
                <a:effectLst/>
                <a:latin typeface="Arial" panose="020B0604020202020204" pitchFamily="34" charset="0"/>
                <a:ea typeface="Calibri" panose="020F0502020204030204" pitchFamily="34" charset="0"/>
              </a:rPr>
              <a:t>Differenze</a:t>
            </a:r>
            <a:r>
              <a:rPr lang="en-US" sz="1800" dirty="0">
                <a:solidFill>
                  <a:schemeClr val="bg1"/>
                </a:solidFill>
                <a:effectLst/>
                <a:latin typeface="Arial" panose="020B0604020202020204" pitchFamily="34" charset="0"/>
                <a:ea typeface="Calibri" panose="020F0502020204030204" pitchFamily="34" charset="0"/>
              </a:rPr>
              <a:t> – Il Meeting Nazionale 8 </a:t>
            </a:r>
            <a:r>
              <a:rPr lang="en-US" sz="1800" dirty="0" err="1">
                <a:solidFill>
                  <a:schemeClr val="bg1"/>
                </a:solidFill>
                <a:effectLst/>
                <a:latin typeface="Arial" panose="020B0604020202020204" pitchFamily="34" charset="0"/>
                <a:ea typeface="Calibri" panose="020F0502020204030204" pitchFamily="34" charset="0"/>
              </a:rPr>
              <a:t>Edizione</a:t>
            </a:r>
            <a:r>
              <a:rPr lang="en-US" sz="1800" dirty="0">
                <a:solidFill>
                  <a:schemeClr val="bg1"/>
                </a:solidFill>
                <a:effectLst/>
                <a:latin typeface="Arial" panose="020B0604020202020204" pitchFamily="34" charset="0"/>
                <a:ea typeface="Calibri" panose="020F0502020204030204" pitchFamily="34" charset="0"/>
              </a:rPr>
              <a:t>, Pescara, Italia</a:t>
            </a:r>
            <a:endParaRPr lang="en-US" sz="1800" dirty="0">
              <a:solidFill>
                <a:schemeClr val="bg1"/>
              </a:solidFill>
            </a:endParaRPr>
          </a:p>
        </p:txBody>
      </p:sp>
    </p:spTree>
    <p:extLst>
      <p:ext uri="{BB962C8B-B14F-4D97-AF65-F5344CB8AC3E}">
        <p14:creationId xmlns:p14="http://schemas.microsoft.com/office/powerpoint/2010/main" val="153508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TradeGothic LT" panose="02000503020000020004" pitchFamily="2" charset="77"/>
              </a:rPr>
              <a:t>School Climate for LGBTQ Students</a:t>
            </a:r>
          </a:p>
        </p:txBody>
      </p:sp>
      <p:sp>
        <p:nvSpPr>
          <p:cNvPr id="6" name="Text Placeholder 5"/>
          <p:cNvSpPr>
            <a:spLocks noGrp="1"/>
          </p:cNvSpPr>
          <p:nvPr>
            <p:ph type="body" idx="1"/>
          </p:nvPr>
        </p:nvSpPr>
        <p:spPr>
          <a:xfrm>
            <a:off x="356135" y="1013512"/>
            <a:ext cx="8631346" cy="1869730"/>
          </a:xfrm>
        </p:spPr>
        <p:txBody>
          <a:bodyPr/>
          <a:lstStyle/>
          <a:p>
            <a:pPr marL="342900" indent="-342900">
              <a:lnSpc>
                <a:spcPct val="150000"/>
              </a:lnSpc>
              <a:spcAft>
                <a:spcPts val="0"/>
              </a:spcAft>
              <a:buFont typeface="Arial" pitchFamily="34" charset="0"/>
              <a:buChar char="•"/>
              <a:defRPr/>
            </a:pPr>
            <a:r>
              <a:rPr lang="en-US" dirty="0">
                <a:solidFill>
                  <a:schemeClr val="tx2">
                    <a:lumMod val="75000"/>
                  </a:schemeClr>
                </a:solidFill>
                <a:latin typeface="+mj-lt"/>
              </a:rPr>
              <a:t>First conducted in 1999 given no national research on LGBTQ students </a:t>
            </a:r>
          </a:p>
          <a:p>
            <a:pPr marL="342900" indent="-342900">
              <a:lnSpc>
                <a:spcPct val="150000"/>
              </a:lnSpc>
              <a:spcAft>
                <a:spcPts val="0"/>
              </a:spcAft>
              <a:buFont typeface="Arial" pitchFamily="34" charset="0"/>
              <a:buChar char="•"/>
              <a:defRPr/>
            </a:pPr>
            <a:r>
              <a:rPr lang="en-US" dirty="0">
                <a:solidFill>
                  <a:schemeClr val="tx2">
                    <a:lumMod val="75000"/>
                  </a:schemeClr>
                </a:solidFill>
                <a:latin typeface="+mj-lt"/>
                <a:cs typeface="Arial" pitchFamily="34" charset="0"/>
              </a:rPr>
              <a:t>Conducted every 2 years</a:t>
            </a:r>
          </a:p>
          <a:p>
            <a:pPr marL="342900" indent="-342900">
              <a:lnSpc>
                <a:spcPct val="150000"/>
              </a:lnSpc>
              <a:spcAft>
                <a:spcPts val="0"/>
              </a:spcAft>
              <a:buFont typeface="Arial" pitchFamily="34" charset="0"/>
              <a:buChar char="•"/>
              <a:defRPr/>
            </a:pPr>
            <a:r>
              <a:rPr lang="en-US" dirty="0">
                <a:solidFill>
                  <a:schemeClr val="tx2">
                    <a:lumMod val="75000"/>
                  </a:schemeClr>
                </a:solidFill>
                <a:latin typeface="+mj-lt"/>
              </a:rPr>
              <a:t>The only continuing national research focused on LGBTQ youth in schools</a:t>
            </a:r>
            <a:endParaRPr lang="en-US" dirty="0">
              <a:solidFill>
                <a:schemeClr val="tx2">
                  <a:lumMod val="75000"/>
                </a:schemeClr>
              </a:solidFill>
              <a:latin typeface="+mj-lt"/>
              <a:cs typeface="Arial" pitchFamily="34" charset="0"/>
            </a:endParaRPr>
          </a:p>
          <a:p>
            <a:endParaRPr lang="en-US" dirty="0">
              <a:latin typeface="+mj-lt"/>
            </a:endParaRPr>
          </a:p>
        </p:txBody>
      </p:sp>
      <p:pic>
        <p:nvPicPr>
          <p:cNvPr id="7" name="Picture 6">
            <a:extLst>
              <a:ext uri="{FF2B5EF4-FFF2-40B4-BE49-F238E27FC236}">
                <a16:creationId xmlns:a16="http://schemas.microsoft.com/office/drawing/2014/main" id="{4656188F-E27E-84EE-B2FF-7CDF39D704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0817" y="2670708"/>
            <a:ext cx="4233647" cy="2194560"/>
          </a:xfrm>
          <a:prstGeom prst="rect">
            <a:avLst/>
          </a:prstGeom>
          <a:ln w="76200">
            <a:solidFill>
              <a:schemeClr val="bg1"/>
            </a:solidFill>
          </a:ln>
        </p:spPr>
      </p:pic>
      <p:pic>
        <p:nvPicPr>
          <p:cNvPr id="8" name="Picture 7">
            <a:extLst>
              <a:ext uri="{FF2B5EF4-FFF2-40B4-BE49-F238E27FC236}">
                <a16:creationId xmlns:a16="http://schemas.microsoft.com/office/drawing/2014/main" id="{21317618-5A79-3E4C-AB0B-E5BE85DD30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2704" y="2665652"/>
            <a:ext cx="1698755" cy="2196706"/>
          </a:xfrm>
          <a:prstGeom prst="rect">
            <a:avLst/>
          </a:prstGeom>
        </p:spPr>
      </p:pic>
    </p:spTree>
    <p:extLst>
      <p:ext uri="{BB962C8B-B14F-4D97-AF65-F5344CB8AC3E}">
        <p14:creationId xmlns:p14="http://schemas.microsoft.com/office/powerpoint/2010/main" val="311548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latin typeface="TradeGothic LT" panose="02000503020000020004" pitchFamily="2" charset="77"/>
              </a:rPr>
              <a:t>Safety at School</a:t>
            </a:r>
          </a:p>
        </p:txBody>
      </p:sp>
      <p:sp>
        <p:nvSpPr>
          <p:cNvPr id="2" name="Text Placeholder 1"/>
          <p:cNvSpPr>
            <a:spLocks noGrp="1"/>
          </p:cNvSpPr>
          <p:nvPr>
            <p:ph type="body" idx="1"/>
          </p:nvPr>
        </p:nvSpPr>
        <p:spPr>
          <a:xfrm>
            <a:off x="356135" y="831196"/>
            <a:ext cx="8375576" cy="3510520"/>
          </a:xfrm>
        </p:spPr>
        <p:txBody>
          <a:bodyPr/>
          <a:lstStyle/>
          <a:p>
            <a:pPr algn="ctr"/>
            <a:r>
              <a:rPr lang="en-US" u="sng" dirty="0">
                <a:solidFill>
                  <a:srgbClr val="C0257D"/>
                </a:solidFill>
                <a:latin typeface="+mn-lt"/>
              </a:rPr>
              <a:t>4 in 5</a:t>
            </a:r>
            <a:r>
              <a:rPr lang="en-US" dirty="0">
                <a:solidFill>
                  <a:srgbClr val="C0257D"/>
                </a:solidFill>
                <a:latin typeface="+mn-lt"/>
              </a:rPr>
              <a:t> </a:t>
            </a:r>
            <a:r>
              <a:rPr lang="en-US" dirty="0">
                <a:latin typeface="+mn-lt"/>
              </a:rPr>
              <a:t>LGBTQ students (79.6%) felt unsafe because of a personal characteristic</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44" y="1463580"/>
            <a:ext cx="7019835" cy="3172377"/>
          </a:xfrm>
          <a:prstGeom prst="rect">
            <a:avLst/>
          </a:prstGeom>
        </p:spPr>
      </p:pic>
    </p:spTree>
    <p:extLst>
      <p:ext uri="{BB962C8B-B14F-4D97-AF65-F5344CB8AC3E}">
        <p14:creationId xmlns:p14="http://schemas.microsoft.com/office/powerpoint/2010/main" val="180316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latin typeface="TradeGothic LT" panose="02000503020000020004" pitchFamily="2" charset="77"/>
              </a:rPr>
              <a:t>Biased Language</a:t>
            </a:r>
          </a:p>
        </p:txBody>
      </p:sp>
      <p:sp>
        <p:nvSpPr>
          <p:cNvPr id="2" name="Text Placeholder 1"/>
          <p:cNvSpPr>
            <a:spLocks noGrp="1"/>
          </p:cNvSpPr>
          <p:nvPr>
            <p:ph type="body" idx="1"/>
          </p:nvPr>
        </p:nvSpPr>
        <p:spPr>
          <a:xfrm>
            <a:off x="356135" y="880623"/>
            <a:ext cx="8375576" cy="3510520"/>
          </a:xfrm>
        </p:spPr>
        <p:txBody>
          <a:bodyPr/>
          <a:lstStyle/>
          <a:p>
            <a:pPr algn="ctr">
              <a:spcAft>
                <a:spcPts val="600"/>
              </a:spcAft>
            </a:pPr>
            <a:r>
              <a:rPr lang="en-US" dirty="0">
                <a:latin typeface="+mj-lt"/>
              </a:rPr>
              <a:t>The majority of LGBTQ students regularly (often/frequently) heard</a:t>
            </a:r>
          </a:p>
          <a:p>
            <a:pPr algn="ctr"/>
            <a:r>
              <a:rPr lang="en-US" b="1" u="sng" dirty="0">
                <a:solidFill>
                  <a:srgbClr val="C0257D"/>
                </a:solidFill>
                <a:latin typeface="+mj-lt"/>
              </a:rPr>
              <a:t>homophobic remarks</a:t>
            </a:r>
            <a:r>
              <a:rPr lang="en-US" b="1" dirty="0">
                <a:solidFill>
                  <a:srgbClr val="C0257D"/>
                </a:solidFill>
                <a:latin typeface="+mj-lt"/>
              </a:rPr>
              <a:t> </a:t>
            </a:r>
            <a:r>
              <a:rPr lang="en-US" dirty="0">
                <a:latin typeface="+mj-lt"/>
              </a:rPr>
              <a:t>&amp; </a:t>
            </a:r>
            <a:r>
              <a:rPr lang="en-US" b="1" u="sng" dirty="0">
                <a:solidFill>
                  <a:srgbClr val="C0257D"/>
                </a:solidFill>
                <a:latin typeface="+mj-lt"/>
              </a:rPr>
              <a:t>negative remarks about gender expression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63" y="2076232"/>
            <a:ext cx="7306575" cy="2314911"/>
          </a:xfrm>
          <a:prstGeom prst="rect">
            <a:avLst/>
          </a:prstGeom>
        </p:spPr>
      </p:pic>
    </p:spTree>
    <p:extLst>
      <p:ext uri="{BB962C8B-B14F-4D97-AF65-F5344CB8AC3E}">
        <p14:creationId xmlns:p14="http://schemas.microsoft.com/office/powerpoint/2010/main" val="372434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radeGothic LT" panose="02000503020000020004" pitchFamily="2" charset="77"/>
              </a:rPr>
              <a:t>Biased Language</a:t>
            </a:r>
          </a:p>
        </p:txBody>
      </p:sp>
      <p:sp>
        <p:nvSpPr>
          <p:cNvPr id="3" name="Text Placeholder 2"/>
          <p:cNvSpPr>
            <a:spLocks noGrp="1"/>
          </p:cNvSpPr>
          <p:nvPr>
            <p:ph type="body" idx="13"/>
          </p:nvPr>
        </p:nvSpPr>
        <p:spPr/>
        <p:txBody>
          <a:bodyPr/>
          <a:lstStyle/>
          <a:p>
            <a:pPr marL="285750" indent="-285750">
              <a:buFont typeface="Arial" panose="020B0604020202020204" pitchFamily="34" charset="0"/>
              <a:buChar char="•"/>
            </a:pPr>
            <a:r>
              <a:rPr lang="en-US" dirty="0">
                <a:latin typeface="+mn-lt"/>
              </a:rPr>
              <a:t>The majority of LGBTQ students heard anti-LGBTQ language from school staff</a:t>
            </a:r>
          </a:p>
          <a:p>
            <a:pPr marL="285750" indent="-285750">
              <a:buFont typeface="Arial" panose="020B0604020202020204" pitchFamily="34" charset="0"/>
              <a:buChar char="•"/>
            </a:pPr>
            <a:endParaRPr lang="en-US" dirty="0">
              <a:latin typeface="+mn-lt"/>
            </a:endParaRPr>
          </a:p>
        </p:txBody>
      </p:sp>
      <p:pic>
        <p:nvPicPr>
          <p:cNvPr id="6" name="Picture 5"/>
          <p:cNvPicPr>
            <a:picLocks noChangeAspect="1"/>
          </p:cNvPicPr>
          <p:nvPr/>
        </p:nvPicPr>
        <p:blipFill>
          <a:blip r:embed="rId2"/>
          <a:stretch>
            <a:fillRect/>
          </a:stretch>
        </p:blipFill>
        <p:spPr>
          <a:xfrm>
            <a:off x="450031" y="826924"/>
            <a:ext cx="3519751" cy="3808255"/>
          </a:xfrm>
          <a:prstGeom prst="rect">
            <a:avLst/>
          </a:prstGeom>
        </p:spPr>
      </p:pic>
    </p:spTree>
    <p:extLst>
      <p:ext uri="{BB962C8B-B14F-4D97-AF65-F5344CB8AC3E}">
        <p14:creationId xmlns:p14="http://schemas.microsoft.com/office/powerpoint/2010/main" val="252439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91211" y="191525"/>
            <a:ext cx="4296270" cy="635399"/>
          </a:xfrm>
        </p:spPr>
        <p:txBody>
          <a:bodyPr/>
          <a:lstStyle/>
          <a:p>
            <a:r>
              <a:rPr lang="en-US" sz="2800" dirty="0">
                <a:latin typeface="TradeGothic LT" panose="02000503020000020004" pitchFamily="2" charset="77"/>
              </a:rPr>
              <a:t>Harassment &amp; Assault</a:t>
            </a:r>
          </a:p>
        </p:txBody>
      </p:sp>
      <p:sp>
        <p:nvSpPr>
          <p:cNvPr id="2" name="Text Placeholder 1"/>
          <p:cNvSpPr>
            <a:spLocks noGrp="1"/>
          </p:cNvSpPr>
          <p:nvPr>
            <p:ph type="body" idx="13"/>
          </p:nvPr>
        </p:nvSpPr>
        <p:spPr/>
        <p:txBody>
          <a:bodyPr/>
          <a:lstStyle/>
          <a:p>
            <a:pPr marL="285750" indent="-285750">
              <a:buFont typeface="Arial" panose="020B0604020202020204" pitchFamily="34" charset="0"/>
              <a:buChar char="•"/>
            </a:pPr>
            <a:r>
              <a:rPr lang="en-US" b="1" u="sng" dirty="0">
                <a:solidFill>
                  <a:srgbClr val="C0257D"/>
                </a:solidFill>
                <a:latin typeface="+mj-lt"/>
              </a:rPr>
              <a:t>Over 4 in 5</a:t>
            </a:r>
            <a:r>
              <a:rPr lang="en-US" dirty="0">
                <a:latin typeface="+mj-lt"/>
              </a:rPr>
              <a:t> LGBTQ students (86.3%) experienced identity-based harassment &amp; assault</a:t>
            </a:r>
          </a:p>
          <a:p>
            <a:pPr marL="285750" indent="-285750">
              <a:buFont typeface="Arial" panose="020B0604020202020204" pitchFamily="34" charset="0"/>
              <a:buChar char="•"/>
            </a:pPr>
            <a:r>
              <a:rPr lang="en-US" b="1" u="sng" dirty="0">
                <a:solidFill>
                  <a:srgbClr val="C0257D"/>
                </a:solidFill>
                <a:latin typeface="+mj-lt"/>
              </a:rPr>
              <a:t>Sexual orientation</a:t>
            </a:r>
            <a:r>
              <a:rPr lang="en-US" dirty="0">
                <a:latin typeface="+mj-lt"/>
              </a:rPr>
              <a:t> &amp; </a:t>
            </a:r>
            <a:r>
              <a:rPr lang="en-US" b="1" u="sng" dirty="0">
                <a:solidFill>
                  <a:srgbClr val="C0257D"/>
                </a:solidFill>
                <a:latin typeface="+mj-lt"/>
              </a:rPr>
              <a:t>gender expression</a:t>
            </a:r>
            <a:r>
              <a:rPr lang="en-US" dirty="0">
                <a:latin typeface="+mj-lt"/>
              </a:rPr>
              <a:t> were the most commonly targeted characteristics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645" y="978024"/>
            <a:ext cx="3762981" cy="3063309"/>
          </a:xfrm>
          <a:prstGeom prst="rect">
            <a:avLst/>
          </a:prstGeom>
        </p:spPr>
      </p:pic>
      <p:sp>
        <p:nvSpPr>
          <p:cNvPr id="11" name="Rectangle 10"/>
          <p:cNvSpPr/>
          <p:nvPr/>
        </p:nvSpPr>
        <p:spPr>
          <a:xfrm>
            <a:off x="3035936" y="1991517"/>
            <a:ext cx="1061690" cy="151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3C4C"/>
              </a:solidFill>
            </a:endParaRPr>
          </a:p>
        </p:txBody>
      </p:sp>
      <p:cxnSp>
        <p:nvCxnSpPr>
          <p:cNvPr id="12" name="Straight Connector 11"/>
          <p:cNvCxnSpPr/>
          <p:nvPr/>
        </p:nvCxnSpPr>
        <p:spPr>
          <a:xfrm>
            <a:off x="2178686" y="1173844"/>
            <a:ext cx="1181100" cy="0"/>
          </a:xfrm>
          <a:prstGeom prst="line">
            <a:avLst/>
          </a:prstGeom>
          <a:ln w="19050">
            <a:solidFill>
              <a:srgbClr val="C025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5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marL="285750" indent="-285750">
              <a:buFont typeface="Arial" panose="020B0604020202020204" pitchFamily="34" charset="0"/>
              <a:buChar char="•"/>
            </a:pPr>
            <a:r>
              <a:rPr lang="en-US" b="1" u="sng" dirty="0">
                <a:solidFill>
                  <a:srgbClr val="C0257D"/>
                </a:solidFill>
                <a:latin typeface="+mn-lt"/>
              </a:rPr>
              <a:t>Over 4 in 5</a:t>
            </a:r>
            <a:r>
              <a:rPr lang="en-US" dirty="0">
                <a:latin typeface="+mn-lt"/>
              </a:rPr>
              <a:t> LGBTQ students (86.3%) experienced identity-based harassment &amp; assault</a:t>
            </a:r>
          </a:p>
          <a:p>
            <a:pPr marL="285750" indent="-285750">
              <a:buFont typeface="Arial" panose="020B0604020202020204" pitchFamily="34" charset="0"/>
              <a:buChar char="•"/>
            </a:pPr>
            <a:r>
              <a:rPr lang="en-US" b="1" u="sng" dirty="0">
                <a:solidFill>
                  <a:srgbClr val="C0257D"/>
                </a:solidFill>
                <a:latin typeface="+mn-lt"/>
              </a:rPr>
              <a:t>Sexual orientation</a:t>
            </a:r>
            <a:r>
              <a:rPr lang="en-US" dirty="0">
                <a:latin typeface="+mn-lt"/>
              </a:rPr>
              <a:t> &amp; </a:t>
            </a:r>
            <a:r>
              <a:rPr lang="en-US" b="1" u="sng" dirty="0">
                <a:solidFill>
                  <a:srgbClr val="C0257D"/>
                </a:solidFill>
                <a:latin typeface="+mn-lt"/>
              </a:rPr>
              <a:t>gender expression</a:t>
            </a:r>
            <a:r>
              <a:rPr lang="en-US" dirty="0">
                <a:latin typeface="+mn-lt"/>
              </a:rPr>
              <a:t> were the most commonly targeted characteristics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645" y="978024"/>
            <a:ext cx="3762981" cy="3063309"/>
          </a:xfrm>
          <a:prstGeom prst="rect">
            <a:avLst/>
          </a:prstGeom>
        </p:spPr>
      </p:pic>
      <p:sp>
        <p:nvSpPr>
          <p:cNvPr id="11" name="Rectangle 10"/>
          <p:cNvSpPr/>
          <p:nvPr/>
        </p:nvSpPr>
        <p:spPr>
          <a:xfrm>
            <a:off x="3035936" y="1991517"/>
            <a:ext cx="1061690" cy="151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3C4C"/>
              </a:solidFill>
            </a:endParaRPr>
          </a:p>
        </p:txBody>
      </p:sp>
      <p:cxnSp>
        <p:nvCxnSpPr>
          <p:cNvPr id="12" name="Straight Connector 11"/>
          <p:cNvCxnSpPr/>
          <p:nvPr/>
        </p:nvCxnSpPr>
        <p:spPr>
          <a:xfrm>
            <a:off x="2178686" y="1173844"/>
            <a:ext cx="1181100" cy="0"/>
          </a:xfrm>
          <a:prstGeom prst="line">
            <a:avLst/>
          </a:prstGeom>
          <a:ln w="19050">
            <a:solidFill>
              <a:srgbClr val="C0257D"/>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26136" y="1998951"/>
            <a:ext cx="2400284" cy="15843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502" y="1651715"/>
            <a:ext cx="613410" cy="339802"/>
          </a:xfrm>
          <a:prstGeom prst="rect">
            <a:avLst/>
          </a:prstGeom>
          <a:noFill/>
          <a:ln>
            <a:solidFill>
              <a:srgbClr val="F6A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solidFill>
                <a:latin typeface="TradeGothic LT" panose="02000503020000020004" pitchFamily="2" charset="0"/>
              </a:rPr>
              <a:t>68.7%</a:t>
            </a:r>
          </a:p>
        </p:txBody>
      </p:sp>
      <p:sp>
        <p:nvSpPr>
          <p:cNvPr id="13" name="Rectangle 12"/>
          <p:cNvSpPr/>
          <p:nvPr/>
        </p:nvSpPr>
        <p:spPr>
          <a:xfrm>
            <a:off x="1572896" y="1918415"/>
            <a:ext cx="613410" cy="339802"/>
          </a:xfrm>
          <a:prstGeom prst="rect">
            <a:avLst/>
          </a:prstGeom>
          <a:noFill/>
          <a:ln>
            <a:solidFill>
              <a:srgbClr val="F6A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solidFill>
                <a:latin typeface="TradeGothic LT" panose="02000503020000020004" pitchFamily="2" charset="0"/>
              </a:rPr>
              <a:t>56.9%</a:t>
            </a:r>
          </a:p>
        </p:txBody>
      </p:sp>
      <p:sp>
        <p:nvSpPr>
          <p:cNvPr id="14" name="Rectangle 13"/>
          <p:cNvSpPr/>
          <p:nvPr/>
        </p:nvSpPr>
        <p:spPr>
          <a:xfrm>
            <a:off x="2313672" y="1975565"/>
            <a:ext cx="613410" cy="339802"/>
          </a:xfrm>
          <a:prstGeom prst="rect">
            <a:avLst/>
          </a:prstGeom>
          <a:noFill/>
          <a:ln>
            <a:solidFill>
              <a:srgbClr val="F6A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solidFill>
                <a:latin typeface="TradeGothic LT" panose="02000503020000020004" pitchFamily="2" charset="0"/>
              </a:rPr>
              <a:t>53.7%</a:t>
            </a:r>
          </a:p>
        </p:txBody>
      </p:sp>
      <p:sp>
        <p:nvSpPr>
          <p:cNvPr id="16" name="Title 1">
            <a:extLst>
              <a:ext uri="{FF2B5EF4-FFF2-40B4-BE49-F238E27FC236}">
                <a16:creationId xmlns:a16="http://schemas.microsoft.com/office/drawing/2014/main" id="{B33DBAA5-4719-DC80-C1D2-273A7840AE76}"/>
              </a:ext>
            </a:extLst>
          </p:cNvPr>
          <p:cNvSpPr>
            <a:spLocks noGrp="1"/>
          </p:cNvSpPr>
          <p:nvPr>
            <p:ph type="title"/>
          </p:nvPr>
        </p:nvSpPr>
        <p:spPr>
          <a:xfrm>
            <a:off x="4691210" y="191525"/>
            <a:ext cx="4139751" cy="635399"/>
          </a:xfrm>
        </p:spPr>
        <p:txBody>
          <a:bodyPr/>
          <a:lstStyle/>
          <a:p>
            <a:r>
              <a:rPr lang="en-US" sz="2800" dirty="0">
                <a:latin typeface="TradeGothic LT" panose="02000503020000020004" pitchFamily="2" charset="77"/>
              </a:rPr>
              <a:t>Harassment &amp; Assault</a:t>
            </a:r>
          </a:p>
        </p:txBody>
      </p:sp>
    </p:spTree>
    <p:extLst>
      <p:ext uri="{BB962C8B-B14F-4D97-AF65-F5344CB8AC3E}">
        <p14:creationId xmlns:p14="http://schemas.microsoft.com/office/powerpoint/2010/main" val="136339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Crisis</a:t>
            </a:r>
          </a:p>
        </p:txBody>
      </p:sp>
    </p:spTree>
    <p:extLst>
      <p:ext uri="{BB962C8B-B14F-4D97-AF65-F5344CB8AC3E}">
        <p14:creationId xmlns:p14="http://schemas.microsoft.com/office/powerpoint/2010/main" val="56688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5666" y="4028656"/>
            <a:ext cx="954710" cy="345539"/>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78" descr="https://tccolumbia.qualtrics.com/CP/Graphic.php?IM=IM_d70A6G1fs4EeAkt"/>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44956" y="4757831"/>
            <a:ext cx="48125" cy="45719"/>
          </a:xfrm>
          <a:prstGeom prst="rect">
            <a:avLst/>
          </a:prstGeom>
          <a:noFill/>
          <a:ln>
            <a:noFill/>
          </a:ln>
        </p:spPr>
      </p:pic>
      <p:sp>
        <p:nvSpPr>
          <p:cNvPr id="2" name="Title 1"/>
          <p:cNvSpPr>
            <a:spLocks noGrp="1"/>
          </p:cNvSpPr>
          <p:nvPr>
            <p:ph type="title"/>
          </p:nvPr>
        </p:nvSpPr>
        <p:spPr/>
        <p:txBody>
          <a:bodyPr/>
          <a:lstStyle/>
          <a:p>
            <a:r>
              <a:rPr lang="en-US" sz="2800" dirty="0"/>
              <a:t>European Partners</a:t>
            </a:r>
          </a:p>
        </p:txBody>
      </p:sp>
      <p:sp>
        <p:nvSpPr>
          <p:cNvPr id="6" name="Freeform 4"/>
          <p:cNvSpPr>
            <a:spLocks/>
          </p:cNvSpPr>
          <p:nvPr/>
        </p:nvSpPr>
        <p:spPr bwMode="auto">
          <a:xfrm>
            <a:off x="3823097" y="3009480"/>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7" name="Freeform 5"/>
          <p:cNvSpPr>
            <a:spLocks/>
          </p:cNvSpPr>
          <p:nvPr/>
        </p:nvSpPr>
        <p:spPr bwMode="auto">
          <a:xfrm>
            <a:off x="5133976" y="990181"/>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chemeClr val="accent6">
              <a:lumMod val="75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8" name="Freeform 6"/>
          <p:cNvSpPr>
            <a:spLocks/>
          </p:cNvSpPr>
          <p:nvPr/>
        </p:nvSpPr>
        <p:spPr bwMode="auto">
          <a:xfrm>
            <a:off x="4927997" y="2922565"/>
            <a:ext cx="1004888" cy="623888"/>
          </a:xfrm>
          <a:custGeom>
            <a:avLst/>
            <a:gdLst>
              <a:gd name="T0" fmla="*/ 140582 w 4956"/>
              <a:gd name="T1" fmla="*/ 90738 h 3117"/>
              <a:gd name="T2" fmla="*/ 134093 w 4956"/>
              <a:gd name="T3" fmla="*/ 184411 h 3117"/>
              <a:gd name="T4" fmla="*/ 53259 w 4956"/>
              <a:gd name="T5" fmla="*/ 271679 h 3117"/>
              <a:gd name="T6" fmla="*/ 25413 w 4956"/>
              <a:gd name="T7" fmla="*/ 408052 h 3117"/>
              <a:gd name="T8" fmla="*/ 50555 w 4956"/>
              <a:gd name="T9" fmla="*/ 461694 h 3117"/>
              <a:gd name="T10" fmla="*/ 138419 w 4956"/>
              <a:gd name="T11" fmla="*/ 486780 h 3117"/>
              <a:gd name="T12" fmla="*/ 253317 w 4956"/>
              <a:gd name="T13" fmla="*/ 478240 h 3117"/>
              <a:gd name="T14" fmla="*/ 353346 w 4956"/>
              <a:gd name="T15" fmla="*/ 429135 h 3117"/>
              <a:gd name="T16" fmla="*/ 455538 w 4956"/>
              <a:gd name="T17" fmla="*/ 444347 h 3117"/>
              <a:gd name="T18" fmla="*/ 529884 w 4956"/>
              <a:gd name="T19" fmla="*/ 493185 h 3117"/>
              <a:gd name="T20" fmla="*/ 591794 w 4956"/>
              <a:gd name="T21" fmla="*/ 608209 h 3117"/>
              <a:gd name="T22" fmla="*/ 576925 w 4956"/>
              <a:gd name="T23" fmla="*/ 644770 h 3117"/>
              <a:gd name="T24" fmla="*/ 517178 w 4956"/>
              <a:gd name="T25" fmla="*/ 657314 h 3117"/>
              <a:gd name="T26" fmla="*/ 487439 w 4956"/>
              <a:gd name="T27" fmla="*/ 729637 h 3117"/>
              <a:gd name="T28" fmla="*/ 519341 w 4956"/>
              <a:gd name="T29" fmla="*/ 759527 h 3117"/>
              <a:gd name="T30" fmla="*/ 572599 w 4956"/>
              <a:gd name="T31" fmla="*/ 691207 h 3117"/>
              <a:gd name="T32" fmla="*/ 653434 w 4956"/>
              <a:gd name="T33" fmla="*/ 610344 h 3117"/>
              <a:gd name="T34" fmla="*/ 746974 w 4956"/>
              <a:gd name="T35" fmla="*/ 608209 h 3117"/>
              <a:gd name="T36" fmla="*/ 804559 w 4956"/>
              <a:gd name="T37" fmla="*/ 650909 h 3117"/>
              <a:gd name="T38" fmla="*/ 887556 w 4956"/>
              <a:gd name="T39" fmla="*/ 676262 h 3117"/>
              <a:gd name="T40" fmla="*/ 828079 w 4956"/>
              <a:gd name="T41" fmla="*/ 714692 h 3117"/>
              <a:gd name="T42" fmla="*/ 883230 w 4956"/>
              <a:gd name="T43" fmla="*/ 750987 h 3117"/>
              <a:gd name="T44" fmla="*/ 900262 w 4956"/>
              <a:gd name="T45" fmla="*/ 831850 h 3117"/>
              <a:gd name="T46" fmla="*/ 996236 w 4956"/>
              <a:gd name="T47" fmla="*/ 768067 h 3117"/>
              <a:gd name="T48" fmla="*/ 1040844 w 4956"/>
              <a:gd name="T49" fmla="*/ 759527 h 3117"/>
              <a:gd name="T50" fmla="*/ 970553 w 4956"/>
              <a:gd name="T51" fmla="*/ 714692 h 3117"/>
              <a:gd name="T52" fmla="*/ 960010 w 4956"/>
              <a:gd name="T53" fmla="*/ 636764 h 3117"/>
              <a:gd name="T54" fmla="*/ 1051388 w 4956"/>
              <a:gd name="T55" fmla="*/ 597534 h 3117"/>
              <a:gd name="T56" fmla="*/ 1140873 w 4956"/>
              <a:gd name="T57" fmla="*/ 548695 h 3117"/>
              <a:gd name="T58" fmla="*/ 1219274 w 4956"/>
              <a:gd name="T59" fmla="*/ 511066 h 3117"/>
              <a:gd name="T60" fmla="*/ 1327144 w 4956"/>
              <a:gd name="T61" fmla="*/ 468366 h 3117"/>
              <a:gd name="T62" fmla="*/ 1339850 w 4956"/>
              <a:gd name="T63" fmla="*/ 351208 h 3117"/>
              <a:gd name="T64" fmla="*/ 1243065 w 4956"/>
              <a:gd name="T65" fmla="*/ 263940 h 3117"/>
              <a:gd name="T66" fmla="*/ 1137629 w 4956"/>
              <a:gd name="T67" fmla="*/ 220439 h 3117"/>
              <a:gd name="T68" fmla="*/ 1044629 w 4956"/>
              <a:gd name="T69" fmla="*/ 201224 h 3117"/>
              <a:gd name="T70" fmla="*/ 957576 w 4956"/>
              <a:gd name="T71" fmla="*/ 149183 h 3117"/>
              <a:gd name="T72" fmla="*/ 879175 w 4956"/>
              <a:gd name="T73" fmla="*/ 73924 h 3117"/>
              <a:gd name="T74" fmla="*/ 800774 w 4956"/>
              <a:gd name="T75" fmla="*/ 0 h 3117"/>
              <a:gd name="T76" fmla="*/ 666140 w 4956"/>
              <a:gd name="T77" fmla="*/ 24819 h 3117"/>
              <a:gd name="T78" fmla="*/ 615044 w 4956"/>
              <a:gd name="T79" fmla="*/ 92873 h 3117"/>
              <a:gd name="T80" fmla="*/ 574762 w 4956"/>
              <a:gd name="T81" fmla="*/ 97143 h 3117"/>
              <a:gd name="T82" fmla="*/ 504471 w 4956"/>
              <a:gd name="T83" fmla="*/ 86468 h 3117"/>
              <a:gd name="T84" fmla="*/ 455538 w 4956"/>
              <a:gd name="T85" fmla="*/ 88603 h 3117"/>
              <a:gd name="T86" fmla="*/ 361727 w 4956"/>
              <a:gd name="T87" fmla="*/ 80063 h 3117"/>
              <a:gd name="T88" fmla="*/ 219253 w 4956"/>
              <a:gd name="T89" fmla="*/ 48304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9" name="Freeform 7"/>
          <p:cNvSpPr>
            <a:spLocks/>
          </p:cNvSpPr>
          <p:nvPr/>
        </p:nvSpPr>
        <p:spPr bwMode="auto">
          <a:xfrm>
            <a:off x="5169695" y="3238081"/>
            <a:ext cx="217884" cy="230981"/>
          </a:xfrm>
          <a:custGeom>
            <a:avLst/>
            <a:gdLst>
              <a:gd name="T0" fmla="*/ 0 w 1078"/>
              <a:gd name="T1" fmla="*/ 27151 h 1157"/>
              <a:gd name="T2" fmla="*/ 25602 w 1078"/>
              <a:gd name="T3" fmla="*/ 40992 h 1157"/>
              <a:gd name="T4" fmla="*/ 43927 w 1078"/>
              <a:gd name="T5" fmla="*/ 58827 h 1157"/>
              <a:gd name="T6" fmla="*/ 61444 w 1078"/>
              <a:gd name="T7" fmla="*/ 58827 h 1157"/>
              <a:gd name="T8" fmla="*/ 63061 w 1078"/>
              <a:gd name="T9" fmla="*/ 89172 h 1157"/>
              <a:gd name="T10" fmla="*/ 72763 w 1078"/>
              <a:gd name="T11" fmla="*/ 114725 h 1157"/>
              <a:gd name="T12" fmla="*/ 93514 w 1078"/>
              <a:gd name="T13" fmla="*/ 125905 h 1157"/>
              <a:gd name="T14" fmla="*/ 99981 w 1078"/>
              <a:gd name="T15" fmla="*/ 145070 h 1157"/>
              <a:gd name="T16" fmla="*/ 115612 w 1078"/>
              <a:gd name="T17" fmla="*/ 154387 h 1157"/>
              <a:gd name="T18" fmla="*/ 137441 w 1078"/>
              <a:gd name="T19" fmla="*/ 170890 h 1157"/>
              <a:gd name="T20" fmla="*/ 135015 w 1078"/>
              <a:gd name="T21" fmla="*/ 202300 h 1157"/>
              <a:gd name="T22" fmla="*/ 147681 w 1078"/>
              <a:gd name="T23" fmla="*/ 221465 h 1157"/>
              <a:gd name="T24" fmla="*/ 142831 w 1078"/>
              <a:gd name="T25" fmla="*/ 235839 h 1157"/>
              <a:gd name="T26" fmla="*/ 150915 w 1078"/>
              <a:gd name="T27" fmla="*/ 256601 h 1157"/>
              <a:gd name="T28" fmla="*/ 137980 w 1078"/>
              <a:gd name="T29" fmla="*/ 278695 h 1157"/>
              <a:gd name="T30" fmla="*/ 142831 w 1078"/>
              <a:gd name="T31" fmla="*/ 304248 h 1157"/>
              <a:gd name="T32" fmla="*/ 165198 w 1078"/>
              <a:gd name="T33" fmla="*/ 307975 h 1157"/>
              <a:gd name="T34" fmla="*/ 182446 w 1078"/>
              <a:gd name="T35" fmla="*/ 286680 h 1157"/>
              <a:gd name="T36" fmla="*/ 190531 w 1078"/>
              <a:gd name="T37" fmla="*/ 256335 h 1157"/>
              <a:gd name="T38" fmla="*/ 195381 w 1078"/>
              <a:gd name="T39" fmla="*/ 235041 h 1157"/>
              <a:gd name="T40" fmla="*/ 201041 w 1078"/>
              <a:gd name="T41" fmla="*/ 212681 h 1157"/>
              <a:gd name="T42" fmla="*/ 225565 w 1078"/>
              <a:gd name="T43" fmla="*/ 208422 h 1157"/>
              <a:gd name="T44" fmla="*/ 254131 w 1078"/>
              <a:gd name="T45" fmla="*/ 223595 h 1157"/>
              <a:gd name="T46" fmla="*/ 272995 w 1078"/>
              <a:gd name="T47" fmla="*/ 223595 h 1157"/>
              <a:gd name="T48" fmla="*/ 290512 w 1078"/>
              <a:gd name="T49" fmla="*/ 210285 h 1157"/>
              <a:gd name="T50" fmla="*/ 269761 w 1078"/>
              <a:gd name="T51" fmla="*/ 187660 h 1157"/>
              <a:gd name="T52" fmla="*/ 254131 w 1078"/>
              <a:gd name="T53" fmla="*/ 151725 h 1157"/>
              <a:gd name="T54" fmla="*/ 225026 w 1078"/>
              <a:gd name="T55" fmla="*/ 111265 h 1157"/>
              <a:gd name="T56" fmla="*/ 208048 w 1078"/>
              <a:gd name="T57" fmla="*/ 72136 h 1157"/>
              <a:gd name="T58" fmla="*/ 182446 w 1078"/>
              <a:gd name="T59" fmla="*/ 54834 h 1157"/>
              <a:gd name="T60" fmla="*/ 158731 w 1078"/>
              <a:gd name="T61" fmla="*/ 16503 h 1157"/>
              <a:gd name="T62" fmla="*/ 133129 w 1078"/>
              <a:gd name="T63" fmla="*/ 23158 h 1157"/>
              <a:gd name="T64" fmla="*/ 109414 w 1078"/>
              <a:gd name="T65" fmla="*/ 0 h 1157"/>
              <a:gd name="T66" fmla="*/ 73841 w 1078"/>
              <a:gd name="T67" fmla="*/ 2396 h 1157"/>
              <a:gd name="T68" fmla="*/ 31261 w 1078"/>
              <a:gd name="T69" fmla="*/ 7986 h 1157"/>
              <a:gd name="T70" fmla="*/ 0 w 1078"/>
              <a:gd name="T71" fmla="*/ 2715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0" name="Freeform 8"/>
          <p:cNvSpPr>
            <a:spLocks/>
          </p:cNvSpPr>
          <p:nvPr/>
        </p:nvSpPr>
        <p:spPr bwMode="auto">
          <a:xfrm>
            <a:off x="4974432" y="2604668"/>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1" name="Freeform 9"/>
          <p:cNvSpPr>
            <a:spLocks/>
          </p:cNvSpPr>
          <p:nvPr/>
        </p:nvSpPr>
        <p:spPr bwMode="auto">
          <a:xfrm>
            <a:off x="4758929" y="1189015"/>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chemeClr val="accent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2" name="Freeform 10"/>
          <p:cNvSpPr>
            <a:spLocks/>
          </p:cNvSpPr>
          <p:nvPr/>
        </p:nvSpPr>
        <p:spPr bwMode="auto">
          <a:xfrm>
            <a:off x="4307683" y="1315221"/>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3" name="Freeform 11"/>
          <p:cNvSpPr>
            <a:spLocks/>
          </p:cNvSpPr>
          <p:nvPr/>
        </p:nvSpPr>
        <p:spPr bwMode="auto">
          <a:xfrm>
            <a:off x="3989785" y="1060428"/>
            <a:ext cx="1246585" cy="1388269"/>
          </a:xfrm>
          <a:custGeom>
            <a:avLst/>
            <a:gdLst>
              <a:gd name="T0" fmla="*/ 1344181 w 6148"/>
              <a:gd name="T1" fmla="*/ 349300 h 6942"/>
              <a:gd name="T2" fmla="*/ 1229282 w 6148"/>
              <a:gd name="T3" fmla="*/ 375964 h 6942"/>
              <a:gd name="T4" fmla="*/ 1110599 w 6148"/>
              <a:gd name="T5" fmla="*/ 322103 h 6942"/>
              <a:gd name="T6" fmla="*/ 1012461 w 6148"/>
              <a:gd name="T7" fmla="*/ 358099 h 6942"/>
              <a:gd name="T8" fmla="*/ 955688 w 6148"/>
              <a:gd name="T9" fmla="*/ 433026 h 6942"/>
              <a:gd name="T10" fmla="*/ 866202 w 6148"/>
              <a:gd name="T11" fmla="*/ 507952 h 6942"/>
              <a:gd name="T12" fmla="*/ 746707 w 6148"/>
              <a:gd name="T13" fmla="*/ 588744 h 6942"/>
              <a:gd name="T14" fmla="*/ 689393 w 6148"/>
              <a:gd name="T15" fmla="*/ 773527 h 6942"/>
              <a:gd name="T16" fmla="*/ 608288 w 6148"/>
              <a:gd name="T17" fmla="*/ 967908 h 6942"/>
              <a:gd name="T18" fmla="*/ 608558 w 6148"/>
              <a:gd name="T19" fmla="*/ 1065233 h 6942"/>
              <a:gd name="T20" fmla="*/ 487441 w 6148"/>
              <a:gd name="T21" fmla="*/ 1181755 h 6942"/>
              <a:gd name="T22" fmla="*/ 496093 w 6148"/>
              <a:gd name="T23" fmla="*/ 1352139 h 6942"/>
              <a:gd name="T24" fmla="*/ 506366 w 6148"/>
              <a:gd name="T25" fmla="*/ 1474261 h 6942"/>
              <a:gd name="T26" fmla="*/ 503933 w 6148"/>
              <a:gd name="T27" fmla="*/ 1605715 h 6942"/>
              <a:gd name="T28" fmla="*/ 470409 w 6148"/>
              <a:gd name="T29" fmla="*/ 1731036 h 6942"/>
              <a:gd name="T30" fmla="*/ 402281 w 6148"/>
              <a:gd name="T31" fmla="*/ 1683041 h 6942"/>
              <a:gd name="T32" fmla="*/ 293600 w 6148"/>
              <a:gd name="T33" fmla="*/ 1751034 h 6942"/>
              <a:gd name="T34" fmla="*/ 148963 w 6148"/>
              <a:gd name="T35" fmla="*/ 1851025 h 6942"/>
              <a:gd name="T36" fmla="*/ 23520 w 6148"/>
              <a:gd name="T37" fmla="*/ 1723304 h 6942"/>
              <a:gd name="T38" fmla="*/ 95704 w 6148"/>
              <a:gd name="T39" fmla="*/ 1667309 h 6942"/>
              <a:gd name="T40" fmla="*/ 10544 w 6148"/>
              <a:gd name="T41" fmla="*/ 1642511 h 6942"/>
              <a:gd name="T42" fmla="*/ 74617 w 6148"/>
              <a:gd name="T43" fmla="*/ 1599049 h 6942"/>
              <a:gd name="T44" fmla="*/ 48933 w 6148"/>
              <a:gd name="T45" fmla="*/ 1584384 h 6942"/>
              <a:gd name="T46" fmla="*/ 0 w 6148"/>
              <a:gd name="T47" fmla="*/ 1488659 h 6942"/>
              <a:gd name="T48" fmla="*/ 131931 w 6148"/>
              <a:gd name="T49" fmla="*/ 1469461 h 6942"/>
              <a:gd name="T50" fmla="*/ 17032 w 6148"/>
              <a:gd name="T51" fmla="*/ 1418266 h 6942"/>
              <a:gd name="T52" fmla="*/ 53259 w 6148"/>
              <a:gd name="T53" fmla="*/ 1363071 h 6942"/>
              <a:gd name="T54" fmla="*/ 125442 w 6148"/>
              <a:gd name="T55" fmla="*/ 1286278 h 6942"/>
              <a:gd name="T56" fmla="*/ 148963 w 6148"/>
              <a:gd name="T57" fmla="*/ 1252415 h 6942"/>
              <a:gd name="T58" fmla="*/ 242504 w 6148"/>
              <a:gd name="T59" fmla="*/ 1241749 h 6942"/>
              <a:gd name="T60" fmla="*/ 308470 w 6148"/>
              <a:gd name="T61" fmla="*/ 1141759 h 6942"/>
              <a:gd name="T62" fmla="*/ 417150 w 6148"/>
              <a:gd name="T63" fmla="*/ 1122561 h 6942"/>
              <a:gd name="T64" fmla="*/ 380923 w 6148"/>
              <a:gd name="T65" fmla="*/ 1124694 h 6942"/>
              <a:gd name="T66" fmla="*/ 372543 w 6148"/>
              <a:gd name="T67" fmla="*/ 1041768 h 6942"/>
              <a:gd name="T68" fmla="*/ 440400 w 6148"/>
              <a:gd name="T69" fmla="*/ 990573 h 6942"/>
              <a:gd name="T70" fmla="*/ 529886 w 6148"/>
              <a:gd name="T71" fmla="*/ 909781 h 6942"/>
              <a:gd name="T72" fmla="*/ 519343 w 6148"/>
              <a:gd name="T73" fmla="*/ 822589 h 6942"/>
              <a:gd name="T74" fmla="*/ 583145 w 6148"/>
              <a:gd name="T75" fmla="*/ 682069 h 6942"/>
              <a:gd name="T76" fmla="*/ 672631 w 6148"/>
              <a:gd name="T77" fmla="*/ 561814 h 6942"/>
              <a:gd name="T78" fmla="*/ 706425 w 6148"/>
              <a:gd name="T79" fmla="*/ 487154 h 6942"/>
              <a:gd name="T80" fmla="*/ 821594 w 6148"/>
              <a:gd name="T81" fmla="*/ 421294 h 6942"/>
              <a:gd name="T82" fmla="*/ 827812 w 6148"/>
              <a:gd name="T83" fmla="*/ 351167 h 6942"/>
              <a:gd name="T84" fmla="*/ 917298 w 6148"/>
              <a:gd name="T85" fmla="*/ 261575 h 6942"/>
              <a:gd name="T86" fmla="*/ 999755 w 6148"/>
              <a:gd name="T87" fmla="*/ 227445 h 6942"/>
              <a:gd name="T88" fmla="*/ 1102488 w 6148"/>
              <a:gd name="T89" fmla="*/ 189315 h 6942"/>
              <a:gd name="T90" fmla="*/ 1155477 w 6148"/>
              <a:gd name="T91" fmla="*/ 157318 h 6942"/>
              <a:gd name="T92" fmla="*/ 1183323 w 6148"/>
              <a:gd name="T93" fmla="*/ 149053 h 6942"/>
              <a:gd name="T94" fmla="*/ 1247125 w 6148"/>
              <a:gd name="T95" fmla="*/ 72260 h 6942"/>
              <a:gd name="T96" fmla="*/ 1327960 w 6148"/>
              <a:gd name="T97" fmla="*/ 36263 h 6942"/>
              <a:gd name="T98" fmla="*/ 1271187 w 6148"/>
              <a:gd name="T99" fmla="*/ 155452 h 6942"/>
              <a:gd name="T100" fmla="*/ 1332286 w 6148"/>
              <a:gd name="T101" fmla="*/ 91458 h 6942"/>
              <a:gd name="T102" fmla="*/ 1366350 w 6148"/>
              <a:gd name="T103" fmla="*/ 72260 h 6942"/>
              <a:gd name="T104" fmla="*/ 1421501 w 6148"/>
              <a:gd name="T105" fmla="*/ 55195 h 6942"/>
              <a:gd name="T106" fmla="*/ 1466379 w 6148"/>
              <a:gd name="T107" fmla="*/ 0 h 6942"/>
              <a:gd name="T108" fmla="*/ 1455565 w 6148"/>
              <a:gd name="T109" fmla="*/ 95724 h 6942"/>
              <a:gd name="T110" fmla="*/ 1510987 w 6148"/>
              <a:gd name="T111" fmla="*/ 42663 h 6942"/>
              <a:gd name="T112" fmla="*/ 1579115 w 6148"/>
              <a:gd name="T113" fmla="*/ 76526 h 6942"/>
              <a:gd name="T114" fmla="*/ 1659950 w 6148"/>
              <a:gd name="T115" fmla="*/ 125588 h 6942"/>
              <a:gd name="T116" fmla="*/ 1515313 w 6148"/>
              <a:gd name="T117" fmla="*/ 140520 h 6942"/>
              <a:gd name="T118" fmla="*/ 1581278 w 6148"/>
              <a:gd name="T119" fmla="*/ 210647 h 6942"/>
              <a:gd name="T120" fmla="*/ 1474490 w 6148"/>
              <a:gd name="T121" fmla="*/ 173850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4" name="Freeform 12"/>
          <p:cNvSpPr>
            <a:spLocks/>
          </p:cNvSpPr>
          <p:nvPr/>
        </p:nvSpPr>
        <p:spPr bwMode="auto">
          <a:xfrm>
            <a:off x="4954191" y="2287962"/>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chemeClr val="tx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5" name="Freeform 13"/>
          <p:cNvSpPr>
            <a:spLocks/>
          </p:cNvSpPr>
          <p:nvPr/>
        </p:nvSpPr>
        <p:spPr bwMode="auto">
          <a:xfrm>
            <a:off x="4839892" y="2577284"/>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6" name="Freeform 14"/>
          <p:cNvSpPr>
            <a:spLocks/>
          </p:cNvSpPr>
          <p:nvPr/>
        </p:nvSpPr>
        <p:spPr bwMode="auto">
          <a:xfrm>
            <a:off x="4835129" y="2430836"/>
            <a:ext cx="384572" cy="205979"/>
          </a:xfrm>
          <a:custGeom>
            <a:avLst/>
            <a:gdLst>
              <a:gd name="T0" fmla="*/ 60722 w 1900"/>
              <a:gd name="T1" fmla="*/ 55034 h 1028"/>
              <a:gd name="T2" fmla="*/ 31845 w 1900"/>
              <a:gd name="T3" fmla="*/ 78811 h 1028"/>
              <a:gd name="T4" fmla="*/ 27527 w 1900"/>
              <a:gd name="T5" fmla="*/ 125831 h 1028"/>
              <a:gd name="T6" fmla="*/ 6477 w 1900"/>
              <a:gd name="T7" fmla="*/ 157623 h 1028"/>
              <a:gd name="T8" fmla="*/ 2159 w 1900"/>
              <a:gd name="T9" fmla="*/ 181133 h 1028"/>
              <a:gd name="T10" fmla="*/ 0 w 1900"/>
              <a:gd name="T11" fmla="*/ 208917 h 1028"/>
              <a:gd name="T12" fmla="*/ 14303 w 1900"/>
              <a:gd name="T13" fmla="*/ 244182 h 1028"/>
              <a:gd name="T14" fmla="*/ 34544 w 1900"/>
              <a:gd name="T15" fmla="*/ 220939 h 1028"/>
              <a:gd name="T16" fmla="*/ 63691 w 1900"/>
              <a:gd name="T17" fmla="*/ 212123 h 1028"/>
              <a:gd name="T18" fmla="*/ 99584 w 1900"/>
              <a:gd name="T19" fmla="*/ 203040 h 1028"/>
              <a:gd name="T20" fmla="*/ 129540 w 1900"/>
              <a:gd name="T21" fmla="*/ 200635 h 1028"/>
              <a:gd name="T22" fmla="*/ 160846 w 1900"/>
              <a:gd name="T23" fmla="*/ 212390 h 1028"/>
              <a:gd name="T24" fmla="*/ 176229 w 1900"/>
              <a:gd name="T25" fmla="*/ 201437 h 1028"/>
              <a:gd name="T26" fmla="*/ 195660 w 1900"/>
              <a:gd name="T27" fmla="*/ 199567 h 1028"/>
              <a:gd name="T28" fmla="*/ 225616 w 1900"/>
              <a:gd name="T29" fmla="*/ 210520 h 1028"/>
              <a:gd name="T30" fmla="*/ 245856 w 1900"/>
              <a:gd name="T31" fmla="*/ 215863 h 1028"/>
              <a:gd name="T32" fmla="*/ 269605 w 1900"/>
              <a:gd name="T33" fmla="*/ 208383 h 1028"/>
              <a:gd name="T34" fmla="*/ 287687 w 1900"/>
              <a:gd name="T35" fmla="*/ 195292 h 1028"/>
              <a:gd name="T36" fmla="*/ 305499 w 1900"/>
              <a:gd name="T37" fmla="*/ 224145 h 1028"/>
              <a:gd name="T38" fmla="*/ 328438 w 1900"/>
              <a:gd name="T39" fmla="*/ 225481 h 1028"/>
              <a:gd name="T40" fmla="*/ 349758 w 1900"/>
              <a:gd name="T41" fmla="*/ 236434 h 1028"/>
              <a:gd name="T42" fmla="*/ 384302 w 1900"/>
              <a:gd name="T43" fmla="*/ 258876 h 1028"/>
              <a:gd name="T44" fmla="*/ 402384 w 1900"/>
              <a:gd name="T45" fmla="*/ 274638 h 1028"/>
              <a:gd name="T46" fmla="*/ 427213 w 1900"/>
              <a:gd name="T47" fmla="*/ 271165 h 1028"/>
              <a:gd name="T48" fmla="*/ 457708 w 1900"/>
              <a:gd name="T49" fmla="*/ 266356 h 1028"/>
              <a:gd name="T50" fmla="*/ 480648 w 1900"/>
              <a:gd name="T51" fmla="*/ 258609 h 1028"/>
              <a:gd name="T52" fmla="*/ 512763 w 1900"/>
              <a:gd name="T53" fmla="*/ 231893 h 1028"/>
              <a:gd name="T54" fmla="*/ 501428 w 1900"/>
              <a:gd name="T55" fmla="*/ 163768 h 1028"/>
              <a:gd name="T56" fmla="*/ 475250 w 1900"/>
              <a:gd name="T57" fmla="*/ 94574 h 1028"/>
              <a:gd name="T58" fmla="*/ 452851 w 1900"/>
              <a:gd name="T59" fmla="*/ 66255 h 1028"/>
              <a:gd name="T60" fmla="*/ 435309 w 1900"/>
              <a:gd name="T61" fmla="*/ 52630 h 1028"/>
              <a:gd name="T62" fmla="*/ 423164 w 1900"/>
              <a:gd name="T63" fmla="*/ 55034 h 1028"/>
              <a:gd name="T64" fmla="*/ 388890 w 1900"/>
              <a:gd name="T65" fmla="*/ 52897 h 1028"/>
              <a:gd name="T66" fmla="*/ 364601 w 1900"/>
              <a:gd name="T67" fmla="*/ 36601 h 1028"/>
              <a:gd name="T68" fmla="*/ 344631 w 1900"/>
              <a:gd name="T69" fmla="*/ 16029 h 1028"/>
              <a:gd name="T70" fmla="*/ 315214 w 1900"/>
              <a:gd name="T71" fmla="*/ 10152 h 1028"/>
              <a:gd name="T72" fmla="*/ 285528 w 1900"/>
              <a:gd name="T73" fmla="*/ 1603 h 1028"/>
              <a:gd name="T74" fmla="*/ 247206 w 1900"/>
              <a:gd name="T75" fmla="*/ 0 h 1028"/>
              <a:gd name="T76" fmla="*/ 233712 w 1900"/>
              <a:gd name="T77" fmla="*/ 18968 h 1028"/>
              <a:gd name="T78" fmla="*/ 227505 w 1900"/>
              <a:gd name="T79" fmla="*/ 40341 h 1028"/>
              <a:gd name="T80" fmla="*/ 233712 w 1900"/>
              <a:gd name="T81" fmla="*/ 106596 h 1028"/>
              <a:gd name="T82" fmla="*/ 208344 w 1900"/>
              <a:gd name="T83" fmla="*/ 127968 h 1028"/>
              <a:gd name="T84" fmla="*/ 176498 w 1900"/>
              <a:gd name="T85" fmla="*/ 123694 h 1028"/>
              <a:gd name="T86" fmla="*/ 157337 w 1900"/>
              <a:gd name="T87" fmla="*/ 106596 h 1028"/>
              <a:gd name="T88" fmla="*/ 131699 w 1900"/>
              <a:gd name="T89" fmla="*/ 76674 h 1028"/>
              <a:gd name="T90" fmla="*/ 104172 w 1900"/>
              <a:gd name="T91" fmla="*/ 53164 h 1028"/>
              <a:gd name="T92" fmla="*/ 60722 w 1900"/>
              <a:gd name="T93" fmla="*/ 55034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7" name="Freeform 15"/>
          <p:cNvSpPr>
            <a:spLocks/>
          </p:cNvSpPr>
          <p:nvPr/>
        </p:nvSpPr>
        <p:spPr bwMode="auto">
          <a:xfrm>
            <a:off x="4477941" y="2718968"/>
            <a:ext cx="551260" cy="472679"/>
          </a:xfrm>
          <a:custGeom>
            <a:avLst/>
            <a:gdLst>
              <a:gd name="T0" fmla="*/ 364125 w 2717"/>
              <a:gd name="T1" fmla="*/ 55303 h 2359"/>
              <a:gd name="T2" fmla="*/ 310832 w 2717"/>
              <a:gd name="T3" fmla="*/ 34197 h 2359"/>
              <a:gd name="T4" fmla="*/ 228593 w 2717"/>
              <a:gd name="T5" fmla="*/ 0 h 2359"/>
              <a:gd name="T6" fmla="*/ 166102 w 2717"/>
              <a:gd name="T7" fmla="*/ 36334 h 2359"/>
              <a:gd name="T8" fmla="*/ 97930 w 2717"/>
              <a:gd name="T9" fmla="*/ 74539 h 2359"/>
              <a:gd name="T10" fmla="*/ 14879 w 2717"/>
              <a:gd name="T11" fmla="*/ 134383 h 2359"/>
              <a:gd name="T12" fmla="*/ 14879 w 2717"/>
              <a:gd name="T13" fmla="*/ 208922 h 2359"/>
              <a:gd name="T14" fmla="*/ 12715 w 2717"/>
              <a:gd name="T15" fmla="*/ 274911 h 2359"/>
              <a:gd name="T16" fmla="*/ 40579 w 2717"/>
              <a:gd name="T17" fmla="*/ 334488 h 2359"/>
              <a:gd name="T18" fmla="*/ 61679 w 2717"/>
              <a:gd name="T19" fmla="*/ 409027 h 2359"/>
              <a:gd name="T20" fmla="*/ 112808 w 2717"/>
              <a:gd name="T21" fmla="*/ 453910 h 2359"/>
              <a:gd name="T22" fmla="*/ 178816 w 2717"/>
              <a:gd name="T23" fmla="*/ 496389 h 2359"/>
              <a:gd name="T24" fmla="*/ 281074 w 2717"/>
              <a:gd name="T25" fmla="*/ 530586 h 2359"/>
              <a:gd name="T26" fmla="*/ 351410 w 2717"/>
              <a:gd name="T27" fmla="*/ 575470 h 2359"/>
              <a:gd name="T28" fmla="*/ 393883 w 2717"/>
              <a:gd name="T29" fmla="*/ 588828 h 2359"/>
              <a:gd name="T30" fmla="*/ 467736 w 2717"/>
              <a:gd name="T31" fmla="*/ 597377 h 2359"/>
              <a:gd name="T32" fmla="*/ 547270 w 2717"/>
              <a:gd name="T33" fmla="*/ 600850 h 2359"/>
              <a:gd name="T34" fmla="*/ 596234 w 2717"/>
              <a:gd name="T35" fmla="*/ 609399 h 2359"/>
              <a:gd name="T36" fmla="*/ 634378 w 2717"/>
              <a:gd name="T37" fmla="*/ 596308 h 2359"/>
              <a:gd name="T38" fmla="*/ 694164 w 2717"/>
              <a:gd name="T39" fmla="*/ 511618 h 2359"/>
              <a:gd name="T40" fmla="*/ 735013 w 2717"/>
              <a:gd name="T41" fmla="*/ 456582 h 2359"/>
              <a:gd name="T42" fmla="*/ 700927 w 2717"/>
              <a:gd name="T43" fmla="*/ 368952 h 2359"/>
              <a:gd name="T44" fmla="*/ 700656 w 2717"/>
              <a:gd name="T45" fmla="*/ 326206 h 2359"/>
              <a:gd name="T46" fmla="*/ 661701 w 2717"/>
              <a:gd name="T47" fmla="*/ 301894 h 2359"/>
              <a:gd name="T48" fmla="*/ 673604 w 2717"/>
              <a:gd name="T49" fmla="*/ 261018 h 2359"/>
              <a:gd name="T50" fmla="*/ 717699 w 2717"/>
              <a:gd name="T51" fmla="*/ 233501 h 2359"/>
              <a:gd name="T52" fmla="*/ 695246 w 2717"/>
              <a:gd name="T53" fmla="*/ 184075 h 2359"/>
              <a:gd name="T54" fmla="*/ 683343 w 2717"/>
              <a:gd name="T55" fmla="*/ 130643 h 2359"/>
              <a:gd name="T56" fmla="*/ 672793 w 2717"/>
              <a:gd name="T57" fmla="*/ 70531 h 2359"/>
              <a:gd name="T58" fmla="*/ 641682 w 2717"/>
              <a:gd name="T59" fmla="*/ 58776 h 2359"/>
              <a:gd name="T60" fmla="*/ 613548 w 2717"/>
              <a:gd name="T61" fmla="*/ 51562 h 2359"/>
              <a:gd name="T62" fmla="*/ 562148 w 2717"/>
              <a:gd name="T63" fmla="*/ 55303 h 2359"/>
              <a:gd name="T64" fmla="*/ 472875 w 2717"/>
              <a:gd name="T65" fmla="*/ 59577 h 2359"/>
              <a:gd name="T66" fmla="*/ 406868 w 2717"/>
              <a:gd name="T67" fmla="*/ 48891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8" name="Freeform 16"/>
          <p:cNvSpPr>
            <a:spLocks/>
          </p:cNvSpPr>
          <p:nvPr/>
        </p:nvSpPr>
        <p:spPr bwMode="auto">
          <a:xfrm>
            <a:off x="4782741" y="2680868"/>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19" name="Freeform 17"/>
          <p:cNvSpPr>
            <a:spLocks/>
          </p:cNvSpPr>
          <p:nvPr/>
        </p:nvSpPr>
        <p:spPr bwMode="auto">
          <a:xfrm>
            <a:off x="4842272" y="3253559"/>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0" name="Freeform 18"/>
          <p:cNvSpPr>
            <a:spLocks/>
          </p:cNvSpPr>
          <p:nvPr/>
        </p:nvSpPr>
        <p:spPr bwMode="auto">
          <a:xfrm>
            <a:off x="4944666" y="3572646"/>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0257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1" name="Freeform 19"/>
          <p:cNvSpPr>
            <a:spLocks/>
          </p:cNvSpPr>
          <p:nvPr/>
        </p:nvSpPr>
        <p:spPr bwMode="auto">
          <a:xfrm>
            <a:off x="4839891" y="3752430"/>
            <a:ext cx="370285" cy="382191"/>
          </a:xfrm>
          <a:custGeom>
            <a:avLst/>
            <a:gdLst>
              <a:gd name="T0" fmla="*/ 447208 w 1826"/>
              <a:gd name="T1" fmla="*/ 3197 h 1913"/>
              <a:gd name="T2" fmla="*/ 436663 w 1826"/>
              <a:gd name="T3" fmla="*/ 37027 h 1913"/>
              <a:gd name="T4" fmla="*/ 370150 w 1826"/>
              <a:gd name="T5" fmla="*/ 45551 h 1913"/>
              <a:gd name="T6" fmla="*/ 297958 w 1826"/>
              <a:gd name="T7" fmla="*/ 30634 h 1913"/>
              <a:gd name="T8" fmla="*/ 224415 w 1826"/>
              <a:gd name="T9" fmla="*/ 39158 h 1913"/>
              <a:gd name="T10" fmla="*/ 178721 w 1826"/>
              <a:gd name="T11" fmla="*/ 64997 h 1913"/>
              <a:gd name="T12" fmla="*/ 93551 w 1826"/>
              <a:gd name="T13" fmla="*/ 91635 h 1913"/>
              <a:gd name="T14" fmla="*/ 55428 w 1826"/>
              <a:gd name="T15" fmla="*/ 129994 h 1913"/>
              <a:gd name="T16" fmla="*/ 21360 w 1826"/>
              <a:gd name="T17" fmla="*/ 183004 h 1913"/>
              <a:gd name="T18" fmla="*/ 17034 w 1826"/>
              <a:gd name="T19" fmla="*/ 253063 h 1913"/>
              <a:gd name="T20" fmla="*/ 63810 w 1826"/>
              <a:gd name="T21" fmla="*/ 301810 h 1913"/>
              <a:gd name="T22" fmla="*/ 144653 w 1826"/>
              <a:gd name="T23" fmla="*/ 327117 h 1913"/>
              <a:gd name="T24" fmla="*/ 214952 w 1826"/>
              <a:gd name="T25" fmla="*/ 342034 h 1913"/>
              <a:gd name="T26" fmla="*/ 204407 w 1826"/>
              <a:gd name="T27" fmla="*/ 361213 h 1913"/>
              <a:gd name="T28" fmla="*/ 97877 w 1826"/>
              <a:gd name="T29" fmla="*/ 352689 h 1913"/>
              <a:gd name="T30" fmla="*/ 102203 w 1826"/>
              <a:gd name="T31" fmla="*/ 407830 h 1913"/>
              <a:gd name="T32" fmla="*/ 123563 w 1826"/>
              <a:gd name="T33" fmla="*/ 477889 h 1913"/>
              <a:gd name="T34" fmla="*/ 163850 w 1826"/>
              <a:gd name="T35" fmla="*/ 452316 h 1913"/>
              <a:gd name="T36" fmla="*/ 176558 w 1826"/>
              <a:gd name="T37" fmla="*/ 509588 h 1913"/>
              <a:gd name="T38" fmla="*/ 204407 w 1826"/>
              <a:gd name="T39" fmla="*/ 475758 h 1913"/>
              <a:gd name="T40" fmla="*/ 223333 w 1826"/>
              <a:gd name="T41" fmla="*/ 462971 h 1913"/>
              <a:gd name="T42" fmla="*/ 197918 w 1826"/>
              <a:gd name="T43" fmla="*/ 409961 h 1913"/>
              <a:gd name="T44" fmla="*/ 240367 w 1826"/>
              <a:gd name="T45" fmla="*/ 420617 h 1913"/>
              <a:gd name="T46" fmla="*/ 234149 w 1826"/>
              <a:gd name="T47" fmla="*/ 399306 h 1913"/>
              <a:gd name="T48" fmla="*/ 274976 w 1826"/>
              <a:gd name="T49" fmla="*/ 329780 h 1913"/>
              <a:gd name="T50" fmla="*/ 321211 w 1826"/>
              <a:gd name="T51" fmla="*/ 324986 h 1913"/>
              <a:gd name="T52" fmla="*/ 297958 w 1826"/>
              <a:gd name="T53" fmla="*/ 297548 h 1913"/>
              <a:gd name="T54" fmla="*/ 236312 w 1826"/>
              <a:gd name="T55" fmla="*/ 267714 h 1913"/>
              <a:gd name="T56" fmla="*/ 261727 w 1826"/>
              <a:gd name="T57" fmla="*/ 306072 h 1913"/>
              <a:gd name="T58" fmla="*/ 236312 w 1826"/>
              <a:gd name="T59" fmla="*/ 314330 h 1913"/>
              <a:gd name="T60" fmla="*/ 189266 w 1826"/>
              <a:gd name="T61" fmla="*/ 293286 h 1913"/>
              <a:gd name="T62" fmla="*/ 208463 w 1826"/>
              <a:gd name="T63" fmla="*/ 269845 h 1913"/>
              <a:gd name="T64" fmla="*/ 227660 w 1826"/>
              <a:gd name="T65" fmla="*/ 225359 h 1913"/>
              <a:gd name="T66" fmla="*/ 189266 w 1826"/>
              <a:gd name="T67" fmla="*/ 178742 h 1913"/>
              <a:gd name="T68" fmla="*/ 176558 w 1826"/>
              <a:gd name="T69" fmla="*/ 125732 h 1913"/>
              <a:gd name="T70" fmla="*/ 212789 w 1826"/>
              <a:gd name="T71" fmla="*/ 140649 h 1913"/>
              <a:gd name="T72" fmla="*/ 270380 w 1826"/>
              <a:gd name="T73" fmla="*/ 136387 h 1913"/>
              <a:gd name="T74" fmla="*/ 295795 w 1826"/>
              <a:gd name="T75" fmla="*/ 104422 h 1913"/>
              <a:gd name="T76" fmla="*/ 338786 w 1826"/>
              <a:gd name="T77" fmla="*/ 91103 h 1913"/>
              <a:gd name="T78" fmla="*/ 370420 w 1826"/>
              <a:gd name="T79" fmla="*/ 79115 h 1913"/>
              <a:gd name="T80" fmla="*/ 436122 w 1826"/>
              <a:gd name="T81" fmla="*/ 81246 h 1913"/>
              <a:gd name="T82" fmla="*/ 478842 w 1826"/>
              <a:gd name="T83" fmla="*/ 83377 h 1913"/>
              <a:gd name="T84" fmla="*/ 476679 w 1826"/>
              <a:gd name="T85" fmla="*/ 42887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2" name="Freeform 20"/>
          <p:cNvSpPr>
            <a:spLocks/>
          </p:cNvSpPr>
          <p:nvPr/>
        </p:nvSpPr>
        <p:spPr bwMode="auto">
          <a:xfrm>
            <a:off x="4607719" y="3232128"/>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3" name="Freeform 21"/>
          <p:cNvSpPr>
            <a:spLocks/>
          </p:cNvSpPr>
          <p:nvPr/>
        </p:nvSpPr>
        <p:spPr bwMode="auto">
          <a:xfrm>
            <a:off x="4627960" y="3160690"/>
            <a:ext cx="326231" cy="142875"/>
          </a:xfrm>
          <a:custGeom>
            <a:avLst/>
            <a:gdLst>
              <a:gd name="T0" fmla="*/ 171231 w 1608"/>
              <a:gd name="T1" fmla="*/ 17511 h 718"/>
              <a:gd name="T2" fmla="*/ 147426 w 1608"/>
              <a:gd name="T3" fmla="*/ 10878 h 718"/>
              <a:gd name="T4" fmla="*/ 123892 w 1608"/>
              <a:gd name="T5" fmla="*/ 17246 h 718"/>
              <a:gd name="T6" fmla="*/ 98194 w 1608"/>
              <a:gd name="T7" fmla="*/ 33961 h 718"/>
              <a:gd name="T8" fmla="*/ 89808 w 1608"/>
              <a:gd name="T9" fmla="*/ 53064 h 718"/>
              <a:gd name="T10" fmla="*/ 85480 w 1608"/>
              <a:gd name="T11" fmla="*/ 76147 h 718"/>
              <a:gd name="T12" fmla="*/ 59782 w 1608"/>
              <a:gd name="T13" fmla="*/ 74024 h 718"/>
              <a:gd name="T14" fmla="*/ 31920 w 1608"/>
              <a:gd name="T15" fmla="*/ 82515 h 718"/>
              <a:gd name="T16" fmla="*/ 4328 w 1608"/>
              <a:gd name="T17" fmla="*/ 82515 h 718"/>
              <a:gd name="T18" fmla="*/ 6492 w 1608"/>
              <a:gd name="T19" fmla="*/ 101618 h 718"/>
              <a:gd name="T20" fmla="*/ 0 w 1608"/>
              <a:gd name="T21" fmla="*/ 122578 h 718"/>
              <a:gd name="T22" fmla="*/ 4328 w 1608"/>
              <a:gd name="T23" fmla="*/ 152294 h 718"/>
              <a:gd name="T24" fmla="*/ 12714 w 1608"/>
              <a:gd name="T25" fmla="*/ 165029 h 718"/>
              <a:gd name="T26" fmla="*/ 48691 w 1608"/>
              <a:gd name="T27" fmla="*/ 171662 h 718"/>
              <a:gd name="T28" fmla="*/ 81693 w 1608"/>
              <a:gd name="T29" fmla="*/ 185990 h 718"/>
              <a:gd name="T30" fmla="*/ 120646 w 1608"/>
              <a:gd name="T31" fmla="*/ 190500 h 718"/>
              <a:gd name="T32" fmla="*/ 160681 w 1608"/>
              <a:gd name="T33" fmla="*/ 177765 h 718"/>
              <a:gd name="T34" fmla="*/ 179346 w 1608"/>
              <a:gd name="T35" fmla="*/ 156539 h 718"/>
              <a:gd name="T36" fmla="*/ 221816 w 1608"/>
              <a:gd name="T37" fmla="*/ 144600 h 718"/>
              <a:gd name="T38" fmla="*/ 261039 w 1608"/>
              <a:gd name="T39" fmla="*/ 130538 h 718"/>
              <a:gd name="T40" fmla="*/ 281057 w 1608"/>
              <a:gd name="T41" fmla="*/ 101883 h 718"/>
              <a:gd name="T42" fmla="*/ 314058 w 1608"/>
              <a:gd name="T43" fmla="*/ 95781 h 718"/>
              <a:gd name="T44" fmla="*/ 352200 w 1608"/>
              <a:gd name="T45" fmla="*/ 108516 h 718"/>
              <a:gd name="T46" fmla="*/ 402244 w 1608"/>
              <a:gd name="T47" fmla="*/ 113822 h 718"/>
              <a:gd name="T48" fmla="*/ 426319 w 1608"/>
              <a:gd name="T49" fmla="*/ 90740 h 718"/>
              <a:gd name="T50" fmla="*/ 434975 w 1608"/>
              <a:gd name="T51" fmla="*/ 41921 h 718"/>
              <a:gd name="T52" fmla="*/ 399539 w 1608"/>
              <a:gd name="T53" fmla="*/ 22287 h 718"/>
              <a:gd name="T54" fmla="*/ 372488 w 1608"/>
              <a:gd name="T55" fmla="*/ 12735 h 718"/>
              <a:gd name="T56" fmla="*/ 347331 w 1608"/>
              <a:gd name="T57" fmla="*/ 12470 h 718"/>
              <a:gd name="T58" fmla="*/ 312165 w 1608"/>
              <a:gd name="T59" fmla="*/ 25205 h 718"/>
              <a:gd name="T60" fmla="*/ 268613 w 1608"/>
              <a:gd name="T61" fmla="*/ 8490 h 718"/>
              <a:gd name="T62" fmla="*/ 239128 w 1608"/>
              <a:gd name="T63" fmla="*/ 25205 h 718"/>
              <a:gd name="T64" fmla="*/ 193953 w 1608"/>
              <a:gd name="T65" fmla="*/ 0 h 718"/>
              <a:gd name="T66" fmla="*/ 171231 w 1608"/>
              <a:gd name="T67" fmla="*/ 1751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4" name="Freeform 22"/>
          <p:cNvSpPr>
            <a:spLocks/>
          </p:cNvSpPr>
          <p:nvPr/>
        </p:nvSpPr>
        <p:spPr bwMode="auto">
          <a:xfrm>
            <a:off x="4020741" y="2718968"/>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9 h 3017"/>
              <a:gd name="T8" fmla="*/ 182101 w 2495"/>
              <a:gd name="T9" fmla="*/ 136323 h 3017"/>
              <a:gd name="T10" fmla="*/ 135969 w 2495"/>
              <a:gd name="T11" fmla="*/ 136323 h 3017"/>
              <a:gd name="T12" fmla="*/ 101977 w 2495"/>
              <a:gd name="T13" fmla="*/ 150995 h 3017"/>
              <a:gd name="T14" fmla="*/ 101977 w 2495"/>
              <a:gd name="T15" fmla="*/ 221691 h 3017"/>
              <a:gd name="T16" fmla="*/ 84981 w 2495"/>
              <a:gd name="T17" fmla="*/ 301990 h 3017"/>
              <a:gd name="T18" fmla="*/ 43704 w 2495"/>
              <a:gd name="T19" fmla="*/ 335871 h 3017"/>
              <a:gd name="T20" fmla="*/ 24280 w 2495"/>
              <a:gd name="T21" fmla="*/ 379622 h 3017"/>
              <a:gd name="T22" fmla="*/ 24280 w 2495"/>
              <a:gd name="T23" fmla="*/ 423107 h 3017"/>
              <a:gd name="T24" fmla="*/ 0 w 2495"/>
              <a:gd name="T25" fmla="*/ 459655 h 3017"/>
              <a:gd name="T26" fmla="*/ 36420 w 2495"/>
              <a:gd name="T27" fmla="*/ 498337 h 3017"/>
              <a:gd name="T28" fmla="*/ 19694 w 2495"/>
              <a:gd name="T29" fmla="*/ 543156 h 3017"/>
              <a:gd name="T30" fmla="*/ 16187 w 2495"/>
              <a:gd name="T31" fmla="*/ 556761 h 3017"/>
              <a:gd name="T32" fmla="*/ 19424 w 2495"/>
              <a:gd name="T33" fmla="*/ 567166 h 3017"/>
              <a:gd name="T34" fmla="*/ 25899 w 2495"/>
              <a:gd name="T35" fmla="*/ 571167 h 3017"/>
              <a:gd name="T36" fmla="*/ 29406 w 2495"/>
              <a:gd name="T37" fmla="*/ 575702 h 3017"/>
              <a:gd name="T38" fmla="*/ 23741 w 2495"/>
              <a:gd name="T39" fmla="*/ 583973 h 3017"/>
              <a:gd name="T40" fmla="*/ 53416 w 2495"/>
              <a:gd name="T41" fmla="*/ 619987 h 3017"/>
              <a:gd name="T42" fmla="*/ 111689 w 2495"/>
              <a:gd name="T43" fmla="*/ 634660 h 3017"/>
              <a:gd name="T44" fmla="*/ 149188 w 2495"/>
              <a:gd name="T45" fmla="*/ 698153 h 3017"/>
              <a:gd name="T46" fmla="*/ 133541 w 2495"/>
              <a:gd name="T47" fmla="*/ 773117 h 3017"/>
              <a:gd name="T48" fmla="*/ 167533 w 2495"/>
              <a:gd name="T49" fmla="*/ 790190 h 3017"/>
              <a:gd name="T50" fmla="*/ 233090 w 2495"/>
              <a:gd name="T51" fmla="*/ 785388 h 3017"/>
              <a:gd name="T52" fmla="*/ 301074 w 2495"/>
              <a:gd name="T53" fmla="*/ 804863 h 3017"/>
              <a:gd name="T54" fmla="*/ 386055 w 2495"/>
              <a:gd name="T55" fmla="*/ 804863 h 3017"/>
              <a:gd name="T56" fmla="*/ 502599 w 2495"/>
              <a:gd name="T57" fmla="*/ 782987 h 3017"/>
              <a:gd name="T58" fmla="*/ 522023 w 2495"/>
              <a:gd name="T59" fmla="*/ 753909 h 3017"/>
              <a:gd name="T60" fmla="*/ 548462 w 2495"/>
              <a:gd name="T61" fmla="*/ 702688 h 3017"/>
              <a:gd name="T62" fmla="*/ 601878 w 2495"/>
              <a:gd name="T63" fmla="*/ 680812 h 3017"/>
              <a:gd name="T64" fmla="*/ 548462 w 2495"/>
              <a:gd name="T65" fmla="*/ 639462 h 3017"/>
              <a:gd name="T66" fmla="*/ 488031 w 2495"/>
              <a:gd name="T67" fmla="*/ 583439 h 3017"/>
              <a:gd name="T68" fmla="*/ 471035 w 2495"/>
              <a:gd name="T69" fmla="*/ 517812 h 3017"/>
              <a:gd name="T70" fmla="*/ 531466 w 2495"/>
              <a:gd name="T71" fmla="*/ 495936 h 3017"/>
              <a:gd name="T72" fmla="*/ 603227 w 2495"/>
              <a:gd name="T73" fmla="*/ 458855 h 3017"/>
              <a:gd name="T74" fmla="*/ 650439 w 2495"/>
              <a:gd name="T75" fmla="*/ 440180 h 3017"/>
              <a:gd name="T76" fmla="*/ 671481 w 2495"/>
              <a:gd name="T77" fmla="*/ 409768 h 3017"/>
              <a:gd name="T78" fmla="*/ 649629 w 2495"/>
              <a:gd name="T79" fmla="*/ 333737 h 3017"/>
              <a:gd name="T80" fmla="*/ 622112 w 2495"/>
              <a:gd name="T81" fmla="*/ 275313 h 3017"/>
              <a:gd name="T82" fmla="*/ 624540 w 2495"/>
              <a:gd name="T83" fmla="*/ 208619 h 3017"/>
              <a:gd name="T84" fmla="*/ 624270 w 2495"/>
              <a:gd name="T85" fmla="*/ 134722 h 3017"/>
              <a:gd name="T86" fmla="*/ 590008 w 2495"/>
              <a:gd name="T87" fmla="*/ 126719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5" name="Freeform 23"/>
          <p:cNvSpPr>
            <a:spLocks/>
          </p:cNvSpPr>
          <p:nvPr/>
        </p:nvSpPr>
        <p:spPr bwMode="auto">
          <a:xfrm>
            <a:off x="3418285" y="3042818"/>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6" name="Freeform 24"/>
          <p:cNvSpPr>
            <a:spLocks/>
          </p:cNvSpPr>
          <p:nvPr/>
        </p:nvSpPr>
        <p:spPr bwMode="auto">
          <a:xfrm>
            <a:off x="3398045" y="2380831"/>
            <a:ext cx="402431" cy="732235"/>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7 h 3669"/>
              <a:gd name="T18" fmla="*/ 189987 w 2025"/>
              <a:gd name="T19" fmla="*/ 312133 h 3669"/>
              <a:gd name="T20" fmla="*/ 253051 w 2025"/>
              <a:gd name="T21" fmla="*/ 321712 h 3669"/>
              <a:gd name="T22" fmla="*/ 303927 w 2025"/>
              <a:gd name="T23" fmla="*/ 370408 h 3669"/>
              <a:gd name="T24" fmla="*/ 340228 w 2025"/>
              <a:gd name="T25" fmla="*/ 448375 h 3669"/>
              <a:gd name="T26" fmla="*/ 391104 w 2025"/>
              <a:gd name="T27" fmla="*/ 514101 h 3669"/>
              <a:gd name="T28" fmla="*/ 391104 w 2025"/>
              <a:gd name="T29" fmla="*/ 584617 h 3669"/>
              <a:gd name="T30" fmla="*/ 437209 w 2025"/>
              <a:gd name="T31" fmla="*/ 628257 h 3669"/>
              <a:gd name="T32" fmla="*/ 432440 w 2025"/>
              <a:gd name="T33" fmla="*/ 684404 h 3669"/>
              <a:gd name="T34" fmla="*/ 501863 w 2025"/>
              <a:gd name="T35" fmla="*/ 675356 h 3669"/>
              <a:gd name="T36" fmla="*/ 536575 w 2025"/>
              <a:gd name="T37" fmla="*/ 715803 h 3669"/>
              <a:gd name="T38" fmla="*/ 524386 w 2025"/>
              <a:gd name="T39" fmla="*/ 766894 h 3669"/>
              <a:gd name="T40" fmla="*/ 475896 w 2025"/>
              <a:gd name="T41" fmla="*/ 813195 h 3669"/>
              <a:gd name="T42" fmla="*/ 483315 w 2025"/>
              <a:gd name="T43" fmla="*/ 840071 h 3669"/>
              <a:gd name="T44" fmla="*/ 445688 w 2025"/>
              <a:gd name="T45" fmla="*/ 899943 h 3669"/>
              <a:gd name="T46" fmla="*/ 363281 w 2025"/>
              <a:gd name="T47" fmla="*/ 897548 h 3669"/>
              <a:gd name="T48" fmla="*/ 302867 w 2025"/>
              <a:gd name="T49" fmla="*/ 909789 h 3669"/>
              <a:gd name="T50" fmla="*/ 256761 w 2025"/>
              <a:gd name="T51" fmla="*/ 926819 h 3669"/>
              <a:gd name="T52" fmla="*/ 193697 w 2025"/>
              <a:gd name="T53" fmla="*/ 909789 h 3669"/>
              <a:gd name="T54" fmla="*/ 145206 w 2025"/>
              <a:gd name="T55" fmla="*/ 934003 h 3669"/>
              <a:gd name="T56" fmla="*/ 101751 w 2025"/>
              <a:gd name="T57" fmla="*/ 956090 h 3669"/>
              <a:gd name="T58" fmla="*/ 18018 w 2025"/>
              <a:gd name="T59" fmla="*/ 976313 h 3669"/>
              <a:gd name="T60" fmla="*/ 40011 w 2025"/>
              <a:gd name="T61" fmla="*/ 930012 h 3669"/>
              <a:gd name="T62" fmla="*/ 72603 w 2025"/>
              <a:gd name="T63" fmla="*/ 873333 h 3669"/>
              <a:gd name="T64" fmla="*/ 120299 w 2025"/>
              <a:gd name="T65" fmla="*/ 850981 h 3669"/>
              <a:gd name="T66" fmla="*/ 187603 w 2025"/>
              <a:gd name="T67" fmla="*/ 859496 h 3669"/>
              <a:gd name="T68" fmla="*/ 223639 w 2025"/>
              <a:gd name="T69" fmla="*/ 819049 h 3669"/>
              <a:gd name="T70" fmla="*/ 175679 w 2025"/>
              <a:gd name="T71" fmla="*/ 827830 h 3669"/>
              <a:gd name="T72" fmla="*/ 108905 w 2025"/>
              <a:gd name="T73" fmla="*/ 812397 h 3669"/>
              <a:gd name="T74" fmla="*/ 55645 w 2025"/>
              <a:gd name="T75" fmla="*/ 802817 h 3669"/>
              <a:gd name="T76" fmla="*/ 72603 w 2025"/>
              <a:gd name="T77" fmla="*/ 756516 h 3669"/>
              <a:gd name="T78" fmla="*/ 125863 w 2025"/>
              <a:gd name="T79" fmla="*/ 707820 h 3669"/>
              <a:gd name="T80" fmla="*/ 87177 w 2025"/>
              <a:gd name="T81" fmla="*/ 656729 h 3669"/>
              <a:gd name="T82" fmla="*/ 96981 w 2025"/>
              <a:gd name="T83" fmla="*/ 608034 h 3669"/>
              <a:gd name="T84" fmla="*/ 147856 w 2025"/>
              <a:gd name="T85" fmla="*/ 627459 h 3669"/>
              <a:gd name="T86" fmla="*/ 188927 w 2025"/>
              <a:gd name="T87" fmla="*/ 632515 h 3669"/>
              <a:gd name="T88" fmla="*/ 220459 w 2025"/>
              <a:gd name="T89" fmla="*/ 608034 h 3669"/>
              <a:gd name="T90" fmla="*/ 201116 w 2025"/>
              <a:gd name="T91" fmla="*/ 564394 h 3669"/>
              <a:gd name="T92" fmla="*/ 164815 w 2025"/>
              <a:gd name="T93" fmla="*/ 493878 h 3669"/>
              <a:gd name="T94" fmla="*/ 116324 w 2025"/>
              <a:gd name="T95" fmla="*/ 442787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8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7" name="Freeform 25"/>
          <p:cNvSpPr>
            <a:spLocks/>
          </p:cNvSpPr>
          <p:nvPr/>
        </p:nvSpPr>
        <p:spPr bwMode="auto">
          <a:xfrm>
            <a:off x="3144441" y="2673724"/>
            <a:ext cx="234554" cy="321469"/>
          </a:xfrm>
          <a:custGeom>
            <a:avLst/>
            <a:gdLst>
              <a:gd name="T0" fmla="*/ 176580 w 1176"/>
              <a:gd name="T1" fmla="*/ 123071 h 1616"/>
              <a:gd name="T2" fmla="*/ 161688 w 1176"/>
              <a:gd name="T3" fmla="*/ 84876 h 1616"/>
              <a:gd name="T4" fmla="*/ 176580 w 1176"/>
              <a:gd name="T5" fmla="*/ 67901 h 1616"/>
              <a:gd name="T6" fmla="*/ 197855 w 1176"/>
              <a:gd name="T7" fmla="*/ 70023 h 1616"/>
              <a:gd name="T8" fmla="*/ 210619 w 1176"/>
              <a:gd name="T9" fmla="*/ 44560 h 1616"/>
              <a:gd name="T10" fmla="*/ 246786 w 1176"/>
              <a:gd name="T11" fmla="*/ 29707 h 1616"/>
              <a:gd name="T12" fmla="*/ 253169 w 1176"/>
              <a:gd name="T13" fmla="*/ 8488 h 1616"/>
              <a:gd name="T14" fmla="*/ 240404 w 1176"/>
              <a:gd name="T15" fmla="*/ 0 h 1616"/>
              <a:gd name="T16" fmla="*/ 227639 w 1176"/>
              <a:gd name="T17" fmla="*/ 16975 h 1616"/>
              <a:gd name="T18" fmla="*/ 216204 w 1176"/>
              <a:gd name="T19" fmla="*/ 38990 h 1616"/>
              <a:gd name="T20" fmla="*/ 204237 w 1176"/>
              <a:gd name="T21" fmla="*/ 42438 h 1616"/>
              <a:gd name="T22" fmla="*/ 202110 w 1176"/>
              <a:gd name="T23" fmla="*/ 12731 h 1616"/>
              <a:gd name="T24" fmla="*/ 168070 w 1176"/>
              <a:gd name="T25" fmla="*/ 12731 h 1616"/>
              <a:gd name="T26" fmla="*/ 155305 w 1176"/>
              <a:gd name="T27" fmla="*/ 27585 h 1616"/>
              <a:gd name="T28" fmla="*/ 155305 w 1176"/>
              <a:gd name="T29" fmla="*/ 48804 h 1616"/>
              <a:gd name="T30" fmla="*/ 127648 w 1176"/>
              <a:gd name="T31" fmla="*/ 67901 h 1616"/>
              <a:gd name="T32" fmla="*/ 148923 w 1176"/>
              <a:gd name="T33" fmla="*/ 74267 h 1616"/>
              <a:gd name="T34" fmla="*/ 155305 w 1176"/>
              <a:gd name="T35" fmla="*/ 89120 h 1616"/>
              <a:gd name="T36" fmla="*/ 144668 w 1176"/>
              <a:gd name="T37" fmla="*/ 112461 h 1616"/>
              <a:gd name="T38" fmla="*/ 134031 w 1176"/>
              <a:gd name="T39" fmla="*/ 131558 h 1616"/>
              <a:gd name="T40" fmla="*/ 114883 w 1176"/>
              <a:gd name="T41" fmla="*/ 114583 h 1616"/>
              <a:gd name="T42" fmla="*/ 102119 w 1176"/>
              <a:gd name="T43" fmla="*/ 131558 h 1616"/>
              <a:gd name="T44" fmla="*/ 74461 w 1176"/>
              <a:gd name="T45" fmla="*/ 114583 h 1616"/>
              <a:gd name="T46" fmla="*/ 51857 w 1176"/>
              <a:gd name="T47" fmla="*/ 121214 h 1616"/>
              <a:gd name="T48" fmla="*/ 40422 w 1176"/>
              <a:gd name="T49" fmla="*/ 146412 h 1616"/>
              <a:gd name="T50" fmla="*/ 48932 w 1176"/>
              <a:gd name="T51" fmla="*/ 167631 h 1616"/>
              <a:gd name="T52" fmla="*/ 31912 w 1176"/>
              <a:gd name="T53" fmla="*/ 180362 h 1616"/>
              <a:gd name="T54" fmla="*/ 38294 w 1176"/>
              <a:gd name="T55" fmla="*/ 227044 h 1616"/>
              <a:gd name="T56" fmla="*/ 51059 w 1176"/>
              <a:gd name="T57" fmla="*/ 237653 h 1616"/>
              <a:gd name="T58" fmla="*/ 63824 w 1176"/>
              <a:gd name="T59" fmla="*/ 258873 h 1616"/>
              <a:gd name="T60" fmla="*/ 57442 w 1176"/>
              <a:gd name="T61" fmla="*/ 286457 h 1616"/>
              <a:gd name="T62" fmla="*/ 57442 w 1176"/>
              <a:gd name="T63" fmla="*/ 309798 h 1616"/>
              <a:gd name="T64" fmla="*/ 23402 w 1176"/>
              <a:gd name="T65" fmla="*/ 318286 h 1616"/>
              <a:gd name="T66" fmla="*/ 10637 w 1176"/>
              <a:gd name="T67" fmla="*/ 341627 h 1616"/>
              <a:gd name="T68" fmla="*/ 0 w 1176"/>
              <a:gd name="T69" fmla="*/ 384065 h 1616"/>
              <a:gd name="T70" fmla="*/ 10637 w 1176"/>
              <a:gd name="T71" fmla="*/ 411650 h 1616"/>
              <a:gd name="T72" fmla="*/ 31912 w 1176"/>
              <a:gd name="T73" fmla="*/ 405284 h 1616"/>
              <a:gd name="T74" fmla="*/ 42549 w 1176"/>
              <a:gd name="T75" fmla="*/ 428625 h 1616"/>
              <a:gd name="T76" fmla="*/ 76589 w 1176"/>
              <a:gd name="T77" fmla="*/ 428625 h 1616"/>
              <a:gd name="T78" fmla="*/ 112756 w 1176"/>
              <a:gd name="T79" fmla="*/ 411650 h 1616"/>
              <a:gd name="T80" fmla="*/ 138286 w 1176"/>
              <a:gd name="T81" fmla="*/ 386187 h 1616"/>
              <a:gd name="T82" fmla="*/ 165943 w 1176"/>
              <a:gd name="T83" fmla="*/ 384065 h 1616"/>
              <a:gd name="T84" fmla="*/ 193600 w 1176"/>
              <a:gd name="T85" fmla="*/ 364968 h 1616"/>
              <a:gd name="T86" fmla="*/ 267529 w 1176"/>
              <a:gd name="T87" fmla="*/ 351971 h 1616"/>
              <a:gd name="T88" fmla="*/ 278698 w 1176"/>
              <a:gd name="T89" fmla="*/ 324652 h 1616"/>
              <a:gd name="T90" fmla="*/ 295718 w 1176"/>
              <a:gd name="T91" fmla="*/ 294945 h 1616"/>
              <a:gd name="T92" fmla="*/ 308483 w 1176"/>
              <a:gd name="T93" fmla="*/ 265238 h 1616"/>
              <a:gd name="T94" fmla="*/ 304228 w 1176"/>
              <a:gd name="T95" fmla="*/ 235532 h 1616"/>
              <a:gd name="T96" fmla="*/ 312738 w 1176"/>
              <a:gd name="T97" fmla="*/ 203703 h 1616"/>
              <a:gd name="T98" fmla="*/ 302101 w 1176"/>
              <a:gd name="T99" fmla="*/ 176118 h 1616"/>
              <a:gd name="T100" fmla="*/ 289336 w 1176"/>
              <a:gd name="T101" fmla="*/ 150655 h 1616"/>
              <a:gd name="T102" fmla="*/ 272316 w 1176"/>
              <a:gd name="T103" fmla="*/ 140046 h 1616"/>
              <a:gd name="T104" fmla="*/ 261679 w 1176"/>
              <a:gd name="T105" fmla="*/ 120949 h 1616"/>
              <a:gd name="T106" fmla="*/ 242532 w 1176"/>
              <a:gd name="T107" fmla="*/ 116705 h 1616"/>
              <a:gd name="T108" fmla="*/ 225512 w 1176"/>
              <a:gd name="T109" fmla="*/ 131558 h 1616"/>
              <a:gd name="T110" fmla="*/ 206365 w 1176"/>
              <a:gd name="T111" fmla="*/ 140046 h 1616"/>
              <a:gd name="T112" fmla="*/ 176580 w 1176"/>
              <a:gd name="T113" fmla="*/ 123071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8" name="Freeform 26"/>
          <p:cNvSpPr>
            <a:spLocks/>
          </p:cNvSpPr>
          <p:nvPr/>
        </p:nvSpPr>
        <p:spPr bwMode="auto">
          <a:xfrm>
            <a:off x="3264695" y="2680868"/>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29" name="Freeform 27"/>
          <p:cNvSpPr>
            <a:spLocks/>
          </p:cNvSpPr>
          <p:nvPr/>
        </p:nvSpPr>
        <p:spPr bwMode="auto">
          <a:xfrm>
            <a:off x="2553891" y="1568824"/>
            <a:ext cx="519113" cy="332185"/>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3 h 1664"/>
              <a:gd name="T18" fmla="*/ 379085 w 2600"/>
              <a:gd name="T19" fmla="*/ 72399 h 1664"/>
              <a:gd name="T20" fmla="*/ 338621 w 2600"/>
              <a:gd name="T21" fmla="*/ 46847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2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5 h 1664"/>
              <a:gd name="T56" fmla="*/ 42594 w 2600"/>
              <a:gd name="T57" fmla="*/ 121375 h 1664"/>
              <a:gd name="T58" fmla="*/ 89447 w 2600"/>
              <a:gd name="T59" fmla="*/ 112858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3 h 1664"/>
              <a:gd name="T76" fmla="*/ 119263 w 2600"/>
              <a:gd name="T77" fmla="*/ 272562 h 1664"/>
              <a:gd name="T78" fmla="*/ 121392 w 2600"/>
              <a:gd name="T79" fmla="*/ 306632 h 1664"/>
              <a:gd name="T80" fmla="*/ 78799 w 2600"/>
              <a:gd name="T81" fmla="*/ 338573 h 1664"/>
              <a:gd name="T82" fmla="*/ 61761 w 2600"/>
              <a:gd name="T83" fmla="*/ 368384 h 1664"/>
              <a:gd name="T84" fmla="*/ 110744 w 2600"/>
              <a:gd name="T85" fmla="*/ 364126 h 1664"/>
              <a:gd name="T86" fmla="*/ 183154 w 2600"/>
              <a:gd name="T87" fmla="*/ 370514 h 1664"/>
              <a:gd name="T88" fmla="*/ 212969 w 2600"/>
              <a:gd name="T89" fmla="*/ 417360 h 1664"/>
              <a:gd name="T90" fmla="*/ 263549 w 2600"/>
              <a:gd name="T91" fmla="*/ 421087 h 1664"/>
              <a:gd name="T92" fmla="*/ 327973 w 2600"/>
              <a:gd name="T93" fmla="*/ 442913 h 1664"/>
              <a:gd name="T94" fmla="*/ 381215 w 2600"/>
              <a:gd name="T95" fmla="*/ 404584 h 1664"/>
              <a:gd name="T96" fmla="*/ 442976 w 2600"/>
              <a:gd name="T97" fmla="*/ 364126 h 1664"/>
              <a:gd name="T98" fmla="*/ 474921 w 2600"/>
              <a:gd name="T99" fmla="*/ 379031 h 1664"/>
              <a:gd name="T100" fmla="*/ 521775 w 2600"/>
              <a:gd name="T101" fmla="*/ 338573 h 1664"/>
              <a:gd name="T102" fmla="*/ 572887 w 2600"/>
              <a:gd name="T103" fmla="*/ 317279 h 1664"/>
              <a:gd name="T104" fmla="*/ 613351 w 2600"/>
              <a:gd name="T105" fmla="*/ 281079 h 1664"/>
              <a:gd name="T106" fmla="*/ 643167 w 2600"/>
              <a:gd name="T107" fmla="*/ 268303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4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0" name="Freeform 28"/>
          <p:cNvSpPr>
            <a:spLocks/>
          </p:cNvSpPr>
          <p:nvPr/>
        </p:nvSpPr>
        <p:spPr bwMode="auto">
          <a:xfrm>
            <a:off x="3155157" y="3603603"/>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1" name="Freeform 29"/>
          <p:cNvSpPr>
            <a:spLocks/>
          </p:cNvSpPr>
          <p:nvPr/>
        </p:nvSpPr>
        <p:spPr bwMode="auto">
          <a:xfrm>
            <a:off x="3121820" y="3721475"/>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2" name="Freeform 30"/>
          <p:cNvSpPr>
            <a:spLocks/>
          </p:cNvSpPr>
          <p:nvPr/>
        </p:nvSpPr>
        <p:spPr bwMode="auto">
          <a:xfrm>
            <a:off x="4062413" y="3358334"/>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3" name="Freeform 31"/>
          <p:cNvSpPr>
            <a:spLocks/>
          </p:cNvSpPr>
          <p:nvPr/>
        </p:nvSpPr>
        <p:spPr bwMode="auto">
          <a:xfrm>
            <a:off x="4374358" y="3047580"/>
            <a:ext cx="382190" cy="182166"/>
          </a:xfrm>
          <a:custGeom>
            <a:avLst/>
            <a:gdLst>
              <a:gd name="T0" fmla="*/ 201509 w 1884"/>
              <a:gd name="T1" fmla="*/ 1596 h 913"/>
              <a:gd name="T2" fmla="*/ 179329 w 1884"/>
              <a:gd name="T3" fmla="*/ 2660 h 913"/>
              <a:gd name="T4" fmla="*/ 155527 w 1884"/>
              <a:gd name="T5" fmla="*/ 0 h 913"/>
              <a:gd name="T6" fmla="*/ 131995 w 1884"/>
              <a:gd name="T7" fmla="*/ 20751 h 913"/>
              <a:gd name="T8" fmla="*/ 88177 w 1884"/>
              <a:gd name="T9" fmla="*/ 37245 h 913"/>
              <a:gd name="T10" fmla="*/ 60047 w 1884"/>
              <a:gd name="T11" fmla="*/ 58527 h 913"/>
              <a:gd name="T12" fmla="*/ 31105 w 1884"/>
              <a:gd name="T13" fmla="*/ 55867 h 913"/>
              <a:gd name="T14" fmla="*/ 0 w 1884"/>
              <a:gd name="T15" fmla="*/ 79012 h 913"/>
              <a:gd name="T16" fmla="*/ 5680 w 1884"/>
              <a:gd name="T17" fmla="*/ 111202 h 913"/>
              <a:gd name="T18" fmla="*/ 15958 w 1884"/>
              <a:gd name="T19" fmla="*/ 145254 h 913"/>
              <a:gd name="T20" fmla="*/ 35974 w 1884"/>
              <a:gd name="T21" fmla="*/ 170527 h 913"/>
              <a:gd name="T22" fmla="*/ 78169 w 1884"/>
              <a:gd name="T23" fmla="*/ 202451 h 913"/>
              <a:gd name="T24" fmla="*/ 104947 w 1884"/>
              <a:gd name="T25" fmla="*/ 224266 h 913"/>
              <a:gd name="T26" fmla="*/ 129831 w 1884"/>
              <a:gd name="T27" fmla="*/ 242622 h 913"/>
              <a:gd name="T28" fmla="*/ 154715 w 1884"/>
              <a:gd name="T29" fmla="*/ 240494 h 913"/>
              <a:gd name="T30" fmla="*/ 183927 w 1884"/>
              <a:gd name="T31" fmla="*/ 242888 h 913"/>
              <a:gd name="T32" fmla="*/ 205836 w 1884"/>
              <a:gd name="T33" fmla="*/ 228256 h 913"/>
              <a:gd name="T34" fmla="*/ 213139 w 1884"/>
              <a:gd name="T35" fmla="*/ 206441 h 913"/>
              <a:gd name="T36" fmla="*/ 230180 w 1884"/>
              <a:gd name="T37" fmla="*/ 213624 h 913"/>
              <a:gd name="T38" fmla="*/ 261826 w 1884"/>
              <a:gd name="T39" fmla="*/ 213624 h 913"/>
              <a:gd name="T40" fmla="*/ 276432 w 1884"/>
              <a:gd name="T41" fmla="*/ 228256 h 913"/>
              <a:gd name="T42" fmla="*/ 308078 w 1884"/>
              <a:gd name="T43" fmla="*/ 238099 h 913"/>
              <a:gd name="T44" fmla="*/ 342159 w 1884"/>
              <a:gd name="T45" fmla="*/ 232247 h 913"/>
              <a:gd name="T46" fmla="*/ 371912 w 1884"/>
              <a:gd name="T47" fmla="*/ 232247 h 913"/>
              <a:gd name="T48" fmla="*/ 398690 w 1884"/>
              <a:gd name="T49" fmla="*/ 224266 h 913"/>
              <a:gd name="T50" fmla="*/ 423844 w 1884"/>
              <a:gd name="T51" fmla="*/ 225862 h 913"/>
              <a:gd name="T52" fmla="*/ 427090 w 1884"/>
              <a:gd name="T53" fmla="*/ 204313 h 913"/>
              <a:gd name="T54" fmla="*/ 435746 w 1884"/>
              <a:gd name="T55" fmla="*/ 184095 h 913"/>
              <a:gd name="T56" fmla="*/ 460900 w 1884"/>
              <a:gd name="T57" fmla="*/ 167335 h 913"/>
              <a:gd name="T58" fmla="*/ 485244 w 1884"/>
              <a:gd name="T59" fmla="*/ 160418 h 913"/>
              <a:gd name="T60" fmla="*/ 509587 w 1884"/>
              <a:gd name="T61" fmla="*/ 167335 h 913"/>
              <a:gd name="T62" fmla="*/ 490112 w 1884"/>
              <a:gd name="T63" fmla="*/ 137273 h 913"/>
              <a:gd name="T64" fmla="*/ 457384 w 1884"/>
              <a:gd name="T65" fmla="*/ 112532 h 913"/>
              <a:gd name="T66" fmla="*/ 371101 w 1884"/>
              <a:gd name="T67" fmla="*/ 67040 h 913"/>
              <a:gd name="T68" fmla="*/ 317545 w 1884"/>
              <a:gd name="T69" fmla="*/ 58261 h 913"/>
              <a:gd name="T70" fmla="*/ 293202 w 1884"/>
              <a:gd name="T71" fmla="*/ 36979 h 913"/>
              <a:gd name="T72" fmla="*/ 250466 w 1884"/>
              <a:gd name="T73" fmla="*/ 15430 h 913"/>
              <a:gd name="T74" fmla="*/ 201509 w 1884"/>
              <a:gd name="T75" fmla="*/ 1596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4" name="Freeform 32"/>
          <p:cNvSpPr>
            <a:spLocks/>
          </p:cNvSpPr>
          <p:nvPr/>
        </p:nvSpPr>
        <p:spPr bwMode="auto">
          <a:xfrm>
            <a:off x="4232673" y="3203552"/>
            <a:ext cx="432197" cy="203597"/>
          </a:xfrm>
          <a:custGeom>
            <a:avLst/>
            <a:gdLst>
              <a:gd name="T0" fmla="*/ 450577 w 2132"/>
              <a:gd name="T1" fmla="*/ 6375 h 1022"/>
              <a:gd name="T2" fmla="*/ 420575 w 2132"/>
              <a:gd name="T3" fmla="*/ 6375 h 1022"/>
              <a:gd name="T4" fmla="*/ 401925 w 2132"/>
              <a:gd name="T5" fmla="*/ 0 h 1022"/>
              <a:gd name="T6" fmla="*/ 395167 w 2132"/>
              <a:gd name="T7" fmla="*/ 20984 h 1022"/>
              <a:gd name="T8" fmla="*/ 374355 w 2132"/>
              <a:gd name="T9" fmla="*/ 35327 h 1022"/>
              <a:gd name="T10" fmla="*/ 344082 w 2132"/>
              <a:gd name="T11" fmla="*/ 32937 h 1022"/>
              <a:gd name="T12" fmla="*/ 320026 w 2132"/>
              <a:gd name="T13" fmla="*/ 35858 h 1022"/>
              <a:gd name="T14" fmla="*/ 296781 w 2132"/>
              <a:gd name="T15" fmla="*/ 50467 h 1022"/>
              <a:gd name="T16" fmla="*/ 266508 w 2132"/>
              <a:gd name="T17" fmla="*/ 56842 h 1022"/>
              <a:gd name="T18" fmla="*/ 238127 w 2132"/>
              <a:gd name="T19" fmla="*/ 81545 h 1022"/>
              <a:gd name="T20" fmla="*/ 239479 w 2132"/>
              <a:gd name="T21" fmla="*/ 108372 h 1022"/>
              <a:gd name="T22" fmla="*/ 254886 w 2132"/>
              <a:gd name="T23" fmla="*/ 129887 h 1022"/>
              <a:gd name="T24" fmla="*/ 161364 w 2132"/>
              <a:gd name="T25" fmla="*/ 151934 h 1022"/>
              <a:gd name="T26" fmla="*/ 104063 w 2132"/>
              <a:gd name="T27" fmla="*/ 159371 h 1022"/>
              <a:gd name="T28" fmla="*/ 60545 w 2132"/>
              <a:gd name="T29" fmla="*/ 151934 h 1022"/>
              <a:gd name="T30" fmla="*/ 17839 w 2132"/>
              <a:gd name="T31" fmla="*/ 159105 h 1022"/>
              <a:gd name="T32" fmla="*/ 0 w 2132"/>
              <a:gd name="T33" fmla="*/ 180089 h 1022"/>
              <a:gd name="T34" fmla="*/ 10541 w 2132"/>
              <a:gd name="T35" fmla="*/ 197089 h 1022"/>
              <a:gd name="T36" fmla="*/ 8379 w 2132"/>
              <a:gd name="T37" fmla="*/ 224713 h 1022"/>
              <a:gd name="T38" fmla="*/ 34057 w 2132"/>
              <a:gd name="T39" fmla="*/ 218338 h 1022"/>
              <a:gd name="T40" fmla="*/ 70276 w 2132"/>
              <a:gd name="T41" fmla="*/ 222588 h 1022"/>
              <a:gd name="T42" fmla="*/ 62167 w 2132"/>
              <a:gd name="T43" fmla="*/ 234275 h 1022"/>
              <a:gd name="T44" fmla="*/ 96765 w 2132"/>
              <a:gd name="T45" fmla="*/ 230822 h 1022"/>
              <a:gd name="T46" fmla="*/ 130821 w 2132"/>
              <a:gd name="T47" fmla="*/ 206917 h 1022"/>
              <a:gd name="T48" fmla="*/ 165419 w 2132"/>
              <a:gd name="T49" fmla="*/ 205589 h 1022"/>
              <a:gd name="T50" fmla="*/ 189205 w 2132"/>
              <a:gd name="T51" fmla="*/ 208776 h 1022"/>
              <a:gd name="T52" fmla="*/ 198935 w 2132"/>
              <a:gd name="T53" fmla="*/ 231088 h 1022"/>
              <a:gd name="T54" fmla="*/ 234073 w 2132"/>
              <a:gd name="T55" fmla="*/ 259775 h 1022"/>
              <a:gd name="T56" fmla="*/ 272725 w 2132"/>
              <a:gd name="T57" fmla="*/ 259509 h 1022"/>
              <a:gd name="T58" fmla="*/ 300024 w 2132"/>
              <a:gd name="T59" fmla="*/ 258712 h 1022"/>
              <a:gd name="T60" fmla="*/ 331919 w 2132"/>
              <a:gd name="T61" fmla="*/ 260837 h 1022"/>
              <a:gd name="T62" fmla="*/ 346785 w 2132"/>
              <a:gd name="T63" fmla="*/ 271462 h 1022"/>
              <a:gd name="T64" fmla="*/ 368138 w 2132"/>
              <a:gd name="T65" fmla="*/ 260837 h 1022"/>
              <a:gd name="T66" fmla="*/ 374355 w 2132"/>
              <a:gd name="T67" fmla="*/ 245963 h 1022"/>
              <a:gd name="T68" fmla="*/ 404087 w 2132"/>
              <a:gd name="T69" fmla="*/ 245963 h 1022"/>
              <a:gd name="T70" fmla="*/ 442468 w 2132"/>
              <a:gd name="T71" fmla="*/ 235338 h 1022"/>
              <a:gd name="T72" fmla="*/ 470038 w 2132"/>
              <a:gd name="T73" fmla="*/ 241713 h 1022"/>
              <a:gd name="T74" fmla="*/ 499770 w 2132"/>
              <a:gd name="T75" fmla="*/ 236666 h 1022"/>
              <a:gd name="T76" fmla="*/ 510582 w 2132"/>
              <a:gd name="T77" fmla="*/ 179824 h 1022"/>
              <a:gd name="T78" fmla="*/ 505987 w 2132"/>
              <a:gd name="T79" fmla="*/ 139981 h 1022"/>
              <a:gd name="T80" fmla="*/ 545720 w 2132"/>
              <a:gd name="T81" fmla="*/ 127497 h 1022"/>
              <a:gd name="T82" fmla="*/ 576263 w 2132"/>
              <a:gd name="T83" fmla="*/ 114747 h 1022"/>
              <a:gd name="T84" fmla="*/ 540044 w 2132"/>
              <a:gd name="T85" fmla="*/ 108372 h 1022"/>
              <a:gd name="T86" fmla="*/ 530854 w 2132"/>
              <a:gd name="T87" fmla="*/ 94826 h 1022"/>
              <a:gd name="T88" fmla="*/ 527340 w 2132"/>
              <a:gd name="T89" fmla="*/ 66139 h 1022"/>
              <a:gd name="T90" fmla="*/ 532476 w 2132"/>
              <a:gd name="T91" fmla="*/ 44890 h 1022"/>
              <a:gd name="T92" fmla="*/ 531665 w 2132"/>
              <a:gd name="T93" fmla="*/ 24968 h 1022"/>
              <a:gd name="T94" fmla="*/ 498149 w 2132"/>
              <a:gd name="T95" fmla="*/ 30546 h 1022"/>
              <a:gd name="T96" fmla="*/ 465984 w 2132"/>
              <a:gd name="T97" fmla="*/ 20984 h 1022"/>
              <a:gd name="T98" fmla="*/ 450577 w 2132"/>
              <a:gd name="T99" fmla="*/ 6375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 name="Freeform 33"/>
          <p:cNvSpPr>
            <a:spLocks/>
          </p:cNvSpPr>
          <p:nvPr/>
        </p:nvSpPr>
        <p:spPr bwMode="auto">
          <a:xfrm>
            <a:off x="4032647" y="3308327"/>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6" name="Freeform 34"/>
          <p:cNvSpPr>
            <a:spLocks/>
          </p:cNvSpPr>
          <p:nvPr/>
        </p:nvSpPr>
        <p:spPr bwMode="auto">
          <a:xfrm>
            <a:off x="3926683" y="2834459"/>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00206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 name="Freeform 35"/>
          <p:cNvSpPr>
            <a:spLocks/>
          </p:cNvSpPr>
          <p:nvPr/>
        </p:nvSpPr>
        <p:spPr bwMode="auto">
          <a:xfrm>
            <a:off x="4145757" y="2484415"/>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8" name="Freeform 36"/>
          <p:cNvSpPr>
            <a:spLocks/>
          </p:cNvSpPr>
          <p:nvPr/>
        </p:nvSpPr>
        <p:spPr bwMode="auto">
          <a:xfrm>
            <a:off x="4142185" y="3792911"/>
            <a:ext cx="94060" cy="167879"/>
          </a:xfrm>
          <a:custGeom>
            <a:avLst/>
            <a:gdLst>
              <a:gd name="T0" fmla="*/ 0 w 480"/>
              <a:gd name="T1" fmla="*/ 51777 h 843"/>
              <a:gd name="T2" fmla="*/ 12541 w 480"/>
              <a:gd name="T3" fmla="*/ 77268 h 843"/>
              <a:gd name="T4" fmla="*/ 20902 w 480"/>
              <a:gd name="T5" fmla="*/ 108600 h 843"/>
              <a:gd name="T6" fmla="*/ 27173 w 480"/>
              <a:gd name="T7" fmla="*/ 138870 h 843"/>
              <a:gd name="T8" fmla="*/ 32660 w 480"/>
              <a:gd name="T9" fmla="*/ 168609 h 843"/>
              <a:gd name="T10" fmla="*/ 18812 w 480"/>
              <a:gd name="T11" fmla="*/ 187727 h 843"/>
              <a:gd name="T12" fmla="*/ 20902 w 480"/>
              <a:gd name="T13" fmla="*/ 216934 h 843"/>
              <a:gd name="T14" fmla="*/ 37624 w 480"/>
              <a:gd name="T15" fmla="*/ 223838 h 843"/>
              <a:gd name="T16" fmla="*/ 52255 w 480"/>
              <a:gd name="T17" fmla="*/ 215341 h 843"/>
              <a:gd name="T18" fmla="*/ 66887 w 480"/>
              <a:gd name="T19" fmla="*/ 204720 h 843"/>
              <a:gd name="T20" fmla="*/ 91970 w 480"/>
              <a:gd name="T21" fmla="*/ 192772 h 843"/>
              <a:gd name="T22" fmla="*/ 103727 w 480"/>
              <a:gd name="T23" fmla="*/ 216934 h 843"/>
              <a:gd name="T24" fmla="*/ 123323 w 480"/>
              <a:gd name="T25" fmla="*/ 200472 h 843"/>
              <a:gd name="T26" fmla="*/ 119142 w 480"/>
              <a:gd name="T27" fmla="*/ 164360 h 843"/>
              <a:gd name="T28" fmla="*/ 108691 w 480"/>
              <a:gd name="T29" fmla="*/ 132497 h 843"/>
              <a:gd name="T30" fmla="*/ 115746 w 480"/>
              <a:gd name="T31" fmla="*/ 96386 h 843"/>
              <a:gd name="T32" fmla="*/ 125413 w 480"/>
              <a:gd name="T33" fmla="*/ 73020 h 843"/>
              <a:gd name="T34" fmla="*/ 104511 w 480"/>
              <a:gd name="T35" fmla="*/ 43281 h 843"/>
              <a:gd name="T36" fmla="*/ 91970 w 480"/>
              <a:gd name="T37" fmla="*/ 12214 h 843"/>
              <a:gd name="T38" fmla="*/ 80212 w 480"/>
              <a:gd name="T39" fmla="*/ 0 h 843"/>
              <a:gd name="T40" fmla="*/ 64797 w 480"/>
              <a:gd name="T41" fmla="*/ 17790 h 843"/>
              <a:gd name="T42" fmla="*/ 52255 w 480"/>
              <a:gd name="T43" fmla="*/ 32660 h 843"/>
              <a:gd name="T44" fmla="*/ 32660 w 480"/>
              <a:gd name="T45" fmla="*/ 48326 h 843"/>
              <a:gd name="T46" fmla="*/ 18812 w 480"/>
              <a:gd name="T47" fmla="*/ 47529 h 843"/>
              <a:gd name="T48" fmla="*/ 0 w 480"/>
              <a:gd name="T49" fmla="*/ 51777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 name="Freeform 37"/>
          <p:cNvSpPr>
            <a:spLocks/>
          </p:cNvSpPr>
          <p:nvPr/>
        </p:nvSpPr>
        <p:spPr bwMode="auto">
          <a:xfrm>
            <a:off x="4393407" y="4011986"/>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0" name="Freeform 38"/>
          <p:cNvSpPr>
            <a:spLocks/>
          </p:cNvSpPr>
          <p:nvPr/>
        </p:nvSpPr>
        <p:spPr bwMode="auto">
          <a:xfrm>
            <a:off x="4175523" y="3675040"/>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 name="Freeform 39"/>
          <p:cNvSpPr>
            <a:spLocks/>
          </p:cNvSpPr>
          <p:nvPr/>
        </p:nvSpPr>
        <p:spPr bwMode="auto">
          <a:xfrm>
            <a:off x="4437460" y="3380955"/>
            <a:ext cx="179785" cy="95250"/>
          </a:xfrm>
          <a:custGeom>
            <a:avLst/>
            <a:gdLst>
              <a:gd name="T0" fmla="*/ 15185 w 884"/>
              <a:gd name="T1" fmla="*/ 90866 h 478"/>
              <a:gd name="T2" fmla="*/ 38235 w 884"/>
              <a:gd name="T3" fmla="*/ 111059 h 478"/>
              <a:gd name="T4" fmla="*/ 48539 w 884"/>
              <a:gd name="T5" fmla="*/ 127000 h 478"/>
              <a:gd name="T6" fmla="*/ 75114 w 884"/>
              <a:gd name="T7" fmla="*/ 125406 h 478"/>
              <a:gd name="T8" fmla="*/ 96807 w 884"/>
              <a:gd name="T9" fmla="*/ 127000 h 478"/>
              <a:gd name="T10" fmla="*/ 128263 w 884"/>
              <a:gd name="T11" fmla="*/ 120623 h 478"/>
              <a:gd name="T12" fmla="*/ 147516 w 884"/>
              <a:gd name="T13" fmla="*/ 125406 h 478"/>
              <a:gd name="T14" fmla="*/ 166769 w 884"/>
              <a:gd name="T15" fmla="*/ 96977 h 478"/>
              <a:gd name="T16" fmla="*/ 177887 w 884"/>
              <a:gd name="T17" fmla="*/ 89006 h 478"/>
              <a:gd name="T18" fmla="*/ 173006 w 884"/>
              <a:gd name="T19" fmla="*/ 60577 h 478"/>
              <a:gd name="T20" fmla="*/ 174633 w 884"/>
              <a:gd name="T21" fmla="*/ 41448 h 478"/>
              <a:gd name="T22" fmla="*/ 181141 w 884"/>
              <a:gd name="T23" fmla="*/ 30289 h 478"/>
              <a:gd name="T24" fmla="*/ 202021 w 884"/>
              <a:gd name="T25" fmla="*/ 41448 h 478"/>
              <a:gd name="T26" fmla="*/ 224528 w 884"/>
              <a:gd name="T27" fmla="*/ 38259 h 478"/>
              <a:gd name="T28" fmla="*/ 239713 w 884"/>
              <a:gd name="T29" fmla="*/ 26303 h 478"/>
              <a:gd name="T30" fmla="*/ 226968 w 884"/>
              <a:gd name="T31" fmla="*/ 1063 h 478"/>
              <a:gd name="T32" fmla="*/ 197953 w 884"/>
              <a:gd name="T33" fmla="*/ 5845 h 478"/>
              <a:gd name="T34" fmla="*/ 168938 w 884"/>
              <a:gd name="T35" fmla="*/ 0 h 478"/>
              <a:gd name="T36" fmla="*/ 131246 w 884"/>
              <a:gd name="T37" fmla="*/ 10628 h 478"/>
              <a:gd name="T38" fmla="*/ 100604 w 884"/>
              <a:gd name="T39" fmla="*/ 10362 h 478"/>
              <a:gd name="T40" fmla="*/ 94909 w 884"/>
              <a:gd name="T41" fmla="*/ 25506 h 478"/>
              <a:gd name="T42" fmla="*/ 73216 w 884"/>
              <a:gd name="T43" fmla="*/ 35603 h 478"/>
              <a:gd name="T44" fmla="*/ 58030 w 884"/>
              <a:gd name="T45" fmla="*/ 24709 h 478"/>
              <a:gd name="T46" fmla="*/ 27117 w 884"/>
              <a:gd name="T47" fmla="*/ 23115 h 478"/>
              <a:gd name="T48" fmla="*/ 0 w 884"/>
              <a:gd name="T49" fmla="*/ 24178 h 478"/>
              <a:gd name="T50" fmla="*/ 15185 w 884"/>
              <a:gd name="T51" fmla="*/ 58452 h 478"/>
              <a:gd name="T52" fmla="*/ 15185 w 884"/>
              <a:gd name="T53" fmla="*/ 90866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chemeClr val="accent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 name="Freeform 40"/>
          <p:cNvSpPr>
            <a:spLocks/>
          </p:cNvSpPr>
          <p:nvPr/>
        </p:nvSpPr>
        <p:spPr bwMode="auto">
          <a:xfrm>
            <a:off x="4446985" y="3401196"/>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3" name="Freeform 41"/>
          <p:cNvSpPr>
            <a:spLocks/>
          </p:cNvSpPr>
          <p:nvPr/>
        </p:nvSpPr>
        <p:spPr bwMode="auto">
          <a:xfrm>
            <a:off x="4582716" y="3501209"/>
            <a:ext cx="214313" cy="192881"/>
          </a:xfrm>
          <a:custGeom>
            <a:avLst/>
            <a:gdLst>
              <a:gd name="T0" fmla="*/ 250369 w 1058"/>
              <a:gd name="T1" fmla="*/ 24035 h 963"/>
              <a:gd name="T2" fmla="*/ 260092 w 1058"/>
              <a:gd name="T3" fmla="*/ 57951 h 963"/>
              <a:gd name="T4" fmla="*/ 253340 w 1058"/>
              <a:gd name="T5" fmla="*/ 75577 h 963"/>
              <a:gd name="T6" fmla="*/ 264953 w 1058"/>
              <a:gd name="T7" fmla="*/ 94805 h 963"/>
              <a:gd name="T8" fmla="*/ 277377 w 1058"/>
              <a:gd name="T9" fmla="*/ 87594 h 963"/>
              <a:gd name="T10" fmla="*/ 285750 w 1058"/>
              <a:gd name="T11" fmla="*/ 106021 h 963"/>
              <a:gd name="T12" fmla="*/ 285750 w 1058"/>
              <a:gd name="T13" fmla="*/ 120442 h 963"/>
              <a:gd name="T14" fmla="*/ 263333 w 1058"/>
              <a:gd name="T15" fmla="*/ 117238 h 963"/>
              <a:gd name="T16" fmla="*/ 266574 w 1058"/>
              <a:gd name="T17" fmla="*/ 134863 h 963"/>
              <a:gd name="T18" fmla="*/ 277647 w 1058"/>
              <a:gd name="T19" fmla="*/ 141273 h 963"/>
              <a:gd name="T20" fmla="*/ 279268 w 1058"/>
              <a:gd name="T21" fmla="*/ 158898 h 963"/>
              <a:gd name="T22" fmla="*/ 264953 w 1058"/>
              <a:gd name="T23" fmla="*/ 160501 h 963"/>
              <a:gd name="T24" fmla="*/ 242536 w 1058"/>
              <a:gd name="T25" fmla="*/ 173319 h 963"/>
              <a:gd name="T26" fmla="*/ 229302 w 1058"/>
              <a:gd name="T27" fmla="*/ 196820 h 963"/>
              <a:gd name="T28" fmla="*/ 209046 w 1058"/>
              <a:gd name="T29" fmla="*/ 202161 h 963"/>
              <a:gd name="T30" fmla="*/ 205265 w 1058"/>
              <a:gd name="T31" fmla="*/ 220855 h 963"/>
              <a:gd name="T32" fmla="*/ 210666 w 1058"/>
              <a:gd name="T33" fmla="*/ 242220 h 963"/>
              <a:gd name="T34" fmla="*/ 205265 w 1058"/>
              <a:gd name="T35" fmla="*/ 257175 h 963"/>
              <a:gd name="T36" fmla="*/ 193111 w 1058"/>
              <a:gd name="T37" fmla="*/ 253436 h 963"/>
              <a:gd name="T38" fmla="*/ 170694 w 1058"/>
              <a:gd name="T39" fmla="*/ 243822 h 963"/>
              <a:gd name="T40" fmla="*/ 146926 w 1058"/>
              <a:gd name="T41" fmla="*/ 229401 h 963"/>
              <a:gd name="T42" fmla="*/ 132882 w 1058"/>
              <a:gd name="T43" fmla="*/ 208838 h 963"/>
              <a:gd name="T44" fmla="*/ 115056 w 1058"/>
              <a:gd name="T45" fmla="*/ 195752 h 963"/>
              <a:gd name="T46" fmla="*/ 95610 w 1058"/>
              <a:gd name="T47" fmla="*/ 184269 h 963"/>
              <a:gd name="T48" fmla="*/ 108574 w 1058"/>
              <a:gd name="T49" fmla="*/ 172251 h 963"/>
              <a:gd name="T50" fmla="*/ 103713 w 1058"/>
              <a:gd name="T51" fmla="*/ 158898 h 963"/>
              <a:gd name="T52" fmla="*/ 84537 w 1058"/>
              <a:gd name="T53" fmla="*/ 136466 h 963"/>
              <a:gd name="T54" fmla="*/ 68602 w 1058"/>
              <a:gd name="T55" fmla="*/ 136199 h 963"/>
              <a:gd name="T56" fmla="*/ 47535 w 1058"/>
              <a:gd name="T57" fmla="*/ 123647 h 963"/>
              <a:gd name="T58" fmla="*/ 24848 w 1058"/>
              <a:gd name="T59" fmla="*/ 76111 h 963"/>
              <a:gd name="T60" fmla="*/ 11884 w 1058"/>
              <a:gd name="T61" fmla="*/ 63559 h 963"/>
              <a:gd name="T62" fmla="*/ 0 w 1058"/>
              <a:gd name="T63" fmla="*/ 39524 h 963"/>
              <a:gd name="T64" fmla="*/ 11614 w 1058"/>
              <a:gd name="T65" fmla="*/ 15489 h 963"/>
              <a:gd name="T66" fmla="*/ 35651 w 1058"/>
              <a:gd name="T67" fmla="*/ 2404 h 963"/>
              <a:gd name="T68" fmla="*/ 64550 w 1058"/>
              <a:gd name="T69" fmla="*/ 2671 h 963"/>
              <a:gd name="T70" fmla="*/ 84537 w 1058"/>
              <a:gd name="T71" fmla="*/ 0 h 963"/>
              <a:gd name="T72" fmla="*/ 106684 w 1058"/>
              <a:gd name="T73" fmla="*/ 2404 h 963"/>
              <a:gd name="T74" fmla="*/ 180417 w 1058"/>
              <a:gd name="T75" fmla="*/ 2671 h 963"/>
              <a:gd name="T76" fmla="*/ 205265 w 1058"/>
              <a:gd name="T77" fmla="*/ 14688 h 963"/>
              <a:gd name="T78" fmla="*/ 229572 w 1058"/>
              <a:gd name="T79" fmla="*/ 14688 h 963"/>
              <a:gd name="T80" fmla="*/ 250369 w 1058"/>
              <a:gd name="T81" fmla="*/ 24035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 name="Freeform 42"/>
          <p:cNvSpPr>
            <a:spLocks/>
          </p:cNvSpPr>
          <p:nvPr/>
        </p:nvSpPr>
        <p:spPr bwMode="auto">
          <a:xfrm>
            <a:off x="4748214" y="3425009"/>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5" name="Freeform 43"/>
          <p:cNvSpPr>
            <a:spLocks/>
          </p:cNvSpPr>
          <p:nvPr/>
        </p:nvSpPr>
        <p:spPr bwMode="auto">
          <a:xfrm>
            <a:off x="4758929" y="3686946"/>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6" name="Freeform 44"/>
          <p:cNvSpPr>
            <a:spLocks/>
          </p:cNvSpPr>
          <p:nvPr/>
        </p:nvSpPr>
        <p:spPr bwMode="auto">
          <a:xfrm>
            <a:off x="4736307" y="3622653"/>
            <a:ext cx="108347" cy="92869"/>
          </a:xfrm>
          <a:custGeom>
            <a:avLst/>
            <a:gdLst>
              <a:gd name="T0" fmla="*/ 0 w 536"/>
              <a:gd name="T1" fmla="*/ 94255 h 469"/>
              <a:gd name="T2" fmla="*/ 12937 w 536"/>
              <a:gd name="T3" fmla="*/ 108776 h 469"/>
              <a:gd name="T4" fmla="*/ 30456 w 536"/>
              <a:gd name="T5" fmla="*/ 123825 h 469"/>
              <a:gd name="T6" fmla="*/ 38272 w 536"/>
              <a:gd name="T7" fmla="*/ 105080 h 469"/>
              <a:gd name="T8" fmla="*/ 51209 w 536"/>
              <a:gd name="T9" fmla="*/ 87918 h 469"/>
              <a:gd name="T10" fmla="*/ 82742 w 536"/>
              <a:gd name="T11" fmla="*/ 89767 h 469"/>
              <a:gd name="T12" fmla="*/ 106190 w 536"/>
              <a:gd name="T13" fmla="*/ 95839 h 469"/>
              <a:gd name="T14" fmla="*/ 127752 w 536"/>
              <a:gd name="T15" fmla="*/ 85806 h 469"/>
              <a:gd name="T16" fmla="*/ 144462 w 536"/>
              <a:gd name="T17" fmla="*/ 59932 h 469"/>
              <a:gd name="T18" fmla="*/ 120475 w 536"/>
              <a:gd name="T19" fmla="*/ 58612 h 469"/>
              <a:gd name="T20" fmla="*/ 102687 w 536"/>
              <a:gd name="T21" fmla="*/ 57028 h 469"/>
              <a:gd name="T22" fmla="*/ 84090 w 536"/>
              <a:gd name="T23" fmla="*/ 46995 h 469"/>
              <a:gd name="T24" fmla="*/ 72231 w 536"/>
              <a:gd name="T25" fmla="*/ 34058 h 469"/>
              <a:gd name="T26" fmla="*/ 60103 w 536"/>
              <a:gd name="T27" fmla="*/ 0 h 469"/>
              <a:gd name="T28" fmla="*/ 38002 w 536"/>
              <a:gd name="T29" fmla="*/ 12673 h 469"/>
              <a:gd name="T30" fmla="*/ 24526 w 536"/>
              <a:gd name="T31" fmla="*/ 34587 h 469"/>
              <a:gd name="T32" fmla="*/ 4851 w 536"/>
              <a:gd name="T33" fmla="*/ 40659 h 469"/>
              <a:gd name="T34" fmla="*/ 0 w 536"/>
              <a:gd name="T35" fmla="*/ 58348 h 469"/>
              <a:gd name="T36" fmla="*/ 6199 w 536"/>
              <a:gd name="T37" fmla="*/ 79206 h 469"/>
              <a:gd name="T38" fmla="*/ 0 w 536"/>
              <a:gd name="T39" fmla="*/ 94255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7" name="Freeform 45"/>
          <p:cNvSpPr>
            <a:spLocks/>
          </p:cNvSpPr>
          <p:nvPr/>
        </p:nvSpPr>
        <p:spPr bwMode="auto">
          <a:xfrm>
            <a:off x="4832748" y="3626224"/>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8" name="Freeform 46"/>
          <p:cNvSpPr>
            <a:spLocks/>
          </p:cNvSpPr>
          <p:nvPr/>
        </p:nvSpPr>
        <p:spPr bwMode="auto">
          <a:xfrm>
            <a:off x="4852989" y="3705997"/>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9" name="Freeform 47"/>
          <p:cNvSpPr>
            <a:spLocks/>
          </p:cNvSpPr>
          <p:nvPr/>
        </p:nvSpPr>
        <p:spPr bwMode="auto">
          <a:xfrm>
            <a:off x="4020742" y="3133305"/>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50" name="Freeform 48"/>
          <p:cNvSpPr>
            <a:spLocks/>
          </p:cNvSpPr>
          <p:nvPr/>
        </p:nvSpPr>
        <p:spPr bwMode="auto">
          <a:xfrm>
            <a:off x="3767138" y="3686946"/>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51" name="圆角矩形 45"/>
          <p:cNvSpPr>
            <a:spLocks noChangeArrowheads="1"/>
          </p:cNvSpPr>
          <p:nvPr/>
        </p:nvSpPr>
        <p:spPr bwMode="auto">
          <a:xfrm>
            <a:off x="3550444" y="2255816"/>
            <a:ext cx="1185863"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Poland</a:t>
            </a:r>
          </a:p>
        </p:txBody>
      </p:sp>
      <p:sp>
        <p:nvSpPr>
          <p:cNvPr id="52" name="圆角矩形 45"/>
          <p:cNvSpPr>
            <a:spLocks noChangeArrowheads="1"/>
          </p:cNvSpPr>
          <p:nvPr/>
        </p:nvSpPr>
        <p:spPr bwMode="auto">
          <a:xfrm>
            <a:off x="2672953" y="4369175"/>
            <a:ext cx="1187054" cy="316706"/>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sp>
        <p:nvSpPr>
          <p:cNvPr id="53" name="圆角矩形 45"/>
          <p:cNvSpPr>
            <a:spLocks noChangeArrowheads="1"/>
          </p:cNvSpPr>
          <p:nvPr/>
        </p:nvSpPr>
        <p:spPr bwMode="auto">
          <a:xfrm>
            <a:off x="2993232" y="3304756"/>
            <a:ext cx="1185863" cy="317897"/>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sp>
        <p:nvSpPr>
          <p:cNvPr id="54" name="Freeform 38"/>
          <p:cNvSpPr>
            <a:spLocks/>
          </p:cNvSpPr>
          <p:nvPr/>
        </p:nvSpPr>
        <p:spPr bwMode="auto">
          <a:xfrm rot="5400000" flipH="1">
            <a:off x="4454724" y="4162601"/>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55" name="圆角矩形 45"/>
          <p:cNvSpPr>
            <a:spLocks noChangeArrowheads="1"/>
          </p:cNvSpPr>
          <p:nvPr/>
        </p:nvSpPr>
        <p:spPr bwMode="auto">
          <a:xfrm>
            <a:off x="5297091" y="1791472"/>
            <a:ext cx="1187054"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Latvia</a:t>
            </a:r>
          </a:p>
        </p:txBody>
      </p:sp>
      <p:sp>
        <p:nvSpPr>
          <p:cNvPr id="56" name="圆角矩形 45"/>
          <p:cNvSpPr>
            <a:spLocks noChangeArrowheads="1"/>
          </p:cNvSpPr>
          <p:nvPr/>
        </p:nvSpPr>
        <p:spPr bwMode="auto">
          <a:xfrm>
            <a:off x="2672953" y="2734446"/>
            <a:ext cx="1187054" cy="317897"/>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sp>
        <p:nvSpPr>
          <p:cNvPr id="58" name="圆角矩形 45"/>
          <p:cNvSpPr>
            <a:spLocks noChangeArrowheads="1"/>
          </p:cNvSpPr>
          <p:nvPr/>
        </p:nvSpPr>
        <p:spPr bwMode="auto">
          <a:xfrm>
            <a:off x="2191941" y="1156868"/>
            <a:ext cx="1187054" cy="316706"/>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sp>
        <p:nvSpPr>
          <p:cNvPr id="59" name="圆角矩形 45"/>
          <p:cNvSpPr>
            <a:spLocks noChangeArrowheads="1"/>
          </p:cNvSpPr>
          <p:nvPr/>
        </p:nvSpPr>
        <p:spPr bwMode="auto">
          <a:xfrm>
            <a:off x="5666185" y="2764212"/>
            <a:ext cx="1185863"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Ukraine</a:t>
            </a:r>
          </a:p>
        </p:txBody>
      </p:sp>
      <p:sp>
        <p:nvSpPr>
          <p:cNvPr id="60" name="圆角矩形 45"/>
          <p:cNvSpPr>
            <a:spLocks noChangeArrowheads="1"/>
          </p:cNvSpPr>
          <p:nvPr/>
        </p:nvSpPr>
        <p:spPr bwMode="auto">
          <a:xfrm>
            <a:off x="5311378" y="229034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61" name="圆角矩形 45"/>
          <p:cNvSpPr>
            <a:spLocks noChangeArrowheads="1"/>
          </p:cNvSpPr>
          <p:nvPr/>
        </p:nvSpPr>
        <p:spPr bwMode="auto">
          <a:xfrm>
            <a:off x="5582102" y="4484681"/>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Hungary</a:t>
            </a:r>
          </a:p>
        </p:txBody>
      </p:sp>
      <p:sp>
        <p:nvSpPr>
          <p:cNvPr id="62" name="圆角矩形 45"/>
          <p:cNvSpPr>
            <a:spLocks noChangeArrowheads="1"/>
          </p:cNvSpPr>
          <p:nvPr/>
        </p:nvSpPr>
        <p:spPr bwMode="auto">
          <a:xfrm>
            <a:off x="3757612" y="4719987"/>
            <a:ext cx="1187054"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Greece</a:t>
            </a:r>
          </a:p>
        </p:txBody>
      </p:sp>
      <p:sp>
        <p:nvSpPr>
          <p:cNvPr id="63" name="圆角矩形 45"/>
          <p:cNvSpPr>
            <a:spLocks noChangeArrowheads="1"/>
          </p:cNvSpPr>
          <p:nvPr/>
        </p:nvSpPr>
        <p:spPr bwMode="auto">
          <a:xfrm>
            <a:off x="1444824" y="3745882"/>
            <a:ext cx="1187054" cy="316706"/>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Portugal</a:t>
            </a:r>
          </a:p>
        </p:txBody>
      </p:sp>
      <p:sp>
        <p:nvSpPr>
          <p:cNvPr id="57" name="圆角矩形 45"/>
          <p:cNvSpPr>
            <a:spLocks noChangeArrowheads="1"/>
          </p:cNvSpPr>
          <p:nvPr/>
        </p:nvSpPr>
        <p:spPr bwMode="auto">
          <a:xfrm>
            <a:off x="6432330" y="316664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pic>
        <p:nvPicPr>
          <p:cNvPr id="76" name="Content Placeholder 5" descr="https://tccolumbia.qualtrics.com/CP/Graphic.php?IM=IM_6X2Z2rWFAYu8sex"/>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40812" y="2523315"/>
            <a:ext cx="763828" cy="187123"/>
          </a:xfrm>
          <a:prstGeom prst="rect">
            <a:avLst/>
          </a:prstGeom>
          <a:noFill/>
          <a:ln>
            <a:noFill/>
          </a:ln>
        </p:spPr>
      </p:pic>
      <p:pic>
        <p:nvPicPr>
          <p:cNvPr id="77" name="Picture 76" descr="https://tccolumbia.qualtrics.com/CP/Graphic.php?IM=IM_3L8jpedwWcBKV3n"/>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43623" y="1065339"/>
            <a:ext cx="410087" cy="411396"/>
          </a:xfrm>
          <a:prstGeom prst="rect">
            <a:avLst/>
          </a:prstGeom>
          <a:noFill/>
          <a:ln>
            <a:noFill/>
          </a:ln>
        </p:spPr>
      </p:pic>
      <p:pic>
        <p:nvPicPr>
          <p:cNvPr id="78" name="Picture 77" descr="https://tccolumbia.qualtrics.com/CP/Graphic.php?IM=IM_6VunVgc5VhihhFH"/>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60657" y="3086394"/>
            <a:ext cx="535637" cy="697415"/>
          </a:xfrm>
          <a:prstGeom prst="rect">
            <a:avLst/>
          </a:prstGeom>
          <a:noFill/>
          <a:ln>
            <a:noFill/>
          </a:ln>
        </p:spPr>
      </p:pic>
      <p:pic>
        <p:nvPicPr>
          <p:cNvPr id="80" name="Picture 79" descr="https://tccolumbia.qualtrics.com/CP/Graphic.php?IM=IM_1CbpOAfBJVEr7G5"/>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4662" y="3482540"/>
            <a:ext cx="1124866" cy="197262"/>
          </a:xfrm>
          <a:prstGeom prst="rect">
            <a:avLst/>
          </a:prstGeom>
          <a:noFill/>
          <a:ln>
            <a:noFill/>
          </a:ln>
        </p:spPr>
      </p:pic>
      <p:pic>
        <p:nvPicPr>
          <p:cNvPr id="81" name="Picture 2" descr="https://glsen.qualtrics.com/CP/Graphic.php?IM=IM_29Kiv78d8a0init"/>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87823" y="3163786"/>
            <a:ext cx="962385" cy="255130"/>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4" descr="https://glsen.qualtrics.com/CP/Graphic.php?IM=IM_3xxKVmkeBPrmUfz"/>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03714" y="4446567"/>
            <a:ext cx="567872" cy="416440"/>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https://glsen.qualtrics.com/CP/Graphic.php?IM=IM_3aqvZb4LasaH0fH"/>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4529" y="1640836"/>
            <a:ext cx="891496" cy="89149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8" descr="https://glsen.qualtrics.com/CP/Graphic.php?IM=IM_a5HHiyieoXr0P9X"/>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571259" y="2217560"/>
            <a:ext cx="677582" cy="318647"/>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12" descr="https://glsen.qualtrics.com/CP/Graphic.php?IM=IM_a9jDV5cOoUOT04B"/>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81675" y="2721621"/>
            <a:ext cx="1261321" cy="391445"/>
          </a:xfrm>
          <a:prstGeom prst="rect">
            <a:avLst/>
          </a:prstGeom>
          <a:solidFill>
            <a:schemeClr val="bg1"/>
          </a:solidFill>
        </p:spPr>
      </p:pic>
      <p:pic>
        <p:nvPicPr>
          <p:cNvPr id="87" name="Picture 86" descr="colour youth logo.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974432" y="4654787"/>
            <a:ext cx="790269" cy="440727"/>
          </a:xfrm>
          <a:prstGeom prst="rect">
            <a:avLst/>
          </a:prstGeom>
        </p:spPr>
      </p:pic>
      <p:sp>
        <p:nvSpPr>
          <p:cNvPr id="74" name="圆角矩形 45"/>
          <p:cNvSpPr>
            <a:spLocks noChangeArrowheads="1"/>
          </p:cNvSpPr>
          <p:nvPr/>
        </p:nvSpPr>
        <p:spPr bwMode="auto">
          <a:xfrm>
            <a:off x="1039826" y="1843965"/>
            <a:ext cx="1187054" cy="316706"/>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Ireland</a:t>
            </a:r>
          </a:p>
        </p:txBody>
      </p:sp>
      <p:sp>
        <p:nvSpPr>
          <p:cNvPr id="75" name="圆角矩形 45"/>
          <p:cNvSpPr>
            <a:spLocks noChangeArrowheads="1"/>
          </p:cNvSpPr>
          <p:nvPr/>
        </p:nvSpPr>
        <p:spPr bwMode="auto">
          <a:xfrm>
            <a:off x="1104662" y="2849937"/>
            <a:ext cx="1187054" cy="316706"/>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The Netherlands</a:t>
            </a:r>
          </a:p>
        </p:txBody>
      </p:sp>
      <p:pic>
        <p:nvPicPr>
          <p:cNvPr id="88" name="Picture 2" descr="Image result for coc netherlands"/>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62672" y="2756168"/>
            <a:ext cx="422016" cy="451247"/>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90" descr="Image result for belongto ireland"/>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61657" y="1759646"/>
            <a:ext cx="469691" cy="412663"/>
          </a:xfrm>
          <a:prstGeom prst="rect">
            <a:avLst/>
          </a:prstGeom>
          <a:noFill/>
        </p:spPr>
      </p:pic>
      <p:pic>
        <p:nvPicPr>
          <p:cNvPr id="92" name="Picture 91" descr="Image result for coc netherlands"/>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914775" y="-3507422"/>
            <a:ext cx="854710" cy="914400"/>
          </a:xfrm>
          <a:prstGeom prst="rect">
            <a:avLst/>
          </a:prstGeom>
          <a:noFill/>
        </p:spPr>
      </p:pic>
      <p:sp>
        <p:nvSpPr>
          <p:cNvPr id="93" name="圆角矩形 45"/>
          <p:cNvSpPr>
            <a:spLocks noChangeArrowheads="1"/>
          </p:cNvSpPr>
          <p:nvPr/>
        </p:nvSpPr>
        <p:spPr bwMode="auto">
          <a:xfrm>
            <a:off x="5257213" y="360360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Slovakia</a:t>
            </a:r>
          </a:p>
        </p:txBody>
      </p:sp>
      <p:sp>
        <p:nvSpPr>
          <p:cNvPr id="94" name="圆角矩形 45"/>
          <p:cNvSpPr>
            <a:spLocks noChangeArrowheads="1"/>
          </p:cNvSpPr>
          <p:nvPr/>
        </p:nvSpPr>
        <p:spPr bwMode="auto">
          <a:xfrm>
            <a:off x="5434617" y="4017191"/>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Bulgaria</a:t>
            </a:r>
          </a:p>
        </p:txBody>
      </p:sp>
      <p:sp>
        <p:nvSpPr>
          <p:cNvPr id="95" name="圆角矩形 45"/>
          <p:cNvSpPr>
            <a:spLocks noChangeArrowheads="1"/>
          </p:cNvSpPr>
          <p:nvPr/>
        </p:nvSpPr>
        <p:spPr bwMode="auto">
          <a:xfrm>
            <a:off x="5150050" y="1363947"/>
            <a:ext cx="1187054"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Estonia</a:t>
            </a:r>
          </a:p>
        </p:txBody>
      </p:sp>
      <p:pic>
        <p:nvPicPr>
          <p:cNvPr id="1034" name="Picture 10" descr="Image result for estonia lgbt ngo"/>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380561" y="1341171"/>
            <a:ext cx="649472" cy="32781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12" descr="https://az1.qualtrics.com/ControlPanel/Graphic.php?IM=IM_7VsAqcZJN20sWsR&amp;height=144&amp;width=168&amp;thumb=true&amp;date=1488645934"/>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527602" y="1788506"/>
            <a:ext cx="918567" cy="306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0" name="Picture 16" descr="Image result for legebitra"/>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200526" y="4234958"/>
            <a:ext cx="602813" cy="125555"/>
          </a:xfrm>
          <a:prstGeom prst="rect">
            <a:avLst/>
          </a:prstGeom>
          <a:noFill/>
          <a:extLst>
            <a:ext uri="{909E8E84-426E-40dd-AFC4-6F175D3DCCD1}">
              <a14:hiddenFill xmlns:a14="http://schemas.microsoft.com/office/drawing/2010/main" xmlns="">
                <a:solidFill>
                  <a:srgbClr val="FFFFFF"/>
                </a:solidFill>
              </a14:hiddenFill>
            </a:ext>
          </a:extLst>
        </p:spPr>
      </p:pic>
      <p:sp>
        <p:nvSpPr>
          <p:cNvPr id="98" name="圆角矩形 45"/>
          <p:cNvSpPr>
            <a:spLocks noChangeArrowheads="1"/>
          </p:cNvSpPr>
          <p:nvPr/>
        </p:nvSpPr>
        <p:spPr bwMode="auto">
          <a:xfrm>
            <a:off x="3895756" y="4365816"/>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Slovenia</a:t>
            </a:r>
          </a:p>
        </p:txBody>
      </p:sp>
      <p:pic>
        <p:nvPicPr>
          <p:cNvPr id="1048" name="Picture 24" descr="No photo description available."/>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429187" y="3545567"/>
            <a:ext cx="421480" cy="4214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mage result for teachers college columbia university"/>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28590" y="4430617"/>
            <a:ext cx="1887023" cy="6469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5209" y="4295614"/>
            <a:ext cx="2245036" cy="261610"/>
          </a:xfrm>
          <a:prstGeom prst="rect">
            <a:avLst/>
          </a:prstGeom>
          <a:noFill/>
        </p:spPr>
        <p:txBody>
          <a:bodyPr wrap="square" rtlCol="0">
            <a:spAutoFit/>
          </a:bodyPr>
          <a:lstStyle/>
          <a:p>
            <a:r>
              <a:rPr lang="en-US" sz="1100" b="1" dirty="0"/>
              <a:t>In partnership with (in blue):</a:t>
            </a:r>
          </a:p>
        </p:txBody>
      </p:sp>
      <p:pic>
        <p:nvPicPr>
          <p:cNvPr id="89" name="Picture 88" descr="bilitis 4.jp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392029" y="4005147"/>
            <a:ext cx="580390" cy="335269"/>
          </a:xfrm>
          <a:prstGeom prst="rect">
            <a:avLst/>
          </a:prstGeom>
        </p:spPr>
      </p:pic>
      <p:sp>
        <p:nvSpPr>
          <p:cNvPr id="90" name="圆角矩形 45">
            <a:extLst>
              <a:ext uri="{FF2B5EF4-FFF2-40B4-BE49-F238E27FC236}">
                <a16:creationId xmlns:a16="http://schemas.microsoft.com/office/drawing/2014/main" id="{2422A882-289E-5143-851D-81083F844E5F}"/>
              </a:ext>
            </a:extLst>
          </p:cNvPr>
          <p:cNvSpPr>
            <a:spLocks noChangeArrowheads="1"/>
          </p:cNvSpPr>
          <p:nvPr/>
        </p:nvSpPr>
        <p:spPr bwMode="auto">
          <a:xfrm>
            <a:off x="7080450" y="1048987"/>
            <a:ext cx="1187054"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Russia</a:t>
            </a:r>
          </a:p>
        </p:txBody>
      </p:sp>
      <p:pic>
        <p:nvPicPr>
          <p:cNvPr id="1026" name="Picture 2">
            <a:extLst>
              <a:ext uri="{FF2B5EF4-FFF2-40B4-BE49-F238E27FC236}">
                <a16:creationId xmlns:a16="http://schemas.microsoft.com/office/drawing/2014/main" id="{10EA81FF-5E5F-7D4D-B9F6-6D2E2E268DFD}"/>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522884" y="1417455"/>
            <a:ext cx="1057398" cy="473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648D32C-8831-B64A-AFBD-DA70D0F25DBA}"/>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306074" y="4275651"/>
            <a:ext cx="387965" cy="3879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9BDBD22-21F9-BA4A-A4C1-3ED21F5F327F}"/>
              </a:ext>
            </a:extLst>
          </p:cNvPr>
          <p:cNvSpPr/>
          <p:nvPr/>
        </p:nvSpPr>
        <p:spPr>
          <a:xfrm>
            <a:off x="98323" y="4299619"/>
            <a:ext cx="2005780" cy="648929"/>
          </a:xfrm>
          <a:prstGeom prst="rect">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eta ry – English">
            <a:extLst>
              <a:ext uri="{FF2B5EF4-FFF2-40B4-BE49-F238E27FC236}">
                <a16:creationId xmlns:a16="http://schemas.microsoft.com/office/drawing/2014/main" id="{A73C33BF-DCAF-804A-BF1E-E1BC4F016F68}"/>
              </a:ext>
            </a:extLst>
          </p:cNvPr>
          <p:cNvPicPr>
            <a:picLocks noChangeAspect="1" noChangeArrowheads="1"/>
          </p:cNvPicPr>
          <p:nvPr/>
        </p:nvPicPr>
        <p:blipFill rotWithShape="1">
          <a:blip r:embed="rId26" cstate="print">
            <a:extLst>
              <a:ext uri="{28A0092B-C50C-407E-A947-70E740481C1C}">
                <a14:useLocalDpi xmlns:a14="http://schemas.microsoft.com/office/drawing/2010/main"/>
              </a:ext>
            </a:extLst>
          </a:blip>
          <a:srcRect/>
          <a:stretch/>
        </p:blipFill>
        <p:spPr bwMode="auto">
          <a:xfrm>
            <a:off x="3494753" y="930876"/>
            <a:ext cx="634796" cy="453081"/>
          </a:xfrm>
          <a:prstGeom prst="rect">
            <a:avLst/>
          </a:prstGeom>
          <a:noFill/>
          <a:extLst>
            <a:ext uri="{909E8E84-426E-40DD-AFC4-6F175D3DCCD1}">
              <a14:hiddenFill xmlns:a14="http://schemas.microsoft.com/office/drawing/2010/main">
                <a:solidFill>
                  <a:srgbClr val="FFFFFF"/>
                </a:solidFill>
              </a14:hiddenFill>
            </a:ext>
          </a:extLst>
        </p:spPr>
      </p:pic>
      <p:sp>
        <p:nvSpPr>
          <p:cNvPr id="99" name="圆角矩形 45">
            <a:extLst>
              <a:ext uri="{FF2B5EF4-FFF2-40B4-BE49-F238E27FC236}">
                <a16:creationId xmlns:a16="http://schemas.microsoft.com/office/drawing/2014/main" id="{7775A64F-DBA2-BD41-9B3B-B1E352A78C51}"/>
              </a:ext>
            </a:extLst>
          </p:cNvPr>
          <p:cNvSpPr>
            <a:spLocks noChangeArrowheads="1"/>
          </p:cNvSpPr>
          <p:nvPr/>
        </p:nvSpPr>
        <p:spPr bwMode="auto">
          <a:xfrm>
            <a:off x="4104316" y="994636"/>
            <a:ext cx="1187054" cy="316706"/>
          </a:xfrm>
          <a:prstGeom prst="roundRect">
            <a:avLst>
              <a:gd name="adj" fmla="val 50000"/>
            </a:avLst>
          </a:prstGeom>
          <a:solidFill>
            <a:srgbClr val="7575D1"/>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Finland</a:t>
            </a:r>
          </a:p>
        </p:txBody>
      </p:sp>
    </p:spTree>
    <p:extLst>
      <p:ext uri="{BB962C8B-B14F-4D97-AF65-F5344CB8AC3E}">
        <p14:creationId xmlns:p14="http://schemas.microsoft.com/office/powerpoint/2010/main" val="7215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5796" y="866578"/>
            <a:ext cx="6625827" cy="4276920"/>
            <a:chOff x="1365648" y="797719"/>
            <a:chExt cx="6625827" cy="4276920"/>
          </a:xfrm>
        </p:grpSpPr>
        <p:sp>
          <p:nvSpPr>
            <p:cNvPr id="35842" name="Freeform 4"/>
            <p:cNvSpPr>
              <a:spLocks/>
            </p:cNvSpPr>
            <p:nvPr/>
          </p:nvSpPr>
          <p:spPr bwMode="auto">
            <a:xfrm>
              <a:off x="4555331" y="3126581"/>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3" name="Freeform 5"/>
            <p:cNvSpPr>
              <a:spLocks/>
            </p:cNvSpPr>
            <p:nvPr/>
          </p:nvSpPr>
          <p:spPr bwMode="auto">
            <a:xfrm>
              <a:off x="5866210" y="1107282"/>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4" name="Freeform 6"/>
            <p:cNvSpPr>
              <a:spLocks/>
            </p:cNvSpPr>
            <p:nvPr/>
          </p:nvSpPr>
          <p:spPr bwMode="auto">
            <a:xfrm>
              <a:off x="5660231" y="3039666"/>
              <a:ext cx="1004888" cy="623888"/>
            </a:xfrm>
            <a:custGeom>
              <a:avLst/>
              <a:gdLst>
                <a:gd name="T0" fmla="*/ 140582 w 4956"/>
                <a:gd name="T1" fmla="*/ 90738 h 3117"/>
                <a:gd name="T2" fmla="*/ 134093 w 4956"/>
                <a:gd name="T3" fmla="*/ 184411 h 3117"/>
                <a:gd name="T4" fmla="*/ 53259 w 4956"/>
                <a:gd name="T5" fmla="*/ 271679 h 3117"/>
                <a:gd name="T6" fmla="*/ 25413 w 4956"/>
                <a:gd name="T7" fmla="*/ 408052 h 3117"/>
                <a:gd name="T8" fmla="*/ 50555 w 4956"/>
                <a:gd name="T9" fmla="*/ 461694 h 3117"/>
                <a:gd name="T10" fmla="*/ 138419 w 4956"/>
                <a:gd name="T11" fmla="*/ 486780 h 3117"/>
                <a:gd name="T12" fmla="*/ 253317 w 4956"/>
                <a:gd name="T13" fmla="*/ 478240 h 3117"/>
                <a:gd name="T14" fmla="*/ 353346 w 4956"/>
                <a:gd name="T15" fmla="*/ 429135 h 3117"/>
                <a:gd name="T16" fmla="*/ 455538 w 4956"/>
                <a:gd name="T17" fmla="*/ 444347 h 3117"/>
                <a:gd name="T18" fmla="*/ 529884 w 4956"/>
                <a:gd name="T19" fmla="*/ 493185 h 3117"/>
                <a:gd name="T20" fmla="*/ 591794 w 4956"/>
                <a:gd name="T21" fmla="*/ 608209 h 3117"/>
                <a:gd name="T22" fmla="*/ 576925 w 4956"/>
                <a:gd name="T23" fmla="*/ 644770 h 3117"/>
                <a:gd name="T24" fmla="*/ 517178 w 4956"/>
                <a:gd name="T25" fmla="*/ 657314 h 3117"/>
                <a:gd name="T26" fmla="*/ 487439 w 4956"/>
                <a:gd name="T27" fmla="*/ 729637 h 3117"/>
                <a:gd name="T28" fmla="*/ 519341 w 4956"/>
                <a:gd name="T29" fmla="*/ 759527 h 3117"/>
                <a:gd name="T30" fmla="*/ 572599 w 4956"/>
                <a:gd name="T31" fmla="*/ 691207 h 3117"/>
                <a:gd name="T32" fmla="*/ 653434 w 4956"/>
                <a:gd name="T33" fmla="*/ 610344 h 3117"/>
                <a:gd name="T34" fmla="*/ 746974 w 4956"/>
                <a:gd name="T35" fmla="*/ 608209 h 3117"/>
                <a:gd name="T36" fmla="*/ 804559 w 4956"/>
                <a:gd name="T37" fmla="*/ 650909 h 3117"/>
                <a:gd name="T38" fmla="*/ 887556 w 4956"/>
                <a:gd name="T39" fmla="*/ 676262 h 3117"/>
                <a:gd name="T40" fmla="*/ 828079 w 4956"/>
                <a:gd name="T41" fmla="*/ 714692 h 3117"/>
                <a:gd name="T42" fmla="*/ 883230 w 4956"/>
                <a:gd name="T43" fmla="*/ 750987 h 3117"/>
                <a:gd name="T44" fmla="*/ 900262 w 4956"/>
                <a:gd name="T45" fmla="*/ 831850 h 3117"/>
                <a:gd name="T46" fmla="*/ 996236 w 4956"/>
                <a:gd name="T47" fmla="*/ 768067 h 3117"/>
                <a:gd name="T48" fmla="*/ 1040844 w 4956"/>
                <a:gd name="T49" fmla="*/ 759527 h 3117"/>
                <a:gd name="T50" fmla="*/ 970553 w 4956"/>
                <a:gd name="T51" fmla="*/ 714692 h 3117"/>
                <a:gd name="T52" fmla="*/ 960010 w 4956"/>
                <a:gd name="T53" fmla="*/ 636764 h 3117"/>
                <a:gd name="T54" fmla="*/ 1051388 w 4956"/>
                <a:gd name="T55" fmla="*/ 597534 h 3117"/>
                <a:gd name="T56" fmla="*/ 1140873 w 4956"/>
                <a:gd name="T57" fmla="*/ 548695 h 3117"/>
                <a:gd name="T58" fmla="*/ 1219274 w 4956"/>
                <a:gd name="T59" fmla="*/ 511066 h 3117"/>
                <a:gd name="T60" fmla="*/ 1327144 w 4956"/>
                <a:gd name="T61" fmla="*/ 468366 h 3117"/>
                <a:gd name="T62" fmla="*/ 1339850 w 4956"/>
                <a:gd name="T63" fmla="*/ 351208 h 3117"/>
                <a:gd name="T64" fmla="*/ 1243065 w 4956"/>
                <a:gd name="T65" fmla="*/ 263940 h 3117"/>
                <a:gd name="T66" fmla="*/ 1137629 w 4956"/>
                <a:gd name="T67" fmla="*/ 220439 h 3117"/>
                <a:gd name="T68" fmla="*/ 1044629 w 4956"/>
                <a:gd name="T69" fmla="*/ 201224 h 3117"/>
                <a:gd name="T70" fmla="*/ 957576 w 4956"/>
                <a:gd name="T71" fmla="*/ 149183 h 3117"/>
                <a:gd name="T72" fmla="*/ 879175 w 4956"/>
                <a:gd name="T73" fmla="*/ 73924 h 3117"/>
                <a:gd name="T74" fmla="*/ 800774 w 4956"/>
                <a:gd name="T75" fmla="*/ 0 h 3117"/>
                <a:gd name="T76" fmla="*/ 666140 w 4956"/>
                <a:gd name="T77" fmla="*/ 24819 h 3117"/>
                <a:gd name="T78" fmla="*/ 615044 w 4956"/>
                <a:gd name="T79" fmla="*/ 92873 h 3117"/>
                <a:gd name="T80" fmla="*/ 574762 w 4956"/>
                <a:gd name="T81" fmla="*/ 97143 h 3117"/>
                <a:gd name="T82" fmla="*/ 504471 w 4956"/>
                <a:gd name="T83" fmla="*/ 86468 h 3117"/>
                <a:gd name="T84" fmla="*/ 455538 w 4956"/>
                <a:gd name="T85" fmla="*/ 88603 h 3117"/>
                <a:gd name="T86" fmla="*/ 361727 w 4956"/>
                <a:gd name="T87" fmla="*/ 80063 h 3117"/>
                <a:gd name="T88" fmla="*/ 219253 w 4956"/>
                <a:gd name="T89" fmla="*/ 48304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5" name="Freeform 7"/>
            <p:cNvSpPr>
              <a:spLocks/>
            </p:cNvSpPr>
            <p:nvPr/>
          </p:nvSpPr>
          <p:spPr bwMode="auto">
            <a:xfrm>
              <a:off x="5901929" y="3355182"/>
              <a:ext cx="217884" cy="230981"/>
            </a:xfrm>
            <a:custGeom>
              <a:avLst/>
              <a:gdLst>
                <a:gd name="T0" fmla="*/ 0 w 1078"/>
                <a:gd name="T1" fmla="*/ 27151 h 1157"/>
                <a:gd name="T2" fmla="*/ 25602 w 1078"/>
                <a:gd name="T3" fmla="*/ 40992 h 1157"/>
                <a:gd name="T4" fmla="*/ 43927 w 1078"/>
                <a:gd name="T5" fmla="*/ 58827 h 1157"/>
                <a:gd name="T6" fmla="*/ 61444 w 1078"/>
                <a:gd name="T7" fmla="*/ 58827 h 1157"/>
                <a:gd name="T8" fmla="*/ 63061 w 1078"/>
                <a:gd name="T9" fmla="*/ 89172 h 1157"/>
                <a:gd name="T10" fmla="*/ 72763 w 1078"/>
                <a:gd name="T11" fmla="*/ 114725 h 1157"/>
                <a:gd name="T12" fmla="*/ 93514 w 1078"/>
                <a:gd name="T13" fmla="*/ 125905 h 1157"/>
                <a:gd name="T14" fmla="*/ 99981 w 1078"/>
                <a:gd name="T15" fmla="*/ 145070 h 1157"/>
                <a:gd name="T16" fmla="*/ 115612 w 1078"/>
                <a:gd name="T17" fmla="*/ 154387 h 1157"/>
                <a:gd name="T18" fmla="*/ 137441 w 1078"/>
                <a:gd name="T19" fmla="*/ 170890 h 1157"/>
                <a:gd name="T20" fmla="*/ 135015 w 1078"/>
                <a:gd name="T21" fmla="*/ 202300 h 1157"/>
                <a:gd name="T22" fmla="*/ 147681 w 1078"/>
                <a:gd name="T23" fmla="*/ 221465 h 1157"/>
                <a:gd name="T24" fmla="*/ 142831 w 1078"/>
                <a:gd name="T25" fmla="*/ 235839 h 1157"/>
                <a:gd name="T26" fmla="*/ 150915 w 1078"/>
                <a:gd name="T27" fmla="*/ 256601 h 1157"/>
                <a:gd name="T28" fmla="*/ 137980 w 1078"/>
                <a:gd name="T29" fmla="*/ 278695 h 1157"/>
                <a:gd name="T30" fmla="*/ 142831 w 1078"/>
                <a:gd name="T31" fmla="*/ 304248 h 1157"/>
                <a:gd name="T32" fmla="*/ 165198 w 1078"/>
                <a:gd name="T33" fmla="*/ 307975 h 1157"/>
                <a:gd name="T34" fmla="*/ 182446 w 1078"/>
                <a:gd name="T35" fmla="*/ 286680 h 1157"/>
                <a:gd name="T36" fmla="*/ 190531 w 1078"/>
                <a:gd name="T37" fmla="*/ 256335 h 1157"/>
                <a:gd name="T38" fmla="*/ 195381 w 1078"/>
                <a:gd name="T39" fmla="*/ 235041 h 1157"/>
                <a:gd name="T40" fmla="*/ 201041 w 1078"/>
                <a:gd name="T41" fmla="*/ 212681 h 1157"/>
                <a:gd name="T42" fmla="*/ 225565 w 1078"/>
                <a:gd name="T43" fmla="*/ 208422 h 1157"/>
                <a:gd name="T44" fmla="*/ 254131 w 1078"/>
                <a:gd name="T45" fmla="*/ 223595 h 1157"/>
                <a:gd name="T46" fmla="*/ 272995 w 1078"/>
                <a:gd name="T47" fmla="*/ 223595 h 1157"/>
                <a:gd name="T48" fmla="*/ 290512 w 1078"/>
                <a:gd name="T49" fmla="*/ 210285 h 1157"/>
                <a:gd name="T50" fmla="*/ 269761 w 1078"/>
                <a:gd name="T51" fmla="*/ 187660 h 1157"/>
                <a:gd name="T52" fmla="*/ 254131 w 1078"/>
                <a:gd name="T53" fmla="*/ 151725 h 1157"/>
                <a:gd name="T54" fmla="*/ 225026 w 1078"/>
                <a:gd name="T55" fmla="*/ 111265 h 1157"/>
                <a:gd name="T56" fmla="*/ 208048 w 1078"/>
                <a:gd name="T57" fmla="*/ 72136 h 1157"/>
                <a:gd name="T58" fmla="*/ 182446 w 1078"/>
                <a:gd name="T59" fmla="*/ 54834 h 1157"/>
                <a:gd name="T60" fmla="*/ 158731 w 1078"/>
                <a:gd name="T61" fmla="*/ 16503 h 1157"/>
                <a:gd name="T62" fmla="*/ 133129 w 1078"/>
                <a:gd name="T63" fmla="*/ 23158 h 1157"/>
                <a:gd name="T64" fmla="*/ 109414 w 1078"/>
                <a:gd name="T65" fmla="*/ 0 h 1157"/>
                <a:gd name="T66" fmla="*/ 73841 w 1078"/>
                <a:gd name="T67" fmla="*/ 2396 h 1157"/>
                <a:gd name="T68" fmla="*/ 31261 w 1078"/>
                <a:gd name="T69" fmla="*/ 7986 h 1157"/>
                <a:gd name="T70" fmla="*/ 0 w 1078"/>
                <a:gd name="T71" fmla="*/ 2715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6" name="Freeform 8"/>
            <p:cNvSpPr>
              <a:spLocks/>
            </p:cNvSpPr>
            <p:nvPr/>
          </p:nvSpPr>
          <p:spPr bwMode="auto">
            <a:xfrm>
              <a:off x="5706666" y="2721769"/>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7" name="Freeform 9"/>
            <p:cNvSpPr>
              <a:spLocks/>
            </p:cNvSpPr>
            <p:nvPr/>
          </p:nvSpPr>
          <p:spPr bwMode="auto">
            <a:xfrm>
              <a:off x="5491163" y="1306116"/>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8" name="Freeform 10"/>
            <p:cNvSpPr>
              <a:spLocks/>
            </p:cNvSpPr>
            <p:nvPr/>
          </p:nvSpPr>
          <p:spPr bwMode="auto">
            <a:xfrm>
              <a:off x="5039917" y="1432322"/>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49" name="Freeform 11"/>
            <p:cNvSpPr>
              <a:spLocks/>
            </p:cNvSpPr>
            <p:nvPr/>
          </p:nvSpPr>
          <p:spPr bwMode="auto">
            <a:xfrm>
              <a:off x="4722019" y="1177529"/>
              <a:ext cx="1246585" cy="1388269"/>
            </a:xfrm>
            <a:custGeom>
              <a:avLst/>
              <a:gdLst>
                <a:gd name="T0" fmla="*/ 1344181 w 6148"/>
                <a:gd name="T1" fmla="*/ 349300 h 6942"/>
                <a:gd name="T2" fmla="*/ 1229282 w 6148"/>
                <a:gd name="T3" fmla="*/ 375964 h 6942"/>
                <a:gd name="T4" fmla="*/ 1110599 w 6148"/>
                <a:gd name="T5" fmla="*/ 322103 h 6942"/>
                <a:gd name="T6" fmla="*/ 1012461 w 6148"/>
                <a:gd name="T7" fmla="*/ 358099 h 6942"/>
                <a:gd name="T8" fmla="*/ 955688 w 6148"/>
                <a:gd name="T9" fmla="*/ 433026 h 6942"/>
                <a:gd name="T10" fmla="*/ 866202 w 6148"/>
                <a:gd name="T11" fmla="*/ 507952 h 6942"/>
                <a:gd name="T12" fmla="*/ 746707 w 6148"/>
                <a:gd name="T13" fmla="*/ 588744 h 6942"/>
                <a:gd name="T14" fmla="*/ 689393 w 6148"/>
                <a:gd name="T15" fmla="*/ 773527 h 6942"/>
                <a:gd name="T16" fmla="*/ 608288 w 6148"/>
                <a:gd name="T17" fmla="*/ 967908 h 6942"/>
                <a:gd name="T18" fmla="*/ 608558 w 6148"/>
                <a:gd name="T19" fmla="*/ 1065233 h 6942"/>
                <a:gd name="T20" fmla="*/ 487441 w 6148"/>
                <a:gd name="T21" fmla="*/ 1181755 h 6942"/>
                <a:gd name="T22" fmla="*/ 496093 w 6148"/>
                <a:gd name="T23" fmla="*/ 1352139 h 6942"/>
                <a:gd name="T24" fmla="*/ 506366 w 6148"/>
                <a:gd name="T25" fmla="*/ 1474261 h 6942"/>
                <a:gd name="T26" fmla="*/ 503933 w 6148"/>
                <a:gd name="T27" fmla="*/ 1605715 h 6942"/>
                <a:gd name="T28" fmla="*/ 470409 w 6148"/>
                <a:gd name="T29" fmla="*/ 1731036 h 6942"/>
                <a:gd name="T30" fmla="*/ 402281 w 6148"/>
                <a:gd name="T31" fmla="*/ 1683041 h 6942"/>
                <a:gd name="T32" fmla="*/ 293600 w 6148"/>
                <a:gd name="T33" fmla="*/ 1751034 h 6942"/>
                <a:gd name="T34" fmla="*/ 148963 w 6148"/>
                <a:gd name="T35" fmla="*/ 1851025 h 6942"/>
                <a:gd name="T36" fmla="*/ 23520 w 6148"/>
                <a:gd name="T37" fmla="*/ 1723304 h 6942"/>
                <a:gd name="T38" fmla="*/ 95704 w 6148"/>
                <a:gd name="T39" fmla="*/ 1667309 h 6942"/>
                <a:gd name="T40" fmla="*/ 10544 w 6148"/>
                <a:gd name="T41" fmla="*/ 1642511 h 6942"/>
                <a:gd name="T42" fmla="*/ 74617 w 6148"/>
                <a:gd name="T43" fmla="*/ 1599049 h 6942"/>
                <a:gd name="T44" fmla="*/ 48933 w 6148"/>
                <a:gd name="T45" fmla="*/ 1584384 h 6942"/>
                <a:gd name="T46" fmla="*/ 0 w 6148"/>
                <a:gd name="T47" fmla="*/ 1488659 h 6942"/>
                <a:gd name="T48" fmla="*/ 131931 w 6148"/>
                <a:gd name="T49" fmla="*/ 1469461 h 6942"/>
                <a:gd name="T50" fmla="*/ 17032 w 6148"/>
                <a:gd name="T51" fmla="*/ 1418266 h 6942"/>
                <a:gd name="T52" fmla="*/ 53259 w 6148"/>
                <a:gd name="T53" fmla="*/ 1363071 h 6942"/>
                <a:gd name="T54" fmla="*/ 125442 w 6148"/>
                <a:gd name="T55" fmla="*/ 1286278 h 6942"/>
                <a:gd name="T56" fmla="*/ 148963 w 6148"/>
                <a:gd name="T57" fmla="*/ 1252415 h 6942"/>
                <a:gd name="T58" fmla="*/ 242504 w 6148"/>
                <a:gd name="T59" fmla="*/ 1241749 h 6942"/>
                <a:gd name="T60" fmla="*/ 308470 w 6148"/>
                <a:gd name="T61" fmla="*/ 1141759 h 6942"/>
                <a:gd name="T62" fmla="*/ 417150 w 6148"/>
                <a:gd name="T63" fmla="*/ 1122561 h 6942"/>
                <a:gd name="T64" fmla="*/ 380923 w 6148"/>
                <a:gd name="T65" fmla="*/ 1124694 h 6942"/>
                <a:gd name="T66" fmla="*/ 372543 w 6148"/>
                <a:gd name="T67" fmla="*/ 1041768 h 6942"/>
                <a:gd name="T68" fmla="*/ 440400 w 6148"/>
                <a:gd name="T69" fmla="*/ 990573 h 6942"/>
                <a:gd name="T70" fmla="*/ 529886 w 6148"/>
                <a:gd name="T71" fmla="*/ 909781 h 6942"/>
                <a:gd name="T72" fmla="*/ 519343 w 6148"/>
                <a:gd name="T73" fmla="*/ 822589 h 6942"/>
                <a:gd name="T74" fmla="*/ 583145 w 6148"/>
                <a:gd name="T75" fmla="*/ 682069 h 6942"/>
                <a:gd name="T76" fmla="*/ 672631 w 6148"/>
                <a:gd name="T77" fmla="*/ 561814 h 6942"/>
                <a:gd name="T78" fmla="*/ 706425 w 6148"/>
                <a:gd name="T79" fmla="*/ 487154 h 6942"/>
                <a:gd name="T80" fmla="*/ 821594 w 6148"/>
                <a:gd name="T81" fmla="*/ 421294 h 6942"/>
                <a:gd name="T82" fmla="*/ 827812 w 6148"/>
                <a:gd name="T83" fmla="*/ 351167 h 6942"/>
                <a:gd name="T84" fmla="*/ 917298 w 6148"/>
                <a:gd name="T85" fmla="*/ 261575 h 6942"/>
                <a:gd name="T86" fmla="*/ 999755 w 6148"/>
                <a:gd name="T87" fmla="*/ 227445 h 6942"/>
                <a:gd name="T88" fmla="*/ 1102488 w 6148"/>
                <a:gd name="T89" fmla="*/ 189315 h 6942"/>
                <a:gd name="T90" fmla="*/ 1155477 w 6148"/>
                <a:gd name="T91" fmla="*/ 157318 h 6942"/>
                <a:gd name="T92" fmla="*/ 1183323 w 6148"/>
                <a:gd name="T93" fmla="*/ 149053 h 6942"/>
                <a:gd name="T94" fmla="*/ 1247125 w 6148"/>
                <a:gd name="T95" fmla="*/ 72260 h 6942"/>
                <a:gd name="T96" fmla="*/ 1327960 w 6148"/>
                <a:gd name="T97" fmla="*/ 36263 h 6942"/>
                <a:gd name="T98" fmla="*/ 1271187 w 6148"/>
                <a:gd name="T99" fmla="*/ 155452 h 6942"/>
                <a:gd name="T100" fmla="*/ 1332286 w 6148"/>
                <a:gd name="T101" fmla="*/ 91458 h 6942"/>
                <a:gd name="T102" fmla="*/ 1366350 w 6148"/>
                <a:gd name="T103" fmla="*/ 72260 h 6942"/>
                <a:gd name="T104" fmla="*/ 1421501 w 6148"/>
                <a:gd name="T105" fmla="*/ 55195 h 6942"/>
                <a:gd name="T106" fmla="*/ 1466379 w 6148"/>
                <a:gd name="T107" fmla="*/ 0 h 6942"/>
                <a:gd name="T108" fmla="*/ 1455565 w 6148"/>
                <a:gd name="T109" fmla="*/ 95724 h 6942"/>
                <a:gd name="T110" fmla="*/ 1510987 w 6148"/>
                <a:gd name="T111" fmla="*/ 42663 h 6942"/>
                <a:gd name="T112" fmla="*/ 1579115 w 6148"/>
                <a:gd name="T113" fmla="*/ 76526 h 6942"/>
                <a:gd name="T114" fmla="*/ 1659950 w 6148"/>
                <a:gd name="T115" fmla="*/ 125588 h 6942"/>
                <a:gd name="T116" fmla="*/ 1515313 w 6148"/>
                <a:gd name="T117" fmla="*/ 140520 h 6942"/>
                <a:gd name="T118" fmla="*/ 1581278 w 6148"/>
                <a:gd name="T119" fmla="*/ 210647 h 6942"/>
                <a:gd name="T120" fmla="*/ 1474490 w 6148"/>
                <a:gd name="T121" fmla="*/ 173850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0" name="Freeform 12"/>
            <p:cNvSpPr>
              <a:spLocks/>
            </p:cNvSpPr>
            <p:nvPr/>
          </p:nvSpPr>
          <p:spPr bwMode="auto">
            <a:xfrm>
              <a:off x="5686425" y="2405063"/>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1" name="Freeform 13"/>
            <p:cNvSpPr>
              <a:spLocks/>
            </p:cNvSpPr>
            <p:nvPr/>
          </p:nvSpPr>
          <p:spPr bwMode="auto">
            <a:xfrm>
              <a:off x="5572126" y="2694385"/>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2" name="Freeform 14"/>
            <p:cNvSpPr>
              <a:spLocks/>
            </p:cNvSpPr>
            <p:nvPr/>
          </p:nvSpPr>
          <p:spPr bwMode="auto">
            <a:xfrm>
              <a:off x="5567363" y="2547937"/>
              <a:ext cx="384572" cy="205979"/>
            </a:xfrm>
            <a:custGeom>
              <a:avLst/>
              <a:gdLst>
                <a:gd name="T0" fmla="*/ 60722 w 1900"/>
                <a:gd name="T1" fmla="*/ 55034 h 1028"/>
                <a:gd name="T2" fmla="*/ 31845 w 1900"/>
                <a:gd name="T3" fmla="*/ 78811 h 1028"/>
                <a:gd name="T4" fmla="*/ 27527 w 1900"/>
                <a:gd name="T5" fmla="*/ 125831 h 1028"/>
                <a:gd name="T6" fmla="*/ 6477 w 1900"/>
                <a:gd name="T7" fmla="*/ 157623 h 1028"/>
                <a:gd name="T8" fmla="*/ 2159 w 1900"/>
                <a:gd name="T9" fmla="*/ 181133 h 1028"/>
                <a:gd name="T10" fmla="*/ 0 w 1900"/>
                <a:gd name="T11" fmla="*/ 208917 h 1028"/>
                <a:gd name="T12" fmla="*/ 14303 w 1900"/>
                <a:gd name="T13" fmla="*/ 244182 h 1028"/>
                <a:gd name="T14" fmla="*/ 34544 w 1900"/>
                <a:gd name="T15" fmla="*/ 220939 h 1028"/>
                <a:gd name="T16" fmla="*/ 63691 w 1900"/>
                <a:gd name="T17" fmla="*/ 212123 h 1028"/>
                <a:gd name="T18" fmla="*/ 99584 w 1900"/>
                <a:gd name="T19" fmla="*/ 203040 h 1028"/>
                <a:gd name="T20" fmla="*/ 129540 w 1900"/>
                <a:gd name="T21" fmla="*/ 200635 h 1028"/>
                <a:gd name="T22" fmla="*/ 160846 w 1900"/>
                <a:gd name="T23" fmla="*/ 212390 h 1028"/>
                <a:gd name="T24" fmla="*/ 176229 w 1900"/>
                <a:gd name="T25" fmla="*/ 201437 h 1028"/>
                <a:gd name="T26" fmla="*/ 195660 w 1900"/>
                <a:gd name="T27" fmla="*/ 199567 h 1028"/>
                <a:gd name="T28" fmla="*/ 225616 w 1900"/>
                <a:gd name="T29" fmla="*/ 210520 h 1028"/>
                <a:gd name="T30" fmla="*/ 245856 w 1900"/>
                <a:gd name="T31" fmla="*/ 215863 h 1028"/>
                <a:gd name="T32" fmla="*/ 269605 w 1900"/>
                <a:gd name="T33" fmla="*/ 208383 h 1028"/>
                <a:gd name="T34" fmla="*/ 287687 w 1900"/>
                <a:gd name="T35" fmla="*/ 195292 h 1028"/>
                <a:gd name="T36" fmla="*/ 305499 w 1900"/>
                <a:gd name="T37" fmla="*/ 224145 h 1028"/>
                <a:gd name="T38" fmla="*/ 328438 w 1900"/>
                <a:gd name="T39" fmla="*/ 225481 h 1028"/>
                <a:gd name="T40" fmla="*/ 349758 w 1900"/>
                <a:gd name="T41" fmla="*/ 236434 h 1028"/>
                <a:gd name="T42" fmla="*/ 384302 w 1900"/>
                <a:gd name="T43" fmla="*/ 258876 h 1028"/>
                <a:gd name="T44" fmla="*/ 402384 w 1900"/>
                <a:gd name="T45" fmla="*/ 274638 h 1028"/>
                <a:gd name="T46" fmla="*/ 427213 w 1900"/>
                <a:gd name="T47" fmla="*/ 271165 h 1028"/>
                <a:gd name="T48" fmla="*/ 457708 w 1900"/>
                <a:gd name="T49" fmla="*/ 266356 h 1028"/>
                <a:gd name="T50" fmla="*/ 480648 w 1900"/>
                <a:gd name="T51" fmla="*/ 258609 h 1028"/>
                <a:gd name="T52" fmla="*/ 512763 w 1900"/>
                <a:gd name="T53" fmla="*/ 231893 h 1028"/>
                <a:gd name="T54" fmla="*/ 501428 w 1900"/>
                <a:gd name="T55" fmla="*/ 163768 h 1028"/>
                <a:gd name="T56" fmla="*/ 475250 w 1900"/>
                <a:gd name="T57" fmla="*/ 94574 h 1028"/>
                <a:gd name="T58" fmla="*/ 452851 w 1900"/>
                <a:gd name="T59" fmla="*/ 66255 h 1028"/>
                <a:gd name="T60" fmla="*/ 435309 w 1900"/>
                <a:gd name="T61" fmla="*/ 52630 h 1028"/>
                <a:gd name="T62" fmla="*/ 423164 w 1900"/>
                <a:gd name="T63" fmla="*/ 55034 h 1028"/>
                <a:gd name="T64" fmla="*/ 388890 w 1900"/>
                <a:gd name="T65" fmla="*/ 52897 h 1028"/>
                <a:gd name="T66" fmla="*/ 364601 w 1900"/>
                <a:gd name="T67" fmla="*/ 36601 h 1028"/>
                <a:gd name="T68" fmla="*/ 344631 w 1900"/>
                <a:gd name="T69" fmla="*/ 16029 h 1028"/>
                <a:gd name="T70" fmla="*/ 315214 w 1900"/>
                <a:gd name="T71" fmla="*/ 10152 h 1028"/>
                <a:gd name="T72" fmla="*/ 285528 w 1900"/>
                <a:gd name="T73" fmla="*/ 1603 h 1028"/>
                <a:gd name="T74" fmla="*/ 247206 w 1900"/>
                <a:gd name="T75" fmla="*/ 0 h 1028"/>
                <a:gd name="T76" fmla="*/ 233712 w 1900"/>
                <a:gd name="T77" fmla="*/ 18968 h 1028"/>
                <a:gd name="T78" fmla="*/ 227505 w 1900"/>
                <a:gd name="T79" fmla="*/ 40341 h 1028"/>
                <a:gd name="T80" fmla="*/ 233712 w 1900"/>
                <a:gd name="T81" fmla="*/ 106596 h 1028"/>
                <a:gd name="T82" fmla="*/ 208344 w 1900"/>
                <a:gd name="T83" fmla="*/ 127968 h 1028"/>
                <a:gd name="T84" fmla="*/ 176498 w 1900"/>
                <a:gd name="T85" fmla="*/ 123694 h 1028"/>
                <a:gd name="T86" fmla="*/ 157337 w 1900"/>
                <a:gd name="T87" fmla="*/ 106596 h 1028"/>
                <a:gd name="T88" fmla="*/ 131699 w 1900"/>
                <a:gd name="T89" fmla="*/ 76674 h 1028"/>
                <a:gd name="T90" fmla="*/ 104172 w 1900"/>
                <a:gd name="T91" fmla="*/ 53164 h 1028"/>
                <a:gd name="T92" fmla="*/ 60722 w 1900"/>
                <a:gd name="T93" fmla="*/ 55034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3" name="Freeform 15"/>
            <p:cNvSpPr>
              <a:spLocks/>
            </p:cNvSpPr>
            <p:nvPr/>
          </p:nvSpPr>
          <p:spPr bwMode="auto">
            <a:xfrm>
              <a:off x="5210175" y="2836069"/>
              <a:ext cx="551260" cy="472679"/>
            </a:xfrm>
            <a:custGeom>
              <a:avLst/>
              <a:gdLst>
                <a:gd name="T0" fmla="*/ 364125 w 2717"/>
                <a:gd name="T1" fmla="*/ 55303 h 2359"/>
                <a:gd name="T2" fmla="*/ 310832 w 2717"/>
                <a:gd name="T3" fmla="*/ 34197 h 2359"/>
                <a:gd name="T4" fmla="*/ 228593 w 2717"/>
                <a:gd name="T5" fmla="*/ 0 h 2359"/>
                <a:gd name="T6" fmla="*/ 166102 w 2717"/>
                <a:gd name="T7" fmla="*/ 36334 h 2359"/>
                <a:gd name="T8" fmla="*/ 97930 w 2717"/>
                <a:gd name="T9" fmla="*/ 74539 h 2359"/>
                <a:gd name="T10" fmla="*/ 14879 w 2717"/>
                <a:gd name="T11" fmla="*/ 134383 h 2359"/>
                <a:gd name="T12" fmla="*/ 14879 w 2717"/>
                <a:gd name="T13" fmla="*/ 208922 h 2359"/>
                <a:gd name="T14" fmla="*/ 12715 w 2717"/>
                <a:gd name="T15" fmla="*/ 274911 h 2359"/>
                <a:gd name="T16" fmla="*/ 40579 w 2717"/>
                <a:gd name="T17" fmla="*/ 334488 h 2359"/>
                <a:gd name="T18" fmla="*/ 61679 w 2717"/>
                <a:gd name="T19" fmla="*/ 409027 h 2359"/>
                <a:gd name="T20" fmla="*/ 112808 w 2717"/>
                <a:gd name="T21" fmla="*/ 453910 h 2359"/>
                <a:gd name="T22" fmla="*/ 178816 w 2717"/>
                <a:gd name="T23" fmla="*/ 496389 h 2359"/>
                <a:gd name="T24" fmla="*/ 281074 w 2717"/>
                <a:gd name="T25" fmla="*/ 530586 h 2359"/>
                <a:gd name="T26" fmla="*/ 351410 w 2717"/>
                <a:gd name="T27" fmla="*/ 575470 h 2359"/>
                <a:gd name="T28" fmla="*/ 393883 w 2717"/>
                <a:gd name="T29" fmla="*/ 588828 h 2359"/>
                <a:gd name="T30" fmla="*/ 467736 w 2717"/>
                <a:gd name="T31" fmla="*/ 597377 h 2359"/>
                <a:gd name="T32" fmla="*/ 547270 w 2717"/>
                <a:gd name="T33" fmla="*/ 600850 h 2359"/>
                <a:gd name="T34" fmla="*/ 596234 w 2717"/>
                <a:gd name="T35" fmla="*/ 609399 h 2359"/>
                <a:gd name="T36" fmla="*/ 634378 w 2717"/>
                <a:gd name="T37" fmla="*/ 596308 h 2359"/>
                <a:gd name="T38" fmla="*/ 694164 w 2717"/>
                <a:gd name="T39" fmla="*/ 511618 h 2359"/>
                <a:gd name="T40" fmla="*/ 735013 w 2717"/>
                <a:gd name="T41" fmla="*/ 456582 h 2359"/>
                <a:gd name="T42" fmla="*/ 700927 w 2717"/>
                <a:gd name="T43" fmla="*/ 368952 h 2359"/>
                <a:gd name="T44" fmla="*/ 700656 w 2717"/>
                <a:gd name="T45" fmla="*/ 326206 h 2359"/>
                <a:gd name="T46" fmla="*/ 661701 w 2717"/>
                <a:gd name="T47" fmla="*/ 301894 h 2359"/>
                <a:gd name="T48" fmla="*/ 673604 w 2717"/>
                <a:gd name="T49" fmla="*/ 261018 h 2359"/>
                <a:gd name="T50" fmla="*/ 717699 w 2717"/>
                <a:gd name="T51" fmla="*/ 233501 h 2359"/>
                <a:gd name="T52" fmla="*/ 695246 w 2717"/>
                <a:gd name="T53" fmla="*/ 184075 h 2359"/>
                <a:gd name="T54" fmla="*/ 683343 w 2717"/>
                <a:gd name="T55" fmla="*/ 130643 h 2359"/>
                <a:gd name="T56" fmla="*/ 672793 w 2717"/>
                <a:gd name="T57" fmla="*/ 70531 h 2359"/>
                <a:gd name="T58" fmla="*/ 641682 w 2717"/>
                <a:gd name="T59" fmla="*/ 58776 h 2359"/>
                <a:gd name="T60" fmla="*/ 613548 w 2717"/>
                <a:gd name="T61" fmla="*/ 51562 h 2359"/>
                <a:gd name="T62" fmla="*/ 562148 w 2717"/>
                <a:gd name="T63" fmla="*/ 55303 h 2359"/>
                <a:gd name="T64" fmla="*/ 472875 w 2717"/>
                <a:gd name="T65" fmla="*/ 59577 h 2359"/>
                <a:gd name="T66" fmla="*/ 406868 w 2717"/>
                <a:gd name="T67" fmla="*/ 48891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4" name="Freeform 16"/>
            <p:cNvSpPr>
              <a:spLocks/>
            </p:cNvSpPr>
            <p:nvPr/>
          </p:nvSpPr>
          <p:spPr bwMode="auto">
            <a:xfrm>
              <a:off x="5514975" y="2797969"/>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5" name="Freeform 17"/>
            <p:cNvSpPr>
              <a:spLocks/>
            </p:cNvSpPr>
            <p:nvPr/>
          </p:nvSpPr>
          <p:spPr bwMode="auto">
            <a:xfrm>
              <a:off x="5574506" y="3370660"/>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6" name="Freeform 18"/>
            <p:cNvSpPr>
              <a:spLocks/>
            </p:cNvSpPr>
            <p:nvPr/>
          </p:nvSpPr>
          <p:spPr bwMode="auto">
            <a:xfrm>
              <a:off x="5676900" y="3689747"/>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7" name="Freeform 19"/>
            <p:cNvSpPr>
              <a:spLocks/>
            </p:cNvSpPr>
            <p:nvPr/>
          </p:nvSpPr>
          <p:spPr bwMode="auto">
            <a:xfrm>
              <a:off x="5572125" y="3869531"/>
              <a:ext cx="370285" cy="382191"/>
            </a:xfrm>
            <a:custGeom>
              <a:avLst/>
              <a:gdLst>
                <a:gd name="T0" fmla="*/ 447208 w 1826"/>
                <a:gd name="T1" fmla="*/ 3197 h 1913"/>
                <a:gd name="T2" fmla="*/ 436663 w 1826"/>
                <a:gd name="T3" fmla="*/ 37027 h 1913"/>
                <a:gd name="T4" fmla="*/ 370150 w 1826"/>
                <a:gd name="T5" fmla="*/ 45551 h 1913"/>
                <a:gd name="T6" fmla="*/ 297958 w 1826"/>
                <a:gd name="T7" fmla="*/ 30634 h 1913"/>
                <a:gd name="T8" fmla="*/ 224415 w 1826"/>
                <a:gd name="T9" fmla="*/ 39158 h 1913"/>
                <a:gd name="T10" fmla="*/ 178721 w 1826"/>
                <a:gd name="T11" fmla="*/ 64997 h 1913"/>
                <a:gd name="T12" fmla="*/ 93551 w 1826"/>
                <a:gd name="T13" fmla="*/ 91635 h 1913"/>
                <a:gd name="T14" fmla="*/ 55428 w 1826"/>
                <a:gd name="T15" fmla="*/ 129994 h 1913"/>
                <a:gd name="T16" fmla="*/ 21360 w 1826"/>
                <a:gd name="T17" fmla="*/ 183004 h 1913"/>
                <a:gd name="T18" fmla="*/ 17034 w 1826"/>
                <a:gd name="T19" fmla="*/ 253063 h 1913"/>
                <a:gd name="T20" fmla="*/ 63810 w 1826"/>
                <a:gd name="T21" fmla="*/ 301810 h 1913"/>
                <a:gd name="T22" fmla="*/ 144653 w 1826"/>
                <a:gd name="T23" fmla="*/ 327117 h 1913"/>
                <a:gd name="T24" fmla="*/ 214952 w 1826"/>
                <a:gd name="T25" fmla="*/ 342034 h 1913"/>
                <a:gd name="T26" fmla="*/ 204407 w 1826"/>
                <a:gd name="T27" fmla="*/ 361213 h 1913"/>
                <a:gd name="T28" fmla="*/ 97877 w 1826"/>
                <a:gd name="T29" fmla="*/ 352689 h 1913"/>
                <a:gd name="T30" fmla="*/ 102203 w 1826"/>
                <a:gd name="T31" fmla="*/ 407830 h 1913"/>
                <a:gd name="T32" fmla="*/ 123563 w 1826"/>
                <a:gd name="T33" fmla="*/ 477889 h 1913"/>
                <a:gd name="T34" fmla="*/ 163850 w 1826"/>
                <a:gd name="T35" fmla="*/ 452316 h 1913"/>
                <a:gd name="T36" fmla="*/ 176558 w 1826"/>
                <a:gd name="T37" fmla="*/ 509588 h 1913"/>
                <a:gd name="T38" fmla="*/ 204407 w 1826"/>
                <a:gd name="T39" fmla="*/ 475758 h 1913"/>
                <a:gd name="T40" fmla="*/ 223333 w 1826"/>
                <a:gd name="T41" fmla="*/ 462971 h 1913"/>
                <a:gd name="T42" fmla="*/ 197918 w 1826"/>
                <a:gd name="T43" fmla="*/ 409961 h 1913"/>
                <a:gd name="T44" fmla="*/ 240367 w 1826"/>
                <a:gd name="T45" fmla="*/ 420617 h 1913"/>
                <a:gd name="T46" fmla="*/ 234149 w 1826"/>
                <a:gd name="T47" fmla="*/ 399306 h 1913"/>
                <a:gd name="T48" fmla="*/ 274976 w 1826"/>
                <a:gd name="T49" fmla="*/ 329780 h 1913"/>
                <a:gd name="T50" fmla="*/ 321211 w 1826"/>
                <a:gd name="T51" fmla="*/ 324986 h 1913"/>
                <a:gd name="T52" fmla="*/ 297958 w 1826"/>
                <a:gd name="T53" fmla="*/ 297548 h 1913"/>
                <a:gd name="T54" fmla="*/ 236312 w 1826"/>
                <a:gd name="T55" fmla="*/ 267714 h 1913"/>
                <a:gd name="T56" fmla="*/ 261727 w 1826"/>
                <a:gd name="T57" fmla="*/ 306072 h 1913"/>
                <a:gd name="T58" fmla="*/ 236312 w 1826"/>
                <a:gd name="T59" fmla="*/ 314330 h 1913"/>
                <a:gd name="T60" fmla="*/ 189266 w 1826"/>
                <a:gd name="T61" fmla="*/ 293286 h 1913"/>
                <a:gd name="T62" fmla="*/ 208463 w 1826"/>
                <a:gd name="T63" fmla="*/ 269845 h 1913"/>
                <a:gd name="T64" fmla="*/ 227660 w 1826"/>
                <a:gd name="T65" fmla="*/ 225359 h 1913"/>
                <a:gd name="T66" fmla="*/ 189266 w 1826"/>
                <a:gd name="T67" fmla="*/ 178742 h 1913"/>
                <a:gd name="T68" fmla="*/ 176558 w 1826"/>
                <a:gd name="T69" fmla="*/ 125732 h 1913"/>
                <a:gd name="T70" fmla="*/ 212789 w 1826"/>
                <a:gd name="T71" fmla="*/ 140649 h 1913"/>
                <a:gd name="T72" fmla="*/ 270380 w 1826"/>
                <a:gd name="T73" fmla="*/ 136387 h 1913"/>
                <a:gd name="T74" fmla="*/ 295795 w 1826"/>
                <a:gd name="T75" fmla="*/ 104422 h 1913"/>
                <a:gd name="T76" fmla="*/ 338786 w 1826"/>
                <a:gd name="T77" fmla="*/ 91103 h 1913"/>
                <a:gd name="T78" fmla="*/ 370420 w 1826"/>
                <a:gd name="T79" fmla="*/ 79115 h 1913"/>
                <a:gd name="T80" fmla="*/ 436122 w 1826"/>
                <a:gd name="T81" fmla="*/ 81246 h 1913"/>
                <a:gd name="T82" fmla="*/ 478842 w 1826"/>
                <a:gd name="T83" fmla="*/ 83377 h 1913"/>
                <a:gd name="T84" fmla="*/ 476679 w 1826"/>
                <a:gd name="T85" fmla="*/ 42887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8" name="Freeform 20"/>
            <p:cNvSpPr>
              <a:spLocks/>
            </p:cNvSpPr>
            <p:nvPr/>
          </p:nvSpPr>
          <p:spPr bwMode="auto">
            <a:xfrm>
              <a:off x="5339953" y="3349229"/>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59" name="Freeform 21"/>
            <p:cNvSpPr>
              <a:spLocks/>
            </p:cNvSpPr>
            <p:nvPr/>
          </p:nvSpPr>
          <p:spPr bwMode="auto">
            <a:xfrm>
              <a:off x="5360194" y="3277791"/>
              <a:ext cx="326231" cy="142875"/>
            </a:xfrm>
            <a:custGeom>
              <a:avLst/>
              <a:gdLst>
                <a:gd name="T0" fmla="*/ 171231 w 1608"/>
                <a:gd name="T1" fmla="*/ 17511 h 718"/>
                <a:gd name="T2" fmla="*/ 147426 w 1608"/>
                <a:gd name="T3" fmla="*/ 10878 h 718"/>
                <a:gd name="T4" fmla="*/ 123892 w 1608"/>
                <a:gd name="T5" fmla="*/ 17246 h 718"/>
                <a:gd name="T6" fmla="*/ 98194 w 1608"/>
                <a:gd name="T7" fmla="*/ 33961 h 718"/>
                <a:gd name="T8" fmla="*/ 89808 w 1608"/>
                <a:gd name="T9" fmla="*/ 53064 h 718"/>
                <a:gd name="T10" fmla="*/ 85480 w 1608"/>
                <a:gd name="T11" fmla="*/ 76147 h 718"/>
                <a:gd name="T12" fmla="*/ 59782 w 1608"/>
                <a:gd name="T13" fmla="*/ 74024 h 718"/>
                <a:gd name="T14" fmla="*/ 31920 w 1608"/>
                <a:gd name="T15" fmla="*/ 82515 h 718"/>
                <a:gd name="T16" fmla="*/ 4328 w 1608"/>
                <a:gd name="T17" fmla="*/ 82515 h 718"/>
                <a:gd name="T18" fmla="*/ 6492 w 1608"/>
                <a:gd name="T19" fmla="*/ 101618 h 718"/>
                <a:gd name="T20" fmla="*/ 0 w 1608"/>
                <a:gd name="T21" fmla="*/ 122578 h 718"/>
                <a:gd name="T22" fmla="*/ 4328 w 1608"/>
                <a:gd name="T23" fmla="*/ 152294 h 718"/>
                <a:gd name="T24" fmla="*/ 12714 w 1608"/>
                <a:gd name="T25" fmla="*/ 165029 h 718"/>
                <a:gd name="T26" fmla="*/ 48691 w 1608"/>
                <a:gd name="T27" fmla="*/ 171662 h 718"/>
                <a:gd name="T28" fmla="*/ 81693 w 1608"/>
                <a:gd name="T29" fmla="*/ 185990 h 718"/>
                <a:gd name="T30" fmla="*/ 120646 w 1608"/>
                <a:gd name="T31" fmla="*/ 190500 h 718"/>
                <a:gd name="T32" fmla="*/ 160681 w 1608"/>
                <a:gd name="T33" fmla="*/ 177765 h 718"/>
                <a:gd name="T34" fmla="*/ 179346 w 1608"/>
                <a:gd name="T35" fmla="*/ 156539 h 718"/>
                <a:gd name="T36" fmla="*/ 221816 w 1608"/>
                <a:gd name="T37" fmla="*/ 144600 h 718"/>
                <a:gd name="T38" fmla="*/ 261039 w 1608"/>
                <a:gd name="T39" fmla="*/ 130538 h 718"/>
                <a:gd name="T40" fmla="*/ 281057 w 1608"/>
                <a:gd name="T41" fmla="*/ 101883 h 718"/>
                <a:gd name="T42" fmla="*/ 314058 w 1608"/>
                <a:gd name="T43" fmla="*/ 95781 h 718"/>
                <a:gd name="T44" fmla="*/ 352200 w 1608"/>
                <a:gd name="T45" fmla="*/ 108516 h 718"/>
                <a:gd name="T46" fmla="*/ 402244 w 1608"/>
                <a:gd name="T47" fmla="*/ 113822 h 718"/>
                <a:gd name="T48" fmla="*/ 426319 w 1608"/>
                <a:gd name="T49" fmla="*/ 90740 h 718"/>
                <a:gd name="T50" fmla="*/ 434975 w 1608"/>
                <a:gd name="T51" fmla="*/ 41921 h 718"/>
                <a:gd name="T52" fmla="*/ 399539 w 1608"/>
                <a:gd name="T53" fmla="*/ 22287 h 718"/>
                <a:gd name="T54" fmla="*/ 372488 w 1608"/>
                <a:gd name="T55" fmla="*/ 12735 h 718"/>
                <a:gd name="T56" fmla="*/ 347331 w 1608"/>
                <a:gd name="T57" fmla="*/ 12470 h 718"/>
                <a:gd name="T58" fmla="*/ 312165 w 1608"/>
                <a:gd name="T59" fmla="*/ 25205 h 718"/>
                <a:gd name="T60" fmla="*/ 268613 w 1608"/>
                <a:gd name="T61" fmla="*/ 8490 h 718"/>
                <a:gd name="T62" fmla="*/ 239128 w 1608"/>
                <a:gd name="T63" fmla="*/ 25205 h 718"/>
                <a:gd name="T64" fmla="*/ 193953 w 1608"/>
                <a:gd name="T65" fmla="*/ 0 h 718"/>
                <a:gd name="T66" fmla="*/ 171231 w 1608"/>
                <a:gd name="T67" fmla="*/ 1751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0" name="Freeform 22"/>
            <p:cNvSpPr>
              <a:spLocks/>
            </p:cNvSpPr>
            <p:nvPr/>
          </p:nvSpPr>
          <p:spPr bwMode="auto">
            <a:xfrm>
              <a:off x="4752975" y="2836069"/>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9 h 3017"/>
                <a:gd name="T8" fmla="*/ 182101 w 2495"/>
                <a:gd name="T9" fmla="*/ 136323 h 3017"/>
                <a:gd name="T10" fmla="*/ 135969 w 2495"/>
                <a:gd name="T11" fmla="*/ 136323 h 3017"/>
                <a:gd name="T12" fmla="*/ 101977 w 2495"/>
                <a:gd name="T13" fmla="*/ 150995 h 3017"/>
                <a:gd name="T14" fmla="*/ 101977 w 2495"/>
                <a:gd name="T15" fmla="*/ 221691 h 3017"/>
                <a:gd name="T16" fmla="*/ 84981 w 2495"/>
                <a:gd name="T17" fmla="*/ 301990 h 3017"/>
                <a:gd name="T18" fmla="*/ 43704 w 2495"/>
                <a:gd name="T19" fmla="*/ 335871 h 3017"/>
                <a:gd name="T20" fmla="*/ 24280 w 2495"/>
                <a:gd name="T21" fmla="*/ 379622 h 3017"/>
                <a:gd name="T22" fmla="*/ 24280 w 2495"/>
                <a:gd name="T23" fmla="*/ 423107 h 3017"/>
                <a:gd name="T24" fmla="*/ 0 w 2495"/>
                <a:gd name="T25" fmla="*/ 459655 h 3017"/>
                <a:gd name="T26" fmla="*/ 36420 w 2495"/>
                <a:gd name="T27" fmla="*/ 498337 h 3017"/>
                <a:gd name="T28" fmla="*/ 19694 w 2495"/>
                <a:gd name="T29" fmla="*/ 543156 h 3017"/>
                <a:gd name="T30" fmla="*/ 16187 w 2495"/>
                <a:gd name="T31" fmla="*/ 556761 h 3017"/>
                <a:gd name="T32" fmla="*/ 19424 w 2495"/>
                <a:gd name="T33" fmla="*/ 567166 h 3017"/>
                <a:gd name="T34" fmla="*/ 25899 w 2495"/>
                <a:gd name="T35" fmla="*/ 571167 h 3017"/>
                <a:gd name="T36" fmla="*/ 29406 w 2495"/>
                <a:gd name="T37" fmla="*/ 575702 h 3017"/>
                <a:gd name="T38" fmla="*/ 23741 w 2495"/>
                <a:gd name="T39" fmla="*/ 583973 h 3017"/>
                <a:gd name="T40" fmla="*/ 53416 w 2495"/>
                <a:gd name="T41" fmla="*/ 619987 h 3017"/>
                <a:gd name="T42" fmla="*/ 111689 w 2495"/>
                <a:gd name="T43" fmla="*/ 634660 h 3017"/>
                <a:gd name="T44" fmla="*/ 149188 w 2495"/>
                <a:gd name="T45" fmla="*/ 698153 h 3017"/>
                <a:gd name="T46" fmla="*/ 133541 w 2495"/>
                <a:gd name="T47" fmla="*/ 773117 h 3017"/>
                <a:gd name="T48" fmla="*/ 167533 w 2495"/>
                <a:gd name="T49" fmla="*/ 790190 h 3017"/>
                <a:gd name="T50" fmla="*/ 233090 w 2495"/>
                <a:gd name="T51" fmla="*/ 785388 h 3017"/>
                <a:gd name="T52" fmla="*/ 301074 w 2495"/>
                <a:gd name="T53" fmla="*/ 804863 h 3017"/>
                <a:gd name="T54" fmla="*/ 386055 w 2495"/>
                <a:gd name="T55" fmla="*/ 804863 h 3017"/>
                <a:gd name="T56" fmla="*/ 502599 w 2495"/>
                <a:gd name="T57" fmla="*/ 782987 h 3017"/>
                <a:gd name="T58" fmla="*/ 522023 w 2495"/>
                <a:gd name="T59" fmla="*/ 753909 h 3017"/>
                <a:gd name="T60" fmla="*/ 548462 w 2495"/>
                <a:gd name="T61" fmla="*/ 702688 h 3017"/>
                <a:gd name="T62" fmla="*/ 601878 w 2495"/>
                <a:gd name="T63" fmla="*/ 680812 h 3017"/>
                <a:gd name="T64" fmla="*/ 548462 w 2495"/>
                <a:gd name="T65" fmla="*/ 639462 h 3017"/>
                <a:gd name="T66" fmla="*/ 488031 w 2495"/>
                <a:gd name="T67" fmla="*/ 583439 h 3017"/>
                <a:gd name="T68" fmla="*/ 471035 w 2495"/>
                <a:gd name="T69" fmla="*/ 517812 h 3017"/>
                <a:gd name="T70" fmla="*/ 531466 w 2495"/>
                <a:gd name="T71" fmla="*/ 495936 h 3017"/>
                <a:gd name="T72" fmla="*/ 603227 w 2495"/>
                <a:gd name="T73" fmla="*/ 458855 h 3017"/>
                <a:gd name="T74" fmla="*/ 650439 w 2495"/>
                <a:gd name="T75" fmla="*/ 440180 h 3017"/>
                <a:gd name="T76" fmla="*/ 671481 w 2495"/>
                <a:gd name="T77" fmla="*/ 409768 h 3017"/>
                <a:gd name="T78" fmla="*/ 649629 w 2495"/>
                <a:gd name="T79" fmla="*/ 333737 h 3017"/>
                <a:gd name="T80" fmla="*/ 622112 w 2495"/>
                <a:gd name="T81" fmla="*/ 275313 h 3017"/>
                <a:gd name="T82" fmla="*/ 624540 w 2495"/>
                <a:gd name="T83" fmla="*/ 208619 h 3017"/>
                <a:gd name="T84" fmla="*/ 624270 w 2495"/>
                <a:gd name="T85" fmla="*/ 134722 h 3017"/>
                <a:gd name="T86" fmla="*/ 590008 w 2495"/>
                <a:gd name="T87" fmla="*/ 126719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1" name="Freeform 23"/>
            <p:cNvSpPr>
              <a:spLocks/>
            </p:cNvSpPr>
            <p:nvPr/>
          </p:nvSpPr>
          <p:spPr bwMode="auto">
            <a:xfrm>
              <a:off x="4150519" y="3159919"/>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2" name="Freeform 24"/>
            <p:cNvSpPr>
              <a:spLocks/>
            </p:cNvSpPr>
            <p:nvPr/>
          </p:nvSpPr>
          <p:spPr bwMode="auto">
            <a:xfrm>
              <a:off x="4130279" y="2497932"/>
              <a:ext cx="402431" cy="732235"/>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7 h 3669"/>
                <a:gd name="T18" fmla="*/ 189987 w 2025"/>
                <a:gd name="T19" fmla="*/ 312133 h 3669"/>
                <a:gd name="T20" fmla="*/ 253051 w 2025"/>
                <a:gd name="T21" fmla="*/ 321712 h 3669"/>
                <a:gd name="T22" fmla="*/ 303927 w 2025"/>
                <a:gd name="T23" fmla="*/ 370408 h 3669"/>
                <a:gd name="T24" fmla="*/ 340228 w 2025"/>
                <a:gd name="T25" fmla="*/ 448375 h 3669"/>
                <a:gd name="T26" fmla="*/ 391104 w 2025"/>
                <a:gd name="T27" fmla="*/ 514101 h 3669"/>
                <a:gd name="T28" fmla="*/ 391104 w 2025"/>
                <a:gd name="T29" fmla="*/ 584617 h 3669"/>
                <a:gd name="T30" fmla="*/ 437209 w 2025"/>
                <a:gd name="T31" fmla="*/ 628257 h 3669"/>
                <a:gd name="T32" fmla="*/ 432440 w 2025"/>
                <a:gd name="T33" fmla="*/ 684404 h 3669"/>
                <a:gd name="T34" fmla="*/ 501863 w 2025"/>
                <a:gd name="T35" fmla="*/ 675356 h 3669"/>
                <a:gd name="T36" fmla="*/ 536575 w 2025"/>
                <a:gd name="T37" fmla="*/ 715803 h 3669"/>
                <a:gd name="T38" fmla="*/ 524386 w 2025"/>
                <a:gd name="T39" fmla="*/ 766894 h 3669"/>
                <a:gd name="T40" fmla="*/ 475896 w 2025"/>
                <a:gd name="T41" fmla="*/ 813195 h 3669"/>
                <a:gd name="T42" fmla="*/ 483315 w 2025"/>
                <a:gd name="T43" fmla="*/ 840071 h 3669"/>
                <a:gd name="T44" fmla="*/ 445688 w 2025"/>
                <a:gd name="T45" fmla="*/ 899943 h 3669"/>
                <a:gd name="T46" fmla="*/ 363281 w 2025"/>
                <a:gd name="T47" fmla="*/ 897548 h 3669"/>
                <a:gd name="T48" fmla="*/ 302867 w 2025"/>
                <a:gd name="T49" fmla="*/ 909789 h 3669"/>
                <a:gd name="T50" fmla="*/ 256761 w 2025"/>
                <a:gd name="T51" fmla="*/ 926819 h 3669"/>
                <a:gd name="T52" fmla="*/ 193697 w 2025"/>
                <a:gd name="T53" fmla="*/ 909789 h 3669"/>
                <a:gd name="T54" fmla="*/ 145206 w 2025"/>
                <a:gd name="T55" fmla="*/ 934003 h 3669"/>
                <a:gd name="T56" fmla="*/ 101751 w 2025"/>
                <a:gd name="T57" fmla="*/ 956090 h 3669"/>
                <a:gd name="T58" fmla="*/ 18018 w 2025"/>
                <a:gd name="T59" fmla="*/ 976313 h 3669"/>
                <a:gd name="T60" fmla="*/ 40011 w 2025"/>
                <a:gd name="T61" fmla="*/ 930012 h 3669"/>
                <a:gd name="T62" fmla="*/ 72603 w 2025"/>
                <a:gd name="T63" fmla="*/ 873333 h 3669"/>
                <a:gd name="T64" fmla="*/ 120299 w 2025"/>
                <a:gd name="T65" fmla="*/ 850981 h 3669"/>
                <a:gd name="T66" fmla="*/ 187603 w 2025"/>
                <a:gd name="T67" fmla="*/ 859496 h 3669"/>
                <a:gd name="T68" fmla="*/ 223639 w 2025"/>
                <a:gd name="T69" fmla="*/ 819049 h 3669"/>
                <a:gd name="T70" fmla="*/ 175679 w 2025"/>
                <a:gd name="T71" fmla="*/ 827830 h 3669"/>
                <a:gd name="T72" fmla="*/ 108905 w 2025"/>
                <a:gd name="T73" fmla="*/ 812397 h 3669"/>
                <a:gd name="T74" fmla="*/ 55645 w 2025"/>
                <a:gd name="T75" fmla="*/ 802817 h 3669"/>
                <a:gd name="T76" fmla="*/ 72603 w 2025"/>
                <a:gd name="T77" fmla="*/ 756516 h 3669"/>
                <a:gd name="T78" fmla="*/ 125863 w 2025"/>
                <a:gd name="T79" fmla="*/ 707820 h 3669"/>
                <a:gd name="T80" fmla="*/ 87177 w 2025"/>
                <a:gd name="T81" fmla="*/ 656729 h 3669"/>
                <a:gd name="T82" fmla="*/ 96981 w 2025"/>
                <a:gd name="T83" fmla="*/ 608034 h 3669"/>
                <a:gd name="T84" fmla="*/ 147856 w 2025"/>
                <a:gd name="T85" fmla="*/ 627459 h 3669"/>
                <a:gd name="T86" fmla="*/ 188927 w 2025"/>
                <a:gd name="T87" fmla="*/ 632515 h 3669"/>
                <a:gd name="T88" fmla="*/ 220459 w 2025"/>
                <a:gd name="T89" fmla="*/ 608034 h 3669"/>
                <a:gd name="T90" fmla="*/ 201116 w 2025"/>
                <a:gd name="T91" fmla="*/ 564394 h 3669"/>
                <a:gd name="T92" fmla="*/ 164815 w 2025"/>
                <a:gd name="T93" fmla="*/ 493878 h 3669"/>
                <a:gd name="T94" fmla="*/ 116324 w 2025"/>
                <a:gd name="T95" fmla="*/ 442787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8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3" name="Freeform 25"/>
            <p:cNvSpPr>
              <a:spLocks/>
            </p:cNvSpPr>
            <p:nvPr/>
          </p:nvSpPr>
          <p:spPr bwMode="auto">
            <a:xfrm>
              <a:off x="3876675" y="2790825"/>
              <a:ext cx="234554" cy="321469"/>
            </a:xfrm>
            <a:custGeom>
              <a:avLst/>
              <a:gdLst>
                <a:gd name="T0" fmla="*/ 176580 w 1176"/>
                <a:gd name="T1" fmla="*/ 123071 h 1616"/>
                <a:gd name="T2" fmla="*/ 161688 w 1176"/>
                <a:gd name="T3" fmla="*/ 84876 h 1616"/>
                <a:gd name="T4" fmla="*/ 176580 w 1176"/>
                <a:gd name="T5" fmla="*/ 67901 h 1616"/>
                <a:gd name="T6" fmla="*/ 197855 w 1176"/>
                <a:gd name="T7" fmla="*/ 70023 h 1616"/>
                <a:gd name="T8" fmla="*/ 210619 w 1176"/>
                <a:gd name="T9" fmla="*/ 44560 h 1616"/>
                <a:gd name="T10" fmla="*/ 246786 w 1176"/>
                <a:gd name="T11" fmla="*/ 29707 h 1616"/>
                <a:gd name="T12" fmla="*/ 253169 w 1176"/>
                <a:gd name="T13" fmla="*/ 8488 h 1616"/>
                <a:gd name="T14" fmla="*/ 240404 w 1176"/>
                <a:gd name="T15" fmla="*/ 0 h 1616"/>
                <a:gd name="T16" fmla="*/ 227639 w 1176"/>
                <a:gd name="T17" fmla="*/ 16975 h 1616"/>
                <a:gd name="T18" fmla="*/ 216204 w 1176"/>
                <a:gd name="T19" fmla="*/ 38990 h 1616"/>
                <a:gd name="T20" fmla="*/ 204237 w 1176"/>
                <a:gd name="T21" fmla="*/ 42438 h 1616"/>
                <a:gd name="T22" fmla="*/ 202110 w 1176"/>
                <a:gd name="T23" fmla="*/ 12731 h 1616"/>
                <a:gd name="T24" fmla="*/ 168070 w 1176"/>
                <a:gd name="T25" fmla="*/ 12731 h 1616"/>
                <a:gd name="T26" fmla="*/ 155305 w 1176"/>
                <a:gd name="T27" fmla="*/ 27585 h 1616"/>
                <a:gd name="T28" fmla="*/ 155305 w 1176"/>
                <a:gd name="T29" fmla="*/ 48804 h 1616"/>
                <a:gd name="T30" fmla="*/ 127648 w 1176"/>
                <a:gd name="T31" fmla="*/ 67901 h 1616"/>
                <a:gd name="T32" fmla="*/ 148923 w 1176"/>
                <a:gd name="T33" fmla="*/ 74267 h 1616"/>
                <a:gd name="T34" fmla="*/ 155305 w 1176"/>
                <a:gd name="T35" fmla="*/ 89120 h 1616"/>
                <a:gd name="T36" fmla="*/ 144668 w 1176"/>
                <a:gd name="T37" fmla="*/ 112461 h 1616"/>
                <a:gd name="T38" fmla="*/ 134031 w 1176"/>
                <a:gd name="T39" fmla="*/ 131558 h 1616"/>
                <a:gd name="T40" fmla="*/ 114883 w 1176"/>
                <a:gd name="T41" fmla="*/ 114583 h 1616"/>
                <a:gd name="T42" fmla="*/ 102119 w 1176"/>
                <a:gd name="T43" fmla="*/ 131558 h 1616"/>
                <a:gd name="T44" fmla="*/ 74461 w 1176"/>
                <a:gd name="T45" fmla="*/ 114583 h 1616"/>
                <a:gd name="T46" fmla="*/ 51857 w 1176"/>
                <a:gd name="T47" fmla="*/ 121214 h 1616"/>
                <a:gd name="T48" fmla="*/ 40422 w 1176"/>
                <a:gd name="T49" fmla="*/ 146412 h 1616"/>
                <a:gd name="T50" fmla="*/ 48932 w 1176"/>
                <a:gd name="T51" fmla="*/ 167631 h 1616"/>
                <a:gd name="T52" fmla="*/ 31912 w 1176"/>
                <a:gd name="T53" fmla="*/ 180362 h 1616"/>
                <a:gd name="T54" fmla="*/ 38294 w 1176"/>
                <a:gd name="T55" fmla="*/ 227044 h 1616"/>
                <a:gd name="T56" fmla="*/ 51059 w 1176"/>
                <a:gd name="T57" fmla="*/ 237653 h 1616"/>
                <a:gd name="T58" fmla="*/ 63824 w 1176"/>
                <a:gd name="T59" fmla="*/ 258873 h 1616"/>
                <a:gd name="T60" fmla="*/ 57442 w 1176"/>
                <a:gd name="T61" fmla="*/ 286457 h 1616"/>
                <a:gd name="T62" fmla="*/ 57442 w 1176"/>
                <a:gd name="T63" fmla="*/ 309798 h 1616"/>
                <a:gd name="T64" fmla="*/ 23402 w 1176"/>
                <a:gd name="T65" fmla="*/ 318286 h 1616"/>
                <a:gd name="T66" fmla="*/ 10637 w 1176"/>
                <a:gd name="T67" fmla="*/ 341627 h 1616"/>
                <a:gd name="T68" fmla="*/ 0 w 1176"/>
                <a:gd name="T69" fmla="*/ 384065 h 1616"/>
                <a:gd name="T70" fmla="*/ 10637 w 1176"/>
                <a:gd name="T71" fmla="*/ 411650 h 1616"/>
                <a:gd name="T72" fmla="*/ 31912 w 1176"/>
                <a:gd name="T73" fmla="*/ 405284 h 1616"/>
                <a:gd name="T74" fmla="*/ 42549 w 1176"/>
                <a:gd name="T75" fmla="*/ 428625 h 1616"/>
                <a:gd name="T76" fmla="*/ 76589 w 1176"/>
                <a:gd name="T77" fmla="*/ 428625 h 1616"/>
                <a:gd name="T78" fmla="*/ 112756 w 1176"/>
                <a:gd name="T79" fmla="*/ 411650 h 1616"/>
                <a:gd name="T80" fmla="*/ 138286 w 1176"/>
                <a:gd name="T81" fmla="*/ 386187 h 1616"/>
                <a:gd name="T82" fmla="*/ 165943 w 1176"/>
                <a:gd name="T83" fmla="*/ 384065 h 1616"/>
                <a:gd name="T84" fmla="*/ 193600 w 1176"/>
                <a:gd name="T85" fmla="*/ 364968 h 1616"/>
                <a:gd name="T86" fmla="*/ 267529 w 1176"/>
                <a:gd name="T87" fmla="*/ 351971 h 1616"/>
                <a:gd name="T88" fmla="*/ 278698 w 1176"/>
                <a:gd name="T89" fmla="*/ 324652 h 1616"/>
                <a:gd name="T90" fmla="*/ 295718 w 1176"/>
                <a:gd name="T91" fmla="*/ 294945 h 1616"/>
                <a:gd name="T92" fmla="*/ 308483 w 1176"/>
                <a:gd name="T93" fmla="*/ 265238 h 1616"/>
                <a:gd name="T94" fmla="*/ 304228 w 1176"/>
                <a:gd name="T95" fmla="*/ 235532 h 1616"/>
                <a:gd name="T96" fmla="*/ 312738 w 1176"/>
                <a:gd name="T97" fmla="*/ 203703 h 1616"/>
                <a:gd name="T98" fmla="*/ 302101 w 1176"/>
                <a:gd name="T99" fmla="*/ 176118 h 1616"/>
                <a:gd name="T100" fmla="*/ 289336 w 1176"/>
                <a:gd name="T101" fmla="*/ 150655 h 1616"/>
                <a:gd name="T102" fmla="*/ 272316 w 1176"/>
                <a:gd name="T103" fmla="*/ 140046 h 1616"/>
                <a:gd name="T104" fmla="*/ 261679 w 1176"/>
                <a:gd name="T105" fmla="*/ 120949 h 1616"/>
                <a:gd name="T106" fmla="*/ 242532 w 1176"/>
                <a:gd name="T107" fmla="*/ 116705 h 1616"/>
                <a:gd name="T108" fmla="*/ 225512 w 1176"/>
                <a:gd name="T109" fmla="*/ 131558 h 1616"/>
                <a:gd name="T110" fmla="*/ 206365 w 1176"/>
                <a:gd name="T111" fmla="*/ 140046 h 1616"/>
                <a:gd name="T112" fmla="*/ 176580 w 1176"/>
                <a:gd name="T113" fmla="*/ 123071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4" name="Freeform 26"/>
            <p:cNvSpPr>
              <a:spLocks/>
            </p:cNvSpPr>
            <p:nvPr/>
          </p:nvSpPr>
          <p:spPr bwMode="auto">
            <a:xfrm>
              <a:off x="3996929" y="2797969"/>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5" name="Freeform 27"/>
            <p:cNvSpPr>
              <a:spLocks/>
            </p:cNvSpPr>
            <p:nvPr/>
          </p:nvSpPr>
          <p:spPr bwMode="auto">
            <a:xfrm>
              <a:off x="3286125" y="1685925"/>
              <a:ext cx="519113" cy="332185"/>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3 h 1664"/>
                <a:gd name="T18" fmla="*/ 379085 w 2600"/>
                <a:gd name="T19" fmla="*/ 72399 h 1664"/>
                <a:gd name="T20" fmla="*/ 338621 w 2600"/>
                <a:gd name="T21" fmla="*/ 46847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2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5 h 1664"/>
                <a:gd name="T56" fmla="*/ 42594 w 2600"/>
                <a:gd name="T57" fmla="*/ 121375 h 1664"/>
                <a:gd name="T58" fmla="*/ 89447 w 2600"/>
                <a:gd name="T59" fmla="*/ 112858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3 h 1664"/>
                <a:gd name="T76" fmla="*/ 119263 w 2600"/>
                <a:gd name="T77" fmla="*/ 272562 h 1664"/>
                <a:gd name="T78" fmla="*/ 121392 w 2600"/>
                <a:gd name="T79" fmla="*/ 306632 h 1664"/>
                <a:gd name="T80" fmla="*/ 78799 w 2600"/>
                <a:gd name="T81" fmla="*/ 338573 h 1664"/>
                <a:gd name="T82" fmla="*/ 61761 w 2600"/>
                <a:gd name="T83" fmla="*/ 368384 h 1664"/>
                <a:gd name="T84" fmla="*/ 110744 w 2600"/>
                <a:gd name="T85" fmla="*/ 364126 h 1664"/>
                <a:gd name="T86" fmla="*/ 183154 w 2600"/>
                <a:gd name="T87" fmla="*/ 370514 h 1664"/>
                <a:gd name="T88" fmla="*/ 212969 w 2600"/>
                <a:gd name="T89" fmla="*/ 417360 h 1664"/>
                <a:gd name="T90" fmla="*/ 263549 w 2600"/>
                <a:gd name="T91" fmla="*/ 421087 h 1664"/>
                <a:gd name="T92" fmla="*/ 327973 w 2600"/>
                <a:gd name="T93" fmla="*/ 442913 h 1664"/>
                <a:gd name="T94" fmla="*/ 381215 w 2600"/>
                <a:gd name="T95" fmla="*/ 404584 h 1664"/>
                <a:gd name="T96" fmla="*/ 442976 w 2600"/>
                <a:gd name="T97" fmla="*/ 364126 h 1664"/>
                <a:gd name="T98" fmla="*/ 474921 w 2600"/>
                <a:gd name="T99" fmla="*/ 379031 h 1664"/>
                <a:gd name="T100" fmla="*/ 521775 w 2600"/>
                <a:gd name="T101" fmla="*/ 338573 h 1664"/>
                <a:gd name="T102" fmla="*/ 572887 w 2600"/>
                <a:gd name="T103" fmla="*/ 317279 h 1664"/>
                <a:gd name="T104" fmla="*/ 613351 w 2600"/>
                <a:gd name="T105" fmla="*/ 281079 h 1664"/>
                <a:gd name="T106" fmla="*/ 643167 w 2600"/>
                <a:gd name="T107" fmla="*/ 268303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4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6" name="Freeform 28"/>
            <p:cNvSpPr>
              <a:spLocks/>
            </p:cNvSpPr>
            <p:nvPr/>
          </p:nvSpPr>
          <p:spPr bwMode="auto">
            <a:xfrm>
              <a:off x="3887391" y="3720704"/>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7" name="Freeform 29"/>
            <p:cNvSpPr>
              <a:spLocks/>
            </p:cNvSpPr>
            <p:nvPr/>
          </p:nvSpPr>
          <p:spPr bwMode="auto">
            <a:xfrm>
              <a:off x="3854054" y="3838576"/>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8" name="Freeform 30"/>
            <p:cNvSpPr>
              <a:spLocks/>
            </p:cNvSpPr>
            <p:nvPr/>
          </p:nvSpPr>
          <p:spPr bwMode="auto">
            <a:xfrm>
              <a:off x="4794647" y="3475435"/>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69" name="Freeform 31"/>
            <p:cNvSpPr>
              <a:spLocks/>
            </p:cNvSpPr>
            <p:nvPr/>
          </p:nvSpPr>
          <p:spPr bwMode="auto">
            <a:xfrm>
              <a:off x="5106592" y="3164681"/>
              <a:ext cx="382190" cy="182166"/>
            </a:xfrm>
            <a:custGeom>
              <a:avLst/>
              <a:gdLst>
                <a:gd name="T0" fmla="*/ 201509 w 1884"/>
                <a:gd name="T1" fmla="*/ 1596 h 913"/>
                <a:gd name="T2" fmla="*/ 179329 w 1884"/>
                <a:gd name="T3" fmla="*/ 2660 h 913"/>
                <a:gd name="T4" fmla="*/ 155527 w 1884"/>
                <a:gd name="T5" fmla="*/ 0 h 913"/>
                <a:gd name="T6" fmla="*/ 131995 w 1884"/>
                <a:gd name="T7" fmla="*/ 20751 h 913"/>
                <a:gd name="T8" fmla="*/ 88177 w 1884"/>
                <a:gd name="T9" fmla="*/ 37245 h 913"/>
                <a:gd name="T10" fmla="*/ 60047 w 1884"/>
                <a:gd name="T11" fmla="*/ 58527 h 913"/>
                <a:gd name="T12" fmla="*/ 31105 w 1884"/>
                <a:gd name="T13" fmla="*/ 55867 h 913"/>
                <a:gd name="T14" fmla="*/ 0 w 1884"/>
                <a:gd name="T15" fmla="*/ 79012 h 913"/>
                <a:gd name="T16" fmla="*/ 5680 w 1884"/>
                <a:gd name="T17" fmla="*/ 111202 h 913"/>
                <a:gd name="T18" fmla="*/ 15958 w 1884"/>
                <a:gd name="T19" fmla="*/ 145254 h 913"/>
                <a:gd name="T20" fmla="*/ 35974 w 1884"/>
                <a:gd name="T21" fmla="*/ 170527 h 913"/>
                <a:gd name="T22" fmla="*/ 78169 w 1884"/>
                <a:gd name="T23" fmla="*/ 202451 h 913"/>
                <a:gd name="T24" fmla="*/ 104947 w 1884"/>
                <a:gd name="T25" fmla="*/ 224266 h 913"/>
                <a:gd name="T26" fmla="*/ 129831 w 1884"/>
                <a:gd name="T27" fmla="*/ 242622 h 913"/>
                <a:gd name="T28" fmla="*/ 154715 w 1884"/>
                <a:gd name="T29" fmla="*/ 240494 h 913"/>
                <a:gd name="T30" fmla="*/ 183927 w 1884"/>
                <a:gd name="T31" fmla="*/ 242888 h 913"/>
                <a:gd name="T32" fmla="*/ 205836 w 1884"/>
                <a:gd name="T33" fmla="*/ 228256 h 913"/>
                <a:gd name="T34" fmla="*/ 213139 w 1884"/>
                <a:gd name="T35" fmla="*/ 206441 h 913"/>
                <a:gd name="T36" fmla="*/ 230180 w 1884"/>
                <a:gd name="T37" fmla="*/ 213624 h 913"/>
                <a:gd name="T38" fmla="*/ 261826 w 1884"/>
                <a:gd name="T39" fmla="*/ 213624 h 913"/>
                <a:gd name="T40" fmla="*/ 276432 w 1884"/>
                <a:gd name="T41" fmla="*/ 228256 h 913"/>
                <a:gd name="T42" fmla="*/ 308078 w 1884"/>
                <a:gd name="T43" fmla="*/ 238099 h 913"/>
                <a:gd name="T44" fmla="*/ 342159 w 1884"/>
                <a:gd name="T45" fmla="*/ 232247 h 913"/>
                <a:gd name="T46" fmla="*/ 371912 w 1884"/>
                <a:gd name="T47" fmla="*/ 232247 h 913"/>
                <a:gd name="T48" fmla="*/ 398690 w 1884"/>
                <a:gd name="T49" fmla="*/ 224266 h 913"/>
                <a:gd name="T50" fmla="*/ 423844 w 1884"/>
                <a:gd name="T51" fmla="*/ 225862 h 913"/>
                <a:gd name="T52" fmla="*/ 427090 w 1884"/>
                <a:gd name="T53" fmla="*/ 204313 h 913"/>
                <a:gd name="T54" fmla="*/ 435746 w 1884"/>
                <a:gd name="T55" fmla="*/ 184095 h 913"/>
                <a:gd name="T56" fmla="*/ 460900 w 1884"/>
                <a:gd name="T57" fmla="*/ 167335 h 913"/>
                <a:gd name="T58" fmla="*/ 485244 w 1884"/>
                <a:gd name="T59" fmla="*/ 160418 h 913"/>
                <a:gd name="T60" fmla="*/ 509587 w 1884"/>
                <a:gd name="T61" fmla="*/ 167335 h 913"/>
                <a:gd name="T62" fmla="*/ 490112 w 1884"/>
                <a:gd name="T63" fmla="*/ 137273 h 913"/>
                <a:gd name="T64" fmla="*/ 457384 w 1884"/>
                <a:gd name="T65" fmla="*/ 112532 h 913"/>
                <a:gd name="T66" fmla="*/ 371101 w 1884"/>
                <a:gd name="T67" fmla="*/ 67040 h 913"/>
                <a:gd name="T68" fmla="*/ 317545 w 1884"/>
                <a:gd name="T69" fmla="*/ 58261 h 913"/>
                <a:gd name="T70" fmla="*/ 293202 w 1884"/>
                <a:gd name="T71" fmla="*/ 36979 h 913"/>
                <a:gd name="T72" fmla="*/ 250466 w 1884"/>
                <a:gd name="T73" fmla="*/ 15430 h 913"/>
                <a:gd name="T74" fmla="*/ 201509 w 1884"/>
                <a:gd name="T75" fmla="*/ 1596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0" name="Freeform 32"/>
            <p:cNvSpPr>
              <a:spLocks/>
            </p:cNvSpPr>
            <p:nvPr/>
          </p:nvSpPr>
          <p:spPr bwMode="auto">
            <a:xfrm>
              <a:off x="4964907" y="3320653"/>
              <a:ext cx="432197" cy="203597"/>
            </a:xfrm>
            <a:custGeom>
              <a:avLst/>
              <a:gdLst>
                <a:gd name="T0" fmla="*/ 450577 w 2132"/>
                <a:gd name="T1" fmla="*/ 6375 h 1022"/>
                <a:gd name="T2" fmla="*/ 420575 w 2132"/>
                <a:gd name="T3" fmla="*/ 6375 h 1022"/>
                <a:gd name="T4" fmla="*/ 401925 w 2132"/>
                <a:gd name="T5" fmla="*/ 0 h 1022"/>
                <a:gd name="T6" fmla="*/ 395167 w 2132"/>
                <a:gd name="T7" fmla="*/ 20984 h 1022"/>
                <a:gd name="T8" fmla="*/ 374355 w 2132"/>
                <a:gd name="T9" fmla="*/ 35327 h 1022"/>
                <a:gd name="T10" fmla="*/ 344082 w 2132"/>
                <a:gd name="T11" fmla="*/ 32937 h 1022"/>
                <a:gd name="T12" fmla="*/ 320026 w 2132"/>
                <a:gd name="T13" fmla="*/ 35858 h 1022"/>
                <a:gd name="T14" fmla="*/ 296781 w 2132"/>
                <a:gd name="T15" fmla="*/ 50467 h 1022"/>
                <a:gd name="T16" fmla="*/ 266508 w 2132"/>
                <a:gd name="T17" fmla="*/ 56842 h 1022"/>
                <a:gd name="T18" fmla="*/ 238127 w 2132"/>
                <a:gd name="T19" fmla="*/ 81545 h 1022"/>
                <a:gd name="T20" fmla="*/ 239479 w 2132"/>
                <a:gd name="T21" fmla="*/ 108372 h 1022"/>
                <a:gd name="T22" fmla="*/ 254886 w 2132"/>
                <a:gd name="T23" fmla="*/ 129887 h 1022"/>
                <a:gd name="T24" fmla="*/ 161364 w 2132"/>
                <a:gd name="T25" fmla="*/ 151934 h 1022"/>
                <a:gd name="T26" fmla="*/ 104063 w 2132"/>
                <a:gd name="T27" fmla="*/ 159371 h 1022"/>
                <a:gd name="T28" fmla="*/ 60545 w 2132"/>
                <a:gd name="T29" fmla="*/ 151934 h 1022"/>
                <a:gd name="T30" fmla="*/ 17839 w 2132"/>
                <a:gd name="T31" fmla="*/ 159105 h 1022"/>
                <a:gd name="T32" fmla="*/ 0 w 2132"/>
                <a:gd name="T33" fmla="*/ 180089 h 1022"/>
                <a:gd name="T34" fmla="*/ 10541 w 2132"/>
                <a:gd name="T35" fmla="*/ 197089 h 1022"/>
                <a:gd name="T36" fmla="*/ 8379 w 2132"/>
                <a:gd name="T37" fmla="*/ 224713 h 1022"/>
                <a:gd name="T38" fmla="*/ 34057 w 2132"/>
                <a:gd name="T39" fmla="*/ 218338 h 1022"/>
                <a:gd name="T40" fmla="*/ 70276 w 2132"/>
                <a:gd name="T41" fmla="*/ 222588 h 1022"/>
                <a:gd name="T42" fmla="*/ 62167 w 2132"/>
                <a:gd name="T43" fmla="*/ 234275 h 1022"/>
                <a:gd name="T44" fmla="*/ 96765 w 2132"/>
                <a:gd name="T45" fmla="*/ 230822 h 1022"/>
                <a:gd name="T46" fmla="*/ 130821 w 2132"/>
                <a:gd name="T47" fmla="*/ 206917 h 1022"/>
                <a:gd name="T48" fmla="*/ 165419 w 2132"/>
                <a:gd name="T49" fmla="*/ 205589 h 1022"/>
                <a:gd name="T50" fmla="*/ 189205 w 2132"/>
                <a:gd name="T51" fmla="*/ 208776 h 1022"/>
                <a:gd name="T52" fmla="*/ 198935 w 2132"/>
                <a:gd name="T53" fmla="*/ 231088 h 1022"/>
                <a:gd name="T54" fmla="*/ 234073 w 2132"/>
                <a:gd name="T55" fmla="*/ 259775 h 1022"/>
                <a:gd name="T56" fmla="*/ 272725 w 2132"/>
                <a:gd name="T57" fmla="*/ 259509 h 1022"/>
                <a:gd name="T58" fmla="*/ 300024 w 2132"/>
                <a:gd name="T59" fmla="*/ 258712 h 1022"/>
                <a:gd name="T60" fmla="*/ 331919 w 2132"/>
                <a:gd name="T61" fmla="*/ 260837 h 1022"/>
                <a:gd name="T62" fmla="*/ 346785 w 2132"/>
                <a:gd name="T63" fmla="*/ 271462 h 1022"/>
                <a:gd name="T64" fmla="*/ 368138 w 2132"/>
                <a:gd name="T65" fmla="*/ 260837 h 1022"/>
                <a:gd name="T66" fmla="*/ 374355 w 2132"/>
                <a:gd name="T67" fmla="*/ 245963 h 1022"/>
                <a:gd name="T68" fmla="*/ 404087 w 2132"/>
                <a:gd name="T69" fmla="*/ 245963 h 1022"/>
                <a:gd name="T70" fmla="*/ 442468 w 2132"/>
                <a:gd name="T71" fmla="*/ 235338 h 1022"/>
                <a:gd name="T72" fmla="*/ 470038 w 2132"/>
                <a:gd name="T73" fmla="*/ 241713 h 1022"/>
                <a:gd name="T74" fmla="*/ 499770 w 2132"/>
                <a:gd name="T75" fmla="*/ 236666 h 1022"/>
                <a:gd name="T76" fmla="*/ 510582 w 2132"/>
                <a:gd name="T77" fmla="*/ 179824 h 1022"/>
                <a:gd name="T78" fmla="*/ 505987 w 2132"/>
                <a:gd name="T79" fmla="*/ 139981 h 1022"/>
                <a:gd name="T80" fmla="*/ 545720 w 2132"/>
                <a:gd name="T81" fmla="*/ 127497 h 1022"/>
                <a:gd name="T82" fmla="*/ 576263 w 2132"/>
                <a:gd name="T83" fmla="*/ 114747 h 1022"/>
                <a:gd name="T84" fmla="*/ 540044 w 2132"/>
                <a:gd name="T85" fmla="*/ 108372 h 1022"/>
                <a:gd name="T86" fmla="*/ 530854 w 2132"/>
                <a:gd name="T87" fmla="*/ 94826 h 1022"/>
                <a:gd name="T88" fmla="*/ 527340 w 2132"/>
                <a:gd name="T89" fmla="*/ 66139 h 1022"/>
                <a:gd name="T90" fmla="*/ 532476 w 2132"/>
                <a:gd name="T91" fmla="*/ 44890 h 1022"/>
                <a:gd name="T92" fmla="*/ 531665 w 2132"/>
                <a:gd name="T93" fmla="*/ 24968 h 1022"/>
                <a:gd name="T94" fmla="*/ 498149 w 2132"/>
                <a:gd name="T95" fmla="*/ 30546 h 1022"/>
                <a:gd name="T96" fmla="*/ 465984 w 2132"/>
                <a:gd name="T97" fmla="*/ 20984 h 1022"/>
                <a:gd name="T98" fmla="*/ 450577 w 2132"/>
                <a:gd name="T99" fmla="*/ 6375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1" name="Freeform 33"/>
            <p:cNvSpPr>
              <a:spLocks/>
            </p:cNvSpPr>
            <p:nvPr/>
          </p:nvSpPr>
          <p:spPr bwMode="auto">
            <a:xfrm>
              <a:off x="4764881" y="3425428"/>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2" name="Freeform 34"/>
            <p:cNvSpPr>
              <a:spLocks/>
            </p:cNvSpPr>
            <p:nvPr/>
          </p:nvSpPr>
          <p:spPr bwMode="auto">
            <a:xfrm>
              <a:off x="4658917" y="2951560"/>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3" name="Freeform 35"/>
            <p:cNvSpPr>
              <a:spLocks/>
            </p:cNvSpPr>
            <p:nvPr/>
          </p:nvSpPr>
          <p:spPr bwMode="auto">
            <a:xfrm>
              <a:off x="4877991" y="2601516"/>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4" name="Freeform 36"/>
            <p:cNvSpPr>
              <a:spLocks/>
            </p:cNvSpPr>
            <p:nvPr/>
          </p:nvSpPr>
          <p:spPr bwMode="auto">
            <a:xfrm>
              <a:off x="4874419" y="3910012"/>
              <a:ext cx="94060" cy="167879"/>
            </a:xfrm>
            <a:custGeom>
              <a:avLst/>
              <a:gdLst>
                <a:gd name="T0" fmla="*/ 0 w 480"/>
                <a:gd name="T1" fmla="*/ 51777 h 843"/>
                <a:gd name="T2" fmla="*/ 12541 w 480"/>
                <a:gd name="T3" fmla="*/ 77268 h 843"/>
                <a:gd name="T4" fmla="*/ 20902 w 480"/>
                <a:gd name="T5" fmla="*/ 108600 h 843"/>
                <a:gd name="T6" fmla="*/ 27173 w 480"/>
                <a:gd name="T7" fmla="*/ 138870 h 843"/>
                <a:gd name="T8" fmla="*/ 32660 w 480"/>
                <a:gd name="T9" fmla="*/ 168609 h 843"/>
                <a:gd name="T10" fmla="*/ 18812 w 480"/>
                <a:gd name="T11" fmla="*/ 187727 h 843"/>
                <a:gd name="T12" fmla="*/ 20902 w 480"/>
                <a:gd name="T13" fmla="*/ 216934 h 843"/>
                <a:gd name="T14" fmla="*/ 37624 w 480"/>
                <a:gd name="T15" fmla="*/ 223838 h 843"/>
                <a:gd name="T16" fmla="*/ 52255 w 480"/>
                <a:gd name="T17" fmla="*/ 215341 h 843"/>
                <a:gd name="T18" fmla="*/ 66887 w 480"/>
                <a:gd name="T19" fmla="*/ 204720 h 843"/>
                <a:gd name="T20" fmla="*/ 91970 w 480"/>
                <a:gd name="T21" fmla="*/ 192772 h 843"/>
                <a:gd name="T22" fmla="*/ 103727 w 480"/>
                <a:gd name="T23" fmla="*/ 216934 h 843"/>
                <a:gd name="T24" fmla="*/ 123323 w 480"/>
                <a:gd name="T25" fmla="*/ 200472 h 843"/>
                <a:gd name="T26" fmla="*/ 119142 w 480"/>
                <a:gd name="T27" fmla="*/ 164360 h 843"/>
                <a:gd name="T28" fmla="*/ 108691 w 480"/>
                <a:gd name="T29" fmla="*/ 132497 h 843"/>
                <a:gd name="T30" fmla="*/ 115746 w 480"/>
                <a:gd name="T31" fmla="*/ 96386 h 843"/>
                <a:gd name="T32" fmla="*/ 125413 w 480"/>
                <a:gd name="T33" fmla="*/ 73020 h 843"/>
                <a:gd name="T34" fmla="*/ 104511 w 480"/>
                <a:gd name="T35" fmla="*/ 43281 h 843"/>
                <a:gd name="T36" fmla="*/ 91970 w 480"/>
                <a:gd name="T37" fmla="*/ 12214 h 843"/>
                <a:gd name="T38" fmla="*/ 80212 w 480"/>
                <a:gd name="T39" fmla="*/ 0 h 843"/>
                <a:gd name="T40" fmla="*/ 64797 w 480"/>
                <a:gd name="T41" fmla="*/ 17790 h 843"/>
                <a:gd name="T42" fmla="*/ 52255 w 480"/>
                <a:gd name="T43" fmla="*/ 32660 h 843"/>
                <a:gd name="T44" fmla="*/ 32660 w 480"/>
                <a:gd name="T45" fmla="*/ 48326 h 843"/>
                <a:gd name="T46" fmla="*/ 18812 w 480"/>
                <a:gd name="T47" fmla="*/ 47529 h 843"/>
                <a:gd name="T48" fmla="*/ 0 w 480"/>
                <a:gd name="T49" fmla="*/ 51777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5" name="Freeform 37"/>
            <p:cNvSpPr>
              <a:spLocks/>
            </p:cNvSpPr>
            <p:nvPr/>
          </p:nvSpPr>
          <p:spPr bwMode="auto">
            <a:xfrm>
              <a:off x="5125641" y="4129087"/>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6" name="Freeform 38"/>
            <p:cNvSpPr>
              <a:spLocks/>
            </p:cNvSpPr>
            <p:nvPr/>
          </p:nvSpPr>
          <p:spPr bwMode="auto">
            <a:xfrm>
              <a:off x="4907757" y="3792141"/>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7" name="Freeform 39"/>
            <p:cNvSpPr>
              <a:spLocks/>
            </p:cNvSpPr>
            <p:nvPr/>
          </p:nvSpPr>
          <p:spPr bwMode="auto">
            <a:xfrm>
              <a:off x="5169694" y="3498056"/>
              <a:ext cx="179785" cy="95250"/>
            </a:xfrm>
            <a:custGeom>
              <a:avLst/>
              <a:gdLst>
                <a:gd name="T0" fmla="*/ 15185 w 884"/>
                <a:gd name="T1" fmla="*/ 90866 h 478"/>
                <a:gd name="T2" fmla="*/ 38235 w 884"/>
                <a:gd name="T3" fmla="*/ 111059 h 478"/>
                <a:gd name="T4" fmla="*/ 48539 w 884"/>
                <a:gd name="T5" fmla="*/ 127000 h 478"/>
                <a:gd name="T6" fmla="*/ 75114 w 884"/>
                <a:gd name="T7" fmla="*/ 125406 h 478"/>
                <a:gd name="T8" fmla="*/ 96807 w 884"/>
                <a:gd name="T9" fmla="*/ 127000 h 478"/>
                <a:gd name="T10" fmla="*/ 128263 w 884"/>
                <a:gd name="T11" fmla="*/ 120623 h 478"/>
                <a:gd name="T12" fmla="*/ 147516 w 884"/>
                <a:gd name="T13" fmla="*/ 125406 h 478"/>
                <a:gd name="T14" fmla="*/ 166769 w 884"/>
                <a:gd name="T15" fmla="*/ 96977 h 478"/>
                <a:gd name="T16" fmla="*/ 177887 w 884"/>
                <a:gd name="T17" fmla="*/ 89006 h 478"/>
                <a:gd name="T18" fmla="*/ 173006 w 884"/>
                <a:gd name="T19" fmla="*/ 60577 h 478"/>
                <a:gd name="T20" fmla="*/ 174633 w 884"/>
                <a:gd name="T21" fmla="*/ 41448 h 478"/>
                <a:gd name="T22" fmla="*/ 181141 w 884"/>
                <a:gd name="T23" fmla="*/ 30289 h 478"/>
                <a:gd name="T24" fmla="*/ 202021 w 884"/>
                <a:gd name="T25" fmla="*/ 41448 h 478"/>
                <a:gd name="T26" fmla="*/ 224528 w 884"/>
                <a:gd name="T27" fmla="*/ 38259 h 478"/>
                <a:gd name="T28" fmla="*/ 239713 w 884"/>
                <a:gd name="T29" fmla="*/ 26303 h 478"/>
                <a:gd name="T30" fmla="*/ 226968 w 884"/>
                <a:gd name="T31" fmla="*/ 1063 h 478"/>
                <a:gd name="T32" fmla="*/ 197953 w 884"/>
                <a:gd name="T33" fmla="*/ 5845 h 478"/>
                <a:gd name="T34" fmla="*/ 168938 w 884"/>
                <a:gd name="T35" fmla="*/ 0 h 478"/>
                <a:gd name="T36" fmla="*/ 131246 w 884"/>
                <a:gd name="T37" fmla="*/ 10628 h 478"/>
                <a:gd name="T38" fmla="*/ 100604 w 884"/>
                <a:gd name="T39" fmla="*/ 10362 h 478"/>
                <a:gd name="T40" fmla="*/ 94909 w 884"/>
                <a:gd name="T41" fmla="*/ 25506 h 478"/>
                <a:gd name="T42" fmla="*/ 73216 w 884"/>
                <a:gd name="T43" fmla="*/ 35603 h 478"/>
                <a:gd name="T44" fmla="*/ 58030 w 884"/>
                <a:gd name="T45" fmla="*/ 24709 h 478"/>
                <a:gd name="T46" fmla="*/ 27117 w 884"/>
                <a:gd name="T47" fmla="*/ 23115 h 478"/>
                <a:gd name="T48" fmla="*/ 0 w 884"/>
                <a:gd name="T49" fmla="*/ 24178 h 478"/>
                <a:gd name="T50" fmla="*/ 15185 w 884"/>
                <a:gd name="T51" fmla="*/ 58452 h 478"/>
                <a:gd name="T52" fmla="*/ 15185 w 884"/>
                <a:gd name="T53" fmla="*/ 90866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8" name="Freeform 40"/>
            <p:cNvSpPr>
              <a:spLocks/>
            </p:cNvSpPr>
            <p:nvPr/>
          </p:nvSpPr>
          <p:spPr bwMode="auto">
            <a:xfrm>
              <a:off x="5179219" y="3518297"/>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79" name="Freeform 41"/>
            <p:cNvSpPr>
              <a:spLocks/>
            </p:cNvSpPr>
            <p:nvPr/>
          </p:nvSpPr>
          <p:spPr bwMode="auto">
            <a:xfrm>
              <a:off x="5314950" y="3618310"/>
              <a:ext cx="214313" cy="192881"/>
            </a:xfrm>
            <a:custGeom>
              <a:avLst/>
              <a:gdLst>
                <a:gd name="T0" fmla="*/ 250369 w 1058"/>
                <a:gd name="T1" fmla="*/ 24035 h 963"/>
                <a:gd name="T2" fmla="*/ 260092 w 1058"/>
                <a:gd name="T3" fmla="*/ 57951 h 963"/>
                <a:gd name="T4" fmla="*/ 253340 w 1058"/>
                <a:gd name="T5" fmla="*/ 75577 h 963"/>
                <a:gd name="T6" fmla="*/ 264953 w 1058"/>
                <a:gd name="T7" fmla="*/ 94805 h 963"/>
                <a:gd name="T8" fmla="*/ 277377 w 1058"/>
                <a:gd name="T9" fmla="*/ 87594 h 963"/>
                <a:gd name="T10" fmla="*/ 285750 w 1058"/>
                <a:gd name="T11" fmla="*/ 106021 h 963"/>
                <a:gd name="T12" fmla="*/ 285750 w 1058"/>
                <a:gd name="T13" fmla="*/ 120442 h 963"/>
                <a:gd name="T14" fmla="*/ 263333 w 1058"/>
                <a:gd name="T15" fmla="*/ 117238 h 963"/>
                <a:gd name="T16" fmla="*/ 266574 w 1058"/>
                <a:gd name="T17" fmla="*/ 134863 h 963"/>
                <a:gd name="T18" fmla="*/ 277647 w 1058"/>
                <a:gd name="T19" fmla="*/ 141273 h 963"/>
                <a:gd name="T20" fmla="*/ 279268 w 1058"/>
                <a:gd name="T21" fmla="*/ 158898 h 963"/>
                <a:gd name="T22" fmla="*/ 264953 w 1058"/>
                <a:gd name="T23" fmla="*/ 160501 h 963"/>
                <a:gd name="T24" fmla="*/ 242536 w 1058"/>
                <a:gd name="T25" fmla="*/ 173319 h 963"/>
                <a:gd name="T26" fmla="*/ 229302 w 1058"/>
                <a:gd name="T27" fmla="*/ 196820 h 963"/>
                <a:gd name="T28" fmla="*/ 209046 w 1058"/>
                <a:gd name="T29" fmla="*/ 202161 h 963"/>
                <a:gd name="T30" fmla="*/ 205265 w 1058"/>
                <a:gd name="T31" fmla="*/ 220855 h 963"/>
                <a:gd name="T32" fmla="*/ 210666 w 1058"/>
                <a:gd name="T33" fmla="*/ 242220 h 963"/>
                <a:gd name="T34" fmla="*/ 205265 w 1058"/>
                <a:gd name="T35" fmla="*/ 257175 h 963"/>
                <a:gd name="T36" fmla="*/ 193111 w 1058"/>
                <a:gd name="T37" fmla="*/ 253436 h 963"/>
                <a:gd name="T38" fmla="*/ 170694 w 1058"/>
                <a:gd name="T39" fmla="*/ 243822 h 963"/>
                <a:gd name="T40" fmla="*/ 146926 w 1058"/>
                <a:gd name="T41" fmla="*/ 229401 h 963"/>
                <a:gd name="T42" fmla="*/ 132882 w 1058"/>
                <a:gd name="T43" fmla="*/ 208838 h 963"/>
                <a:gd name="T44" fmla="*/ 115056 w 1058"/>
                <a:gd name="T45" fmla="*/ 195752 h 963"/>
                <a:gd name="T46" fmla="*/ 95610 w 1058"/>
                <a:gd name="T47" fmla="*/ 184269 h 963"/>
                <a:gd name="T48" fmla="*/ 108574 w 1058"/>
                <a:gd name="T49" fmla="*/ 172251 h 963"/>
                <a:gd name="T50" fmla="*/ 103713 w 1058"/>
                <a:gd name="T51" fmla="*/ 158898 h 963"/>
                <a:gd name="T52" fmla="*/ 84537 w 1058"/>
                <a:gd name="T53" fmla="*/ 136466 h 963"/>
                <a:gd name="T54" fmla="*/ 68602 w 1058"/>
                <a:gd name="T55" fmla="*/ 136199 h 963"/>
                <a:gd name="T56" fmla="*/ 47535 w 1058"/>
                <a:gd name="T57" fmla="*/ 123647 h 963"/>
                <a:gd name="T58" fmla="*/ 24848 w 1058"/>
                <a:gd name="T59" fmla="*/ 76111 h 963"/>
                <a:gd name="T60" fmla="*/ 11884 w 1058"/>
                <a:gd name="T61" fmla="*/ 63559 h 963"/>
                <a:gd name="T62" fmla="*/ 0 w 1058"/>
                <a:gd name="T63" fmla="*/ 39524 h 963"/>
                <a:gd name="T64" fmla="*/ 11614 w 1058"/>
                <a:gd name="T65" fmla="*/ 15489 h 963"/>
                <a:gd name="T66" fmla="*/ 35651 w 1058"/>
                <a:gd name="T67" fmla="*/ 2404 h 963"/>
                <a:gd name="T68" fmla="*/ 64550 w 1058"/>
                <a:gd name="T69" fmla="*/ 2671 h 963"/>
                <a:gd name="T70" fmla="*/ 84537 w 1058"/>
                <a:gd name="T71" fmla="*/ 0 h 963"/>
                <a:gd name="T72" fmla="*/ 106684 w 1058"/>
                <a:gd name="T73" fmla="*/ 2404 h 963"/>
                <a:gd name="T74" fmla="*/ 180417 w 1058"/>
                <a:gd name="T75" fmla="*/ 2671 h 963"/>
                <a:gd name="T76" fmla="*/ 205265 w 1058"/>
                <a:gd name="T77" fmla="*/ 14688 h 963"/>
                <a:gd name="T78" fmla="*/ 229572 w 1058"/>
                <a:gd name="T79" fmla="*/ 14688 h 963"/>
                <a:gd name="T80" fmla="*/ 250369 w 1058"/>
                <a:gd name="T81" fmla="*/ 24035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0" name="Freeform 42"/>
            <p:cNvSpPr>
              <a:spLocks/>
            </p:cNvSpPr>
            <p:nvPr/>
          </p:nvSpPr>
          <p:spPr bwMode="auto">
            <a:xfrm>
              <a:off x="5480448" y="3542110"/>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1" name="Freeform 43"/>
            <p:cNvSpPr>
              <a:spLocks/>
            </p:cNvSpPr>
            <p:nvPr/>
          </p:nvSpPr>
          <p:spPr bwMode="auto">
            <a:xfrm>
              <a:off x="5491163" y="3804047"/>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2" name="Freeform 44"/>
            <p:cNvSpPr>
              <a:spLocks/>
            </p:cNvSpPr>
            <p:nvPr/>
          </p:nvSpPr>
          <p:spPr bwMode="auto">
            <a:xfrm>
              <a:off x="5468541" y="3739754"/>
              <a:ext cx="108347" cy="92869"/>
            </a:xfrm>
            <a:custGeom>
              <a:avLst/>
              <a:gdLst>
                <a:gd name="T0" fmla="*/ 0 w 536"/>
                <a:gd name="T1" fmla="*/ 94255 h 469"/>
                <a:gd name="T2" fmla="*/ 12937 w 536"/>
                <a:gd name="T3" fmla="*/ 108776 h 469"/>
                <a:gd name="T4" fmla="*/ 30456 w 536"/>
                <a:gd name="T5" fmla="*/ 123825 h 469"/>
                <a:gd name="T6" fmla="*/ 38272 w 536"/>
                <a:gd name="T7" fmla="*/ 105080 h 469"/>
                <a:gd name="T8" fmla="*/ 51209 w 536"/>
                <a:gd name="T9" fmla="*/ 87918 h 469"/>
                <a:gd name="T10" fmla="*/ 82742 w 536"/>
                <a:gd name="T11" fmla="*/ 89767 h 469"/>
                <a:gd name="T12" fmla="*/ 106190 w 536"/>
                <a:gd name="T13" fmla="*/ 95839 h 469"/>
                <a:gd name="T14" fmla="*/ 127752 w 536"/>
                <a:gd name="T15" fmla="*/ 85806 h 469"/>
                <a:gd name="T16" fmla="*/ 144462 w 536"/>
                <a:gd name="T17" fmla="*/ 59932 h 469"/>
                <a:gd name="T18" fmla="*/ 120475 w 536"/>
                <a:gd name="T19" fmla="*/ 58612 h 469"/>
                <a:gd name="T20" fmla="*/ 102687 w 536"/>
                <a:gd name="T21" fmla="*/ 57028 h 469"/>
                <a:gd name="T22" fmla="*/ 84090 w 536"/>
                <a:gd name="T23" fmla="*/ 46995 h 469"/>
                <a:gd name="T24" fmla="*/ 72231 w 536"/>
                <a:gd name="T25" fmla="*/ 34058 h 469"/>
                <a:gd name="T26" fmla="*/ 60103 w 536"/>
                <a:gd name="T27" fmla="*/ 0 h 469"/>
                <a:gd name="T28" fmla="*/ 38002 w 536"/>
                <a:gd name="T29" fmla="*/ 12673 h 469"/>
                <a:gd name="T30" fmla="*/ 24526 w 536"/>
                <a:gd name="T31" fmla="*/ 34587 h 469"/>
                <a:gd name="T32" fmla="*/ 4851 w 536"/>
                <a:gd name="T33" fmla="*/ 40659 h 469"/>
                <a:gd name="T34" fmla="*/ 0 w 536"/>
                <a:gd name="T35" fmla="*/ 58348 h 469"/>
                <a:gd name="T36" fmla="*/ 6199 w 536"/>
                <a:gd name="T37" fmla="*/ 79206 h 469"/>
                <a:gd name="T38" fmla="*/ 0 w 536"/>
                <a:gd name="T39" fmla="*/ 94255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3" name="Freeform 45"/>
            <p:cNvSpPr>
              <a:spLocks/>
            </p:cNvSpPr>
            <p:nvPr/>
          </p:nvSpPr>
          <p:spPr bwMode="auto">
            <a:xfrm>
              <a:off x="5564982" y="3743325"/>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4" name="Freeform 46"/>
            <p:cNvSpPr>
              <a:spLocks/>
            </p:cNvSpPr>
            <p:nvPr/>
          </p:nvSpPr>
          <p:spPr bwMode="auto">
            <a:xfrm>
              <a:off x="5585223" y="3823098"/>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5" name="Freeform 47"/>
            <p:cNvSpPr>
              <a:spLocks/>
            </p:cNvSpPr>
            <p:nvPr/>
          </p:nvSpPr>
          <p:spPr bwMode="auto">
            <a:xfrm>
              <a:off x="4752976" y="3250406"/>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5886" name="Freeform 48"/>
            <p:cNvSpPr>
              <a:spLocks/>
            </p:cNvSpPr>
            <p:nvPr/>
          </p:nvSpPr>
          <p:spPr bwMode="auto">
            <a:xfrm>
              <a:off x="4499372" y="3804047"/>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5887" name="肘形连接符 141"/>
            <p:cNvCxnSpPr>
              <a:cxnSpLocks noChangeShapeType="1"/>
              <a:endCxn id="56" idx="0"/>
            </p:cNvCxnSpPr>
            <p:nvPr/>
          </p:nvCxnSpPr>
          <p:spPr bwMode="auto">
            <a:xfrm rot="16200000" flipH="1">
              <a:off x="4611291" y="2181226"/>
              <a:ext cx="1004888" cy="678656"/>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5888" name="组合 417"/>
            <p:cNvGrpSpPr>
              <a:grpSpLocks/>
            </p:cNvGrpSpPr>
            <p:nvPr/>
          </p:nvGrpSpPr>
          <p:grpSpPr bwMode="auto">
            <a:xfrm>
              <a:off x="3867150" y="898923"/>
              <a:ext cx="1582341" cy="1110853"/>
              <a:chOff x="416520" y="4774171"/>
              <a:chExt cx="2109658" cy="1479927"/>
            </a:xfrm>
          </p:grpSpPr>
          <p:sp>
            <p:nvSpPr>
              <p:cNvPr id="53" name="圆角矩形 502"/>
              <p:cNvSpPr/>
              <p:nvPr/>
            </p:nvSpPr>
            <p:spPr>
              <a:xfrm>
                <a:off x="416520" y="4964515"/>
                <a:ext cx="2109658" cy="1289583"/>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54" name="圆角矩形 45"/>
              <p:cNvSpPr>
                <a:spLocks noChangeArrowheads="1"/>
              </p:cNvSpPr>
              <p:nvPr/>
            </p:nvSpPr>
            <p:spPr bwMode="auto">
              <a:xfrm>
                <a:off x="680029" y="4774171"/>
                <a:ext cx="1582640" cy="42351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Poland</a:t>
                </a:r>
              </a:p>
            </p:txBody>
          </p:sp>
        </p:grpSp>
        <p:sp>
          <p:nvSpPr>
            <p:cNvPr id="56" name="Oval 25"/>
            <p:cNvSpPr>
              <a:spLocks noChangeArrowheads="1"/>
            </p:cNvSpPr>
            <p:nvPr/>
          </p:nvSpPr>
          <p:spPr bwMode="gray">
            <a:xfrm>
              <a:off x="5412581" y="3022998"/>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5890" name="肘形连接符 141"/>
            <p:cNvCxnSpPr>
              <a:cxnSpLocks noChangeShapeType="1"/>
              <a:stCxn id="59" idx="3"/>
            </p:cNvCxnSpPr>
            <p:nvPr/>
          </p:nvCxnSpPr>
          <p:spPr bwMode="auto">
            <a:xfrm flipV="1">
              <a:off x="3433763" y="4321969"/>
              <a:ext cx="1620441" cy="1191"/>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5891" name="组合 417"/>
            <p:cNvGrpSpPr>
              <a:grpSpLocks/>
            </p:cNvGrpSpPr>
            <p:nvPr/>
          </p:nvGrpSpPr>
          <p:grpSpPr bwMode="auto">
            <a:xfrm>
              <a:off x="1851423" y="3696891"/>
              <a:ext cx="1582340" cy="1109663"/>
              <a:chOff x="416520" y="4774171"/>
              <a:chExt cx="2109658" cy="1479927"/>
            </a:xfrm>
          </p:grpSpPr>
          <p:sp>
            <p:nvSpPr>
              <p:cNvPr id="59" name="圆角矩形 509"/>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60"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grpSp>
        <p:sp>
          <p:nvSpPr>
            <p:cNvPr id="62" name="Oval 25"/>
            <p:cNvSpPr>
              <a:spLocks noChangeArrowheads="1"/>
            </p:cNvSpPr>
            <p:nvPr/>
          </p:nvSpPr>
          <p:spPr bwMode="gray">
            <a:xfrm>
              <a:off x="5051823" y="4273153"/>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5893" name="肘形连接符 141"/>
            <p:cNvCxnSpPr>
              <a:cxnSpLocks noChangeShapeType="1"/>
              <a:stCxn id="122" idx="2"/>
              <a:endCxn id="68" idx="0"/>
            </p:cNvCxnSpPr>
            <p:nvPr/>
          </p:nvCxnSpPr>
          <p:spPr bwMode="auto">
            <a:xfrm rot="5400000">
              <a:off x="6279357" y="2757488"/>
              <a:ext cx="207169" cy="1266825"/>
            </a:xfrm>
            <a:prstGeom prst="bentConnector3">
              <a:avLst>
                <a:gd name="adj1" fmla="val 119157"/>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68" name="Oval 25"/>
            <p:cNvSpPr>
              <a:spLocks noChangeArrowheads="1"/>
            </p:cNvSpPr>
            <p:nvPr/>
          </p:nvSpPr>
          <p:spPr bwMode="gray">
            <a:xfrm>
              <a:off x="5709048" y="3494485"/>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5895" name="肘形连接符 141"/>
            <p:cNvCxnSpPr>
              <a:cxnSpLocks noChangeShapeType="1"/>
              <a:stCxn id="35911" idx="1"/>
            </p:cNvCxnSpPr>
            <p:nvPr/>
          </p:nvCxnSpPr>
          <p:spPr bwMode="auto">
            <a:xfrm rot="10800000">
              <a:off x="5238755" y="3863358"/>
              <a:ext cx="448999" cy="831514"/>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5896" name="组合 417"/>
            <p:cNvGrpSpPr>
              <a:grpSpLocks/>
            </p:cNvGrpSpPr>
            <p:nvPr/>
          </p:nvGrpSpPr>
          <p:grpSpPr bwMode="auto">
            <a:xfrm>
              <a:off x="5722280" y="4025366"/>
              <a:ext cx="1582341" cy="1049273"/>
              <a:chOff x="-59519" y="4843782"/>
              <a:chExt cx="2109658" cy="1397888"/>
            </a:xfrm>
          </p:grpSpPr>
          <p:sp>
            <p:nvSpPr>
              <p:cNvPr id="71" name="圆角矩形 523"/>
              <p:cNvSpPr/>
              <p:nvPr/>
            </p:nvSpPr>
            <p:spPr>
              <a:xfrm>
                <a:off x="-59519" y="5034126"/>
                <a:ext cx="2109658" cy="1207544"/>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72" name="圆角矩形 45"/>
              <p:cNvSpPr>
                <a:spLocks noChangeArrowheads="1"/>
              </p:cNvSpPr>
              <p:nvPr/>
            </p:nvSpPr>
            <p:spPr bwMode="auto">
              <a:xfrm>
                <a:off x="203990" y="4843782"/>
                <a:ext cx="1582640" cy="42351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grpSp>
        <p:sp>
          <p:nvSpPr>
            <p:cNvPr id="74" name="Oval 25"/>
            <p:cNvSpPr>
              <a:spLocks noChangeArrowheads="1"/>
            </p:cNvSpPr>
            <p:nvPr/>
          </p:nvSpPr>
          <p:spPr bwMode="gray">
            <a:xfrm>
              <a:off x="5193506" y="3856435"/>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35898" name="Freeform 38"/>
            <p:cNvSpPr>
              <a:spLocks/>
            </p:cNvSpPr>
            <p:nvPr/>
          </p:nvSpPr>
          <p:spPr bwMode="auto">
            <a:xfrm rot="5400000" flipH="1">
              <a:off x="5186958" y="4279702"/>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5899" name="肘形连接符 141"/>
            <p:cNvCxnSpPr>
              <a:cxnSpLocks noChangeShapeType="1"/>
              <a:stCxn id="85" idx="3"/>
              <a:endCxn id="88" idx="0"/>
            </p:cNvCxnSpPr>
            <p:nvPr/>
          </p:nvCxnSpPr>
          <p:spPr bwMode="auto">
            <a:xfrm>
              <a:off x="3019425" y="1433513"/>
              <a:ext cx="496491" cy="336947"/>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5900" name="组合 417"/>
            <p:cNvGrpSpPr>
              <a:grpSpLocks/>
            </p:cNvGrpSpPr>
            <p:nvPr/>
          </p:nvGrpSpPr>
          <p:grpSpPr bwMode="auto">
            <a:xfrm>
              <a:off x="1437085" y="807244"/>
              <a:ext cx="1582340" cy="1109663"/>
              <a:chOff x="416520" y="4774171"/>
              <a:chExt cx="2109658" cy="1479927"/>
            </a:xfrm>
          </p:grpSpPr>
          <p:sp>
            <p:nvSpPr>
              <p:cNvPr id="85"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86"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grpSp>
        <p:sp>
          <p:nvSpPr>
            <p:cNvPr id="88" name="Oval 25"/>
            <p:cNvSpPr>
              <a:spLocks noChangeArrowheads="1"/>
            </p:cNvSpPr>
            <p:nvPr/>
          </p:nvSpPr>
          <p:spPr bwMode="gray">
            <a:xfrm>
              <a:off x="3475435" y="1770460"/>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grpSp>
          <p:nvGrpSpPr>
            <p:cNvPr id="35902" name="组合 417"/>
            <p:cNvGrpSpPr>
              <a:grpSpLocks/>
            </p:cNvGrpSpPr>
            <p:nvPr/>
          </p:nvGrpSpPr>
          <p:grpSpPr bwMode="auto">
            <a:xfrm>
              <a:off x="6194823" y="797719"/>
              <a:ext cx="1768078" cy="1109663"/>
              <a:chOff x="374838" y="4774171"/>
              <a:chExt cx="2357759" cy="1479927"/>
            </a:xfrm>
          </p:grpSpPr>
          <p:sp>
            <p:nvSpPr>
              <p:cNvPr id="98" name="圆角矩形 502"/>
              <p:cNvSpPr/>
              <p:nvPr/>
            </p:nvSpPr>
            <p:spPr>
              <a:xfrm>
                <a:off x="416119" y="4964720"/>
                <a:ext cx="2110075" cy="12893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9" name="圆角矩形 45"/>
              <p:cNvSpPr>
                <a:spLocks noChangeArrowheads="1"/>
              </p:cNvSpPr>
              <p:nvPr/>
            </p:nvSpPr>
            <p:spPr bwMode="auto">
              <a:xfrm>
                <a:off x="679680" y="4774171"/>
                <a:ext cx="1582953"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35920" name="Text Box 16"/>
              <p:cNvSpPr txBox="1">
                <a:spLocks noChangeArrowheads="1"/>
              </p:cNvSpPr>
              <p:nvPr/>
            </p:nvSpPr>
            <p:spPr bwMode="auto">
              <a:xfrm>
                <a:off x="374838" y="5390718"/>
                <a:ext cx="2357759" cy="61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64.1%</a:t>
                </a:r>
              </a:p>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43.4%</a:t>
                </a:r>
              </a:p>
            </p:txBody>
          </p:sp>
        </p:grpSp>
        <p:cxnSp>
          <p:nvCxnSpPr>
            <p:cNvPr id="35903" name="肘形连接符 141"/>
            <p:cNvCxnSpPr>
              <a:cxnSpLocks noChangeShapeType="1"/>
              <a:stCxn id="106" idx="3"/>
              <a:endCxn id="111" idx="0"/>
            </p:cNvCxnSpPr>
            <p:nvPr/>
          </p:nvCxnSpPr>
          <p:spPr bwMode="auto">
            <a:xfrm>
              <a:off x="3187304" y="2746773"/>
              <a:ext cx="1483519" cy="39171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5904" name="组合 417"/>
            <p:cNvGrpSpPr>
              <a:grpSpLocks/>
            </p:cNvGrpSpPr>
            <p:nvPr/>
          </p:nvGrpSpPr>
          <p:grpSpPr bwMode="auto">
            <a:xfrm>
              <a:off x="1604963" y="2120503"/>
              <a:ext cx="1582341" cy="1109663"/>
              <a:chOff x="416520" y="4774171"/>
              <a:chExt cx="2109658" cy="1479927"/>
            </a:xfrm>
          </p:grpSpPr>
          <p:sp>
            <p:nvSpPr>
              <p:cNvPr id="106"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7"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grpSp>
        <p:sp>
          <p:nvSpPr>
            <p:cNvPr id="111" name="Oval 25"/>
            <p:cNvSpPr>
              <a:spLocks noChangeArrowheads="1"/>
            </p:cNvSpPr>
            <p:nvPr/>
          </p:nvSpPr>
          <p:spPr bwMode="gray">
            <a:xfrm>
              <a:off x="4630341" y="3138487"/>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9" name="Oval 25"/>
            <p:cNvSpPr>
              <a:spLocks noChangeArrowheads="1"/>
            </p:cNvSpPr>
            <p:nvPr/>
          </p:nvSpPr>
          <p:spPr bwMode="gray">
            <a:xfrm>
              <a:off x="5664994" y="2746772"/>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5907" name="肘形连接符 141"/>
            <p:cNvCxnSpPr>
              <a:cxnSpLocks noChangeShapeType="1"/>
              <a:stCxn id="98" idx="1"/>
              <a:endCxn id="119" idx="6"/>
            </p:cNvCxnSpPr>
            <p:nvPr/>
          </p:nvCxnSpPr>
          <p:spPr bwMode="auto">
            <a:xfrm rot="10800000" flipV="1">
              <a:off x="5745957" y="1423988"/>
              <a:ext cx="479822" cy="1363266"/>
            </a:xfrm>
            <a:prstGeom prst="bentConnector3">
              <a:avLst>
                <a:gd name="adj1" fmla="val 107588"/>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22" name="圆角矩形 502"/>
            <p:cNvSpPr/>
            <p:nvPr/>
          </p:nvSpPr>
          <p:spPr>
            <a:xfrm>
              <a:off x="6225779" y="2320528"/>
              <a:ext cx="1581150" cy="96678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23" name="圆角矩形 45"/>
            <p:cNvSpPr>
              <a:spLocks noChangeArrowheads="1"/>
            </p:cNvSpPr>
            <p:nvPr/>
          </p:nvSpPr>
          <p:spPr bwMode="auto">
            <a:xfrm>
              <a:off x="6423422" y="217765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sp>
          <p:nvSpPr>
            <p:cNvPr id="35910" name="Text Box 16"/>
            <p:cNvSpPr txBox="1">
              <a:spLocks noChangeArrowheads="1"/>
            </p:cNvSpPr>
            <p:nvPr/>
          </p:nvSpPr>
          <p:spPr bwMode="auto">
            <a:xfrm>
              <a:off x="6186487" y="2591992"/>
              <a:ext cx="1768079" cy="46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48.1%</a:t>
              </a:r>
            </a:p>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40.0%</a:t>
              </a:r>
            </a:p>
          </p:txBody>
        </p:sp>
        <p:sp>
          <p:nvSpPr>
            <p:cNvPr id="35911" name="Text Box 16"/>
            <p:cNvSpPr txBox="1">
              <a:spLocks noChangeArrowheads="1"/>
            </p:cNvSpPr>
            <p:nvPr/>
          </p:nvSpPr>
          <p:spPr bwMode="auto">
            <a:xfrm>
              <a:off x="5687753" y="4464488"/>
              <a:ext cx="1768078" cy="46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dirty="0">
                  <a:solidFill>
                    <a:srgbClr val="000000"/>
                  </a:solidFill>
                  <a:latin typeface="Calibri" panose="020F0502020204030204" pitchFamily="34" charset="0"/>
                  <a:ea typeface="SimSun" panose="02010600030101010101" pitchFamily="2" charset="-122"/>
                  <a:cs typeface="Calibri" panose="020F0502020204030204" pitchFamily="34" charset="0"/>
                </a:rPr>
                <a:t>46.6%</a:t>
              </a:r>
            </a:p>
            <a:p>
              <a:pPr eaLnBrk="1" hangingPunct="1">
                <a:lnSpc>
                  <a:spcPct val="114000"/>
                </a:lnSpc>
                <a:buClr>
                  <a:srgbClr val="7F7F7F"/>
                </a:buClr>
                <a:buSzPct val="50000"/>
                <a:buFont typeface="Wingdings" panose="05000000000000000000" pitchFamily="2" charset="2"/>
                <a:buChar char="l"/>
              </a:pP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dirty="0">
                  <a:solidFill>
                    <a:srgbClr val="000000"/>
                  </a:solidFill>
                  <a:latin typeface="Calibri" panose="020F0502020204030204" pitchFamily="34" charset="0"/>
                  <a:ea typeface="SimSun" panose="02010600030101010101" pitchFamily="2" charset="-122"/>
                  <a:cs typeface="Calibri" panose="020F0502020204030204" pitchFamily="34" charset="0"/>
                </a:rPr>
                <a:t>31.4%</a:t>
              </a:r>
            </a:p>
          </p:txBody>
        </p:sp>
        <p:sp>
          <p:nvSpPr>
            <p:cNvPr id="35912" name="Text Box 16"/>
            <p:cNvSpPr txBox="1">
              <a:spLocks noChangeArrowheads="1"/>
            </p:cNvSpPr>
            <p:nvPr/>
          </p:nvSpPr>
          <p:spPr bwMode="auto">
            <a:xfrm>
              <a:off x="1776412" y="4169569"/>
              <a:ext cx="1768079" cy="46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49.6%</a:t>
              </a:r>
            </a:p>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28.5%</a:t>
              </a:r>
            </a:p>
          </p:txBody>
        </p:sp>
        <p:sp>
          <p:nvSpPr>
            <p:cNvPr id="35913" name="Text Box 16"/>
            <p:cNvSpPr txBox="1">
              <a:spLocks noChangeArrowheads="1"/>
            </p:cNvSpPr>
            <p:nvPr/>
          </p:nvSpPr>
          <p:spPr bwMode="auto">
            <a:xfrm>
              <a:off x="1562100" y="2595563"/>
              <a:ext cx="1768079" cy="46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41.1%</a:t>
              </a:r>
            </a:p>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26.9%</a:t>
              </a:r>
            </a:p>
          </p:txBody>
        </p:sp>
        <p:sp>
          <p:nvSpPr>
            <p:cNvPr id="35914" name="Text Box 16"/>
            <p:cNvSpPr txBox="1">
              <a:spLocks noChangeArrowheads="1"/>
            </p:cNvSpPr>
            <p:nvPr/>
          </p:nvSpPr>
          <p:spPr bwMode="auto">
            <a:xfrm>
              <a:off x="1365648" y="1272779"/>
              <a:ext cx="1768078" cy="46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dirty="0">
                  <a:solidFill>
                    <a:srgbClr val="000000"/>
                  </a:solidFill>
                  <a:latin typeface="Calibri" panose="020F0502020204030204" pitchFamily="34" charset="0"/>
                  <a:ea typeface="SimSun" panose="02010600030101010101" pitchFamily="2" charset="-122"/>
                  <a:cs typeface="Calibri" panose="020F0502020204030204" pitchFamily="34" charset="0"/>
                </a:rPr>
                <a:t>33.1%</a:t>
              </a:r>
            </a:p>
            <a:p>
              <a:pPr eaLnBrk="1" hangingPunct="1">
                <a:lnSpc>
                  <a:spcPct val="114000"/>
                </a:lnSpc>
                <a:buClr>
                  <a:srgbClr val="7F7F7F"/>
                </a:buClr>
                <a:buSzPct val="50000"/>
                <a:buFont typeface="Wingdings" panose="05000000000000000000" pitchFamily="2" charset="2"/>
                <a:buChar char="l"/>
              </a:pP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dirty="0">
                  <a:solidFill>
                    <a:srgbClr val="000000"/>
                  </a:solidFill>
                  <a:latin typeface="Calibri" panose="020F0502020204030204" pitchFamily="34" charset="0"/>
                  <a:ea typeface="SimSun" panose="02010600030101010101" pitchFamily="2" charset="-122"/>
                  <a:cs typeface="Calibri" panose="020F0502020204030204" pitchFamily="34" charset="0"/>
                </a:rPr>
                <a:t>24.9%</a:t>
              </a:r>
            </a:p>
          </p:txBody>
        </p:sp>
        <p:sp>
          <p:nvSpPr>
            <p:cNvPr id="35915" name="Text Box 16"/>
            <p:cNvSpPr txBox="1">
              <a:spLocks noChangeArrowheads="1"/>
            </p:cNvSpPr>
            <p:nvPr/>
          </p:nvSpPr>
          <p:spPr bwMode="auto">
            <a:xfrm>
              <a:off x="3815954" y="1341835"/>
              <a:ext cx="1768078" cy="46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sexual orientation: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52.1%</a:t>
              </a:r>
            </a:p>
            <a:p>
              <a:pPr eaLnBrk="1" hangingPunct="1">
                <a:lnSpc>
                  <a:spcPct val="114000"/>
                </a:lnSpc>
                <a:buClr>
                  <a:srgbClr val="7F7F7F"/>
                </a:buClr>
                <a:buSzPct val="50000"/>
                <a:buFont typeface="Wingdings" panose="05000000000000000000" pitchFamily="2" charset="2"/>
                <a:buChar char="l"/>
              </a:pP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 </a:t>
              </a:r>
              <a:r>
                <a:rPr lang="en-US" altLang="zh-CN" sz="1050" b="1">
                  <a:solidFill>
                    <a:srgbClr val="000000"/>
                  </a:solidFill>
                  <a:latin typeface="Calibri" panose="020F0502020204030204" pitchFamily="34" charset="0"/>
                  <a:ea typeface="SimSun" panose="02010600030101010101" pitchFamily="2" charset="-122"/>
                  <a:cs typeface="Calibri" panose="020F0502020204030204" pitchFamily="34" charset="0"/>
                </a:rPr>
                <a:t>32.8%</a:t>
              </a:r>
            </a:p>
          </p:txBody>
        </p:sp>
      </p:grpSp>
      <p:sp>
        <p:nvSpPr>
          <p:cNvPr id="2" name="Title 1"/>
          <p:cNvSpPr>
            <a:spLocks noGrp="1"/>
          </p:cNvSpPr>
          <p:nvPr>
            <p:ph type="title"/>
          </p:nvPr>
        </p:nvSpPr>
        <p:spPr/>
        <p:txBody>
          <a:bodyPr/>
          <a:lstStyle/>
          <a:p>
            <a:r>
              <a:rPr lang="en-US" sz="2800" dirty="0"/>
              <a:t>Europe: Feeling Unsafe at School</a:t>
            </a:r>
          </a:p>
        </p:txBody>
      </p:sp>
      <p:cxnSp>
        <p:nvCxnSpPr>
          <p:cNvPr id="104" name="肘形连接符 141">
            <a:extLst>
              <a:ext uri="{FF2B5EF4-FFF2-40B4-BE49-F238E27FC236}">
                <a16:creationId xmlns:a16="http://schemas.microsoft.com/office/drawing/2014/main" id="{672463DF-F4C4-2F48-918C-26A41DCD8007}"/>
              </a:ext>
            </a:extLst>
          </p:cNvPr>
          <p:cNvCxnSpPr>
            <a:cxnSpLocks noChangeShapeType="1"/>
          </p:cNvCxnSpPr>
          <p:nvPr/>
        </p:nvCxnSpPr>
        <p:spPr bwMode="auto">
          <a:xfrm rot="10800000">
            <a:off x="5514812" y="4026769"/>
            <a:ext cx="1704595" cy="12700"/>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05" name="圆角矩形 523">
            <a:extLst>
              <a:ext uri="{FF2B5EF4-FFF2-40B4-BE49-F238E27FC236}">
                <a16:creationId xmlns:a16="http://schemas.microsoft.com/office/drawing/2014/main" id="{A0AD12AB-43B1-7242-80BD-87A872E19DA1}"/>
              </a:ext>
            </a:extLst>
          </p:cNvPr>
          <p:cNvSpPr/>
          <p:nvPr/>
        </p:nvSpPr>
        <p:spPr bwMode="auto">
          <a:xfrm>
            <a:off x="7208828" y="3553479"/>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8" name="圆角矩形 45">
            <a:extLst>
              <a:ext uri="{FF2B5EF4-FFF2-40B4-BE49-F238E27FC236}">
                <a16:creationId xmlns:a16="http://schemas.microsoft.com/office/drawing/2014/main" id="{582BE3CC-F897-0641-9B5E-C647A1DA4BD7}"/>
              </a:ext>
            </a:extLst>
          </p:cNvPr>
          <p:cNvSpPr>
            <a:spLocks noChangeArrowheads="1"/>
          </p:cNvSpPr>
          <p:nvPr/>
        </p:nvSpPr>
        <p:spPr bwMode="auto">
          <a:xfrm>
            <a:off x="7406472" y="3410604"/>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Greece</a:t>
            </a:r>
          </a:p>
        </p:txBody>
      </p:sp>
      <p:sp>
        <p:nvSpPr>
          <p:cNvPr id="109" name="Oval 25">
            <a:extLst>
              <a:ext uri="{FF2B5EF4-FFF2-40B4-BE49-F238E27FC236}">
                <a16:creationId xmlns:a16="http://schemas.microsoft.com/office/drawing/2014/main" id="{DF243BA0-EF17-444C-A3FF-1D92367C39B2}"/>
              </a:ext>
            </a:extLst>
          </p:cNvPr>
          <p:cNvSpPr>
            <a:spLocks noChangeArrowheads="1"/>
          </p:cNvSpPr>
          <p:nvPr/>
        </p:nvSpPr>
        <p:spPr bwMode="gray">
          <a:xfrm>
            <a:off x="5443437" y="3981897"/>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0" name="Text Box 16">
            <a:extLst>
              <a:ext uri="{FF2B5EF4-FFF2-40B4-BE49-F238E27FC236}">
                <a16:creationId xmlns:a16="http://schemas.microsoft.com/office/drawing/2014/main" id="{9C53C698-ABBB-654A-8BFA-D8A41E48E8FB}"/>
              </a:ext>
            </a:extLst>
          </p:cNvPr>
          <p:cNvSpPr txBox="1">
            <a:spLocks noChangeArrowheads="1"/>
          </p:cNvSpPr>
          <p:nvPr/>
        </p:nvSpPr>
        <p:spPr bwMode="auto">
          <a:xfrm>
            <a:off x="7174301" y="3896380"/>
            <a:ext cx="1768078" cy="450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50" b="1" dirty="0">
                <a:solidFill>
                  <a:srgbClr val="000000"/>
                </a:solidFill>
                <a:latin typeface="Calibri" panose="020F0502020204030204" pitchFamily="34" charset="0"/>
                <a:ea typeface="SimSun" panose="02010600030101010101" pitchFamily="2" charset="-122"/>
                <a:cs typeface="Calibri" panose="020F0502020204030204" pitchFamily="34" charset="0"/>
              </a:rPr>
              <a:t>40% </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avoid school for safety reasons</a:t>
            </a:r>
            <a:endParaRPr lang="en-US" altLang="zh-CN" sz="1050"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8637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36465" y="857250"/>
            <a:ext cx="6554390" cy="4125356"/>
            <a:chOff x="1437085" y="797719"/>
            <a:chExt cx="6554390" cy="4125356"/>
          </a:xfrm>
        </p:grpSpPr>
        <p:sp>
          <p:nvSpPr>
            <p:cNvPr id="37890" name="Freeform 4"/>
            <p:cNvSpPr>
              <a:spLocks/>
            </p:cNvSpPr>
            <p:nvPr/>
          </p:nvSpPr>
          <p:spPr bwMode="auto">
            <a:xfrm>
              <a:off x="4555331" y="3126581"/>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1" name="Freeform 5"/>
            <p:cNvSpPr>
              <a:spLocks/>
            </p:cNvSpPr>
            <p:nvPr/>
          </p:nvSpPr>
          <p:spPr bwMode="auto">
            <a:xfrm>
              <a:off x="5866210" y="1107282"/>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2" name="Freeform 6"/>
            <p:cNvSpPr>
              <a:spLocks/>
            </p:cNvSpPr>
            <p:nvPr/>
          </p:nvSpPr>
          <p:spPr bwMode="auto">
            <a:xfrm>
              <a:off x="5660231" y="3039666"/>
              <a:ext cx="1004888" cy="623888"/>
            </a:xfrm>
            <a:custGeom>
              <a:avLst/>
              <a:gdLst>
                <a:gd name="T0" fmla="*/ 140582 w 4956"/>
                <a:gd name="T1" fmla="*/ 90738 h 3117"/>
                <a:gd name="T2" fmla="*/ 134093 w 4956"/>
                <a:gd name="T3" fmla="*/ 184411 h 3117"/>
                <a:gd name="T4" fmla="*/ 53259 w 4956"/>
                <a:gd name="T5" fmla="*/ 271679 h 3117"/>
                <a:gd name="T6" fmla="*/ 25413 w 4956"/>
                <a:gd name="T7" fmla="*/ 408052 h 3117"/>
                <a:gd name="T8" fmla="*/ 50555 w 4956"/>
                <a:gd name="T9" fmla="*/ 461694 h 3117"/>
                <a:gd name="T10" fmla="*/ 138419 w 4956"/>
                <a:gd name="T11" fmla="*/ 486780 h 3117"/>
                <a:gd name="T12" fmla="*/ 253317 w 4956"/>
                <a:gd name="T13" fmla="*/ 478240 h 3117"/>
                <a:gd name="T14" fmla="*/ 353346 w 4956"/>
                <a:gd name="T15" fmla="*/ 429135 h 3117"/>
                <a:gd name="T16" fmla="*/ 455538 w 4956"/>
                <a:gd name="T17" fmla="*/ 444347 h 3117"/>
                <a:gd name="T18" fmla="*/ 529884 w 4956"/>
                <a:gd name="T19" fmla="*/ 493185 h 3117"/>
                <a:gd name="T20" fmla="*/ 591794 w 4956"/>
                <a:gd name="T21" fmla="*/ 608209 h 3117"/>
                <a:gd name="T22" fmla="*/ 576925 w 4956"/>
                <a:gd name="T23" fmla="*/ 644770 h 3117"/>
                <a:gd name="T24" fmla="*/ 517178 w 4956"/>
                <a:gd name="T25" fmla="*/ 657314 h 3117"/>
                <a:gd name="T26" fmla="*/ 487439 w 4956"/>
                <a:gd name="T27" fmla="*/ 729637 h 3117"/>
                <a:gd name="T28" fmla="*/ 519341 w 4956"/>
                <a:gd name="T29" fmla="*/ 759527 h 3117"/>
                <a:gd name="T30" fmla="*/ 572599 w 4956"/>
                <a:gd name="T31" fmla="*/ 691207 h 3117"/>
                <a:gd name="T32" fmla="*/ 653434 w 4956"/>
                <a:gd name="T33" fmla="*/ 610344 h 3117"/>
                <a:gd name="T34" fmla="*/ 746974 w 4956"/>
                <a:gd name="T35" fmla="*/ 608209 h 3117"/>
                <a:gd name="T36" fmla="*/ 804559 w 4956"/>
                <a:gd name="T37" fmla="*/ 650909 h 3117"/>
                <a:gd name="T38" fmla="*/ 887556 w 4956"/>
                <a:gd name="T39" fmla="*/ 676262 h 3117"/>
                <a:gd name="T40" fmla="*/ 828079 w 4956"/>
                <a:gd name="T41" fmla="*/ 714692 h 3117"/>
                <a:gd name="T42" fmla="*/ 883230 w 4956"/>
                <a:gd name="T43" fmla="*/ 750987 h 3117"/>
                <a:gd name="T44" fmla="*/ 900262 w 4956"/>
                <a:gd name="T45" fmla="*/ 831850 h 3117"/>
                <a:gd name="T46" fmla="*/ 996236 w 4956"/>
                <a:gd name="T47" fmla="*/ 768067 h 3117"/>
                <a:gd name="T48" fmla="*/ 1040844 w 4956"/>
                <a:gd name="T49" fmla="*/ 759527 h 3117"/>
                <a:gd name="T50" fmla="*/ 970553 w 4956"/>
                <a:gd name="T51" fmla="*/ 714692 h 3117"/>
                <a:gd name="T52" fmla="*/ 960010 w 4956"/>
                <a:gd name="T53" fmla="*/ 636764 h 3117"/>
                <a:gd name="T54" fmla="*/ 1051388 w 4956"/>
                <a:gd name="T55" fmla="*/ 597534 h 3117"/>
                <a:gd name="T56" fmla="*/ 1140873 w 4956"/>
                <a:gd name="T57" fmla="*/ 548695 h 3117"/>
                <a:gd name="T58" fmla="*/ 1219274 w 4956"/>
                <a:gd name="T59" fmla="*/ 511066 h 3117"/>
                <a:gd name="T60" fmla="*/ 1327144 w 4956"/>
                <a:gd name="T61" fmla="*/ 468366 h 3117"/>
                <a:gd name="T62" fmla="*/ 1339850 w 4956"/>
                <a:gd name="T63" fmla="*/ 351208 h 3117"/>
                <a:gd name="T64" fmla="*/ 1243065 w 4956"/>
                <a:gd name="T65" fmla="*/ 263940 h 3117"/>
                <a:gd name="T66" fmla="*/ 1137629 w 4956"/>
                <a:gd name="T67" fmla="*/ 220439 h 3117"/>
                <a:gd name="T68" fmla="*/ 1044629 w 4956"/>
                <a:gd name="T69" fmla="*/ 201224 h 3117"/>
                <a:gd name="T70" fmla="*/ 957576 w 4956"/>
                <a:gd name="T71" fmla="*/ 149183 h 3117"/>
                <a:gd name="T72" fmla="*/ 879175 w 4956"/>
                <a:gd name="T73" fmla="*/ 73924 h 3117"/>
                <a:gd name="T74" fmla="*/ 800774 w 4956"/>
                <a:gd name="T75" fmla="*/ 0 h 3117"/>
                <a:gd name="T76" fmla="*/ 666140 w 4956"/>
                <a:gd name="T77" fmla="*/ 24819 h 3117"/>
                <a:gd name="T78" fmla="*/ 615044 w 4956"/>
                <a:gd name="T79" fmla="*/ 92873 h 3117"/>
                <a:gd name="T80" fmla="*/ 574762 w 4956"/>
                <a:gd name="T81" fmla="*/ 97143 h 3117"/>
                <a:gd name="T82" fmla="*/ 504471 w 4956"/>
                <a:gd name="T83" fmla="*/ 86468 h 3117"/>
                <a:gd name="T84" fmla="*/ 455538 w 4956"/>
                <a:gd name="T85" fmla="*/ 88603 h 3117"/>
                <a:gd name="T86" fmla="*/ 361727 w 4956"/>
                <a:gd name="T87" fmla="*/ 80063 h 3117"/>
                <a:gd name="T88" fmla="*/ 219253 w 4956"/>
                <a:gd name="T89" fmla="*/ 48304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3" name="Freeform 7"/>
            <p:cNvSpPr>
              <a:spLocks/>
            </p:cNvSpPr>
            <p:nvPr/>
          </p:nvSpPr>
          <p:spPr bwMode="auto">
            <a:xfrm>
              <a:off x="5901929" y="3355182"/>
              <a:ext cx="217884" cy="230981"/>
            </a:xfrm>
            <a:custGeom>
              <a:avLst/>
              <a:gdLst>
                <a:gd name="T0" fmla="*/ 0 w 1078"/>
                <a:gd name="T1" fmla="*/ 27151 h 1157"/>
                <a:gd name="T2" fmla="*/ 25602 w 1078"/>
                <a:gd name="T3" fmla="*/ 40992 h 1157"/>
                <a:gd name="T4" fmla="*/ 43927 w 1078"/>
                <a:gd name="T5" fmla="*/ 58827 h 1157"/>
                <a:gd name="T6" fmla="*/ 61444 w 1078"/>
                <a:gd name="T7" fmla="*/ 58827 h 1157"/>
                <a:gd name="T8" fmla="*/ 63061 w 1078"/>
                <a:gd name="T9" fmla="*/ 89172 h 1157"/>
                <a:gd name="T10" fmla="*/ 72763 w 1078"/>
                <a:gd name="T11" fmla="*/ 114725 h 1157"/>
                <a:gd name="T12" fmla="*/ 93514 w 1078"/>
                <a:gd name="T13" fmla="*/ 125905 h 1157"/>
                <a:gd name="T14" fmla="*/ 99981 w 1078"/>
                <a:gd name="T15" fmla="*/ 145070 h 1157"/>
                <a:gd name="T16" fmla="*/ 115612 w 1078"/>
                <a:gd name="T17" fmla="*/ 154387 h 1157"/>
                <a:gd name="T18" fmla="*/ 137441 w 1078"/>
                <a:gd name="T19" fmla="*/ 170890 h 1157"/>
                <a:gd name="T20" fmla="*/ 135015 w 1078"/>
                <a:gd name="T21" fmla="*/ 202300 h 1157"/>
                <a:gd name="T22" fmla="*/ 147681 w 1078"/>
                <a:gd name="T23" fmla="*/ 221465 h 1157"/>
                <a:gd name="T24" fmla="*/ 142831 w 1078"/>
                <a:gd name="T25" fmla="*/ 235839 h 1157"/>
                <a:gd name="T26" fmla="*/ 150915 w 1078"/>
                <a:gd name="T27" fmla="*/ 256601 h 1157"/>
                <a:gd name="T28" fmla="*/ 137980 w 1078"/>
                <a:gd name="T29" fmla="*/ 278695 h 1157"/>
                <a:gd name="T30" fmla="*/ 142831 w 1078"/>
                <a:gd name="T31" fmla="*/ 304248 h 1157"/>
                <a:gd name="T32" fmla="*/ 165198 w 1078"/>
                <a:gd name="T33" fmla="*/ 307975 h 1157"/>
                <a:gd name="T34" fmla="*/ 182446 w 1078"/>
                <a:gd name="T35" fmla="*/ 286680 h 1157"/>
                <a:gd name="T36" fmla="*/ 190531 w 1078"/>
                <a:gd name="T37" fmla="*/ 256335 h 1157"/>
                <a:gd name="T38" fmla="*/ 195381 w 1078"/>
                <a:gd name="T39" fmla="*/ 235041 h 1157"/>
                <a:gd name="T40" fmla="*/ 201041 w 1078"/>
                <a:gd name="T41" fmla="*/ 212681 h 1157"/>
                <a:gd name="T42" fmla="*/ 225565 w 1078"/>
                <a:gd name="T43" fmla="*/ 208422 h 1157"/>
                <a:gd name="T44" fmla="*/ 254131 w 1078"/>
                <a:gd name="T45" fmla="*/ 223595 h 1157"/>
                <a:gd name="T46" fmla="*/ 272995 w 1078"/>
                <a:gd name="T47" fmla="*/ 223595 h 1157"/>
                <a:gd name="T48" fmla="*/ 290512 w 1078"/>
                <a:gd name="T49" fmla="*/ 210285 h 1157"/>
                <a:gd name="T50" fmla="*/ 269761 w 1078"/>
                <a:gd name="T51" fmla="*/ 187660 h 1157"/>
                <a:gd name="T52" fmla="*/ 254131 w 1078"/>
                <a:gd name="T53" fmla="*/ 151725 h 1157"/>
                <a:gd name="T54" fmla="*/ 225026 w 1078"/>
                <a:gd name="T55" fmla="*/ 111265 h 1157"/>
                <a:gd name="T56" fmla="*/ 208048 w 1078"/>
                <a:gd name="T57" fmla="*/ 72136 h 1157"/>
                <a:gd name="T58" fmla="*/ 182446 w 1078"/>
                <a:gd name="T59" fmla="*/ 54834 h 1157"/>
                <a:gd name="T60" fmla="*/ 158731 w 1078"/>
                <a:gd name="T61" fmla="*/ 16503 h 1157"/>
                <a:gd name="T62" fmla="*/ 133129 w 1078"/>
                <a:gd name="T63" fmla="*/ 23158 h 1157"/>
                <a:gd name="T64" fmla="*/ 109414 w 1078"/>
                <a:gd name="T65" fmla="*/ 0 h 1157"/>
                <a:gd name="T66" fmla="*/ 73841 w 1078"/>
                <a:gd name="T67" fmla="*/ 2396 h 1157"/>
                <a:gd name="T68" fmla="*/ 31261 w 1078"/>
                <a:gd name="T69" fmla="*/ 7986 h 1157"/>
                <a:gd name="T70" fmla="*/ 0 w 1078"/>
                <a:gd name="T71" fmla="*/ 2715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4" name="Freeform 8"/>
            <p:cNvSpPr>
              <a:spLocks/>
            </p:cNvSpPr>
            <p:nvPr/>
          </p:nvSpPr>
          <p:spPr bwMode="auto">
            <a:xfrm>
              <a:off x="5706666" y="2721769"/>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5" name="Freeform 9"/>
            <p:cNvSpPr>
              <a:spLocks/>
            </p:cNvSpPr>
            <p:nvPr/>
          </p:nvSpPr>
          <p:spPr bwMode="auto">
            <a:xfrm>
              <a:off x="5491163" y="1306116"/>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6" name="Freeform 10"/>
            <p:cNvSpPr>
              <a:spLocks/>
            </p:cNvSpPr>
            <p:nvPr/>
          </p:nvSpPr>
          <p:spPr bwMode="auto">
            <a:xfrm>
              <a:off x="5039917" y="1432322"/>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7" name="Freeform 11"/>
            <p:cNvSpPr>
              <a:spLocks/>
            </p:cNvSpPr>
            <p:nvPr/>
          </p:nvSpPr>
          <p:spPr bwMode="auto">
            <a:xfrm>
              <a:off x="4722019" y="1177529"/>
              <a:ext cx="1246585" cy="1388269"/>
            </a:xfrm>
            <a:custGeom>
              <a:avLst/>
              <a:gdLst>
                <a:gd name="T0" fmla="*/ 1344181 w 6148"/>
                <a:gd name="T1" fmla="*/ 349300 h 6942"/>
                <a:gd name="T2" fmla="*/ 1229282 w 6148"/>
                <a:gd name="T3" fmla="*/ 375964 h 6942"/>
                <a:gd name="T4" fmla="*/ 1110599 w 6148"/>
                <a:gd name="T5" fmla="*/ 322103 h 6942"/>
                <a:gd name="T6" fmla="*/ 1012461 w 6148"/>
                <a:gd name="T7" fmla="*/ 358099 h 6942"/>
                <a:gd name="T8" fmla="*/ 955688 w 6148"/>
                <a:gd name="T9" fmla="*/ 433026 h 6942"/>
                <a:gd name="T10" fmla="*/ 866202 w 6148"/>
                <a:gd name="T11" fmla="*/ 507952 h 6942"/>
                <a:gd name="T12" fmla="*/ 746707 w 6148"/>
                <a:gd name="T13" fmla="*/ 588744 h 6942"/>
                <a:gd name="T14" fmla="*/ 689393 w 6148"/>
                <a:gd name="T15" fmla="*/ 773527 h 6942"/>
                <a:gd name="T16" fmla="*/ 608288 w 6148"/>
                <a:gd name="T17" fmla="*/ 967908 h 6942"/>
                <a:gd name="T18" fmla="*/ 608558 w 6148"/>
                <a:gd name="T19" fmla="*/ 1065233 h 6942"/>
                <a:gd name="T20" fmla="*/ 487441 w 6148"/>
                <a:gd name="T21" fmla="*/ 1181755 h 6942"/>
                <a:gd name="T22" fmla="*/ 496093 w 6148"/>
                <a:gd name="T23" fmla="*/ 1352139 h 6942"/>
                <a:gd name="T24" fmla="*/ 506366 w 6148"/>
                <a:gd name="T25" fmla="*/ 1474261 h 6942"/>
                <a:gd name="T26" fmla="*/ 503933 w 6148"/>
                <a:gd name="T27" fmla="*/ 1605715 h 6942"/>
                <a:gd name="T28" fmla="*/ 470409 w 6148"/>
                <a:gd name="T29" fmla="*/ 1731036 h 6942"/>
                <a:gd name="T30" fmla="*/ 402281 w 6148"/>
                <a:gd name="T31" fmla="*/ 1683041 h 6942"/>
                <a:gd name="T32" fmla="*/ 293600 w 6148"/>
                <a:gd name="T33" fmla="*/ 1751034 h 6942"/>
                <a:gd name="T34" fmla="*/ 148963 w 6148"/>
                <a:gd name="T35" fmla="*/ 1851025 h 6942"/>
                <a:gd name="T36" fmla="*/ 23520 w 6148"/>
                <a:gd name="T37" fmla="*/ 1723304 h 6942"/>
                <a:gd name="T38" fmla="*/ 95704 w 6148"/>
                <a:gd name="T39" fmla="*/ 1667309 h 6942"/>
                <a:gd name="T40" fmla="*/ 10544 w 6148"/>
                <a:gd name="T41" fmla="*/ 1642511 h 6942"/>
                <a:gd name="T42" fmla="*/ 74617 w 6148"/>
                <a:gd name="T43" fmla="*/ 1599049 h 6942"/>
                <a:gd name="T44" fmla="*/ 48933 w 6148"/>
                <a:gd name="T45" fmla="*/ 1584384 h 6942"/>
                <a:gd name="T46" fmla="*/ 0 w 6148"/>
                <a:gd name="T47" fmla="*/ 1488659 h 6942"/>
                <a:gd name="T48" fmla="*/ 131931 w 6148"/>
                <a:gd name="T49" fmla="*/ 1469461 h 6942"/>
                <a:gd name="T50" fmla="*/ 17032 w 6148"/>
                <a:gd name="T51" fmla="*/ 1418266 h 6942"/>
                <a:gd name="T52" fmla="*/ 53259 w 6148"/>
                <a:gd name="T53" fmla="*/ 1363071 h 6942"/>
                <a:gd name="T54" fmla="*/ 125442 w 6148"/>
                <a:gd name="T55" fmla="*/ 1286278 h 6942"/>
                <a:gd name="T56" fmla="*/ 148963 w 6148"/>
                <a:gd name="T57" fmla="*/ 1252415 h 6942"/>
                <a:gd name="T58" fmla="*/ 242504 w 6148"/>
                <a:gd name="T59" fmla="*/ 1241749 h 6942"/>
                <a:gd name="T60" fmla="*/ 308470 w 6148"/>
                <a:gd name="T61" fmla="*/ 1141759 h 6942"/>
                <a:gd name="T62" fmla="*/ 417150 w 6148"/>
                <a:gd name="T63" fmla="*/ 1122561 h 6942"/>
                <a:gd name="T64" fmla="*/ 380923 w 6148"/>
                <a:gd name="T65" fmla="*/ 1124694 h 6942"/>
                <a:gd name="T66" fmla="*/ 372543 w 6148"/>
                <a:gd name="T67" fmla="*/ 1041768 h 6942"/>
                <a:gd name="T68" fmla="*/ 440400 w 6148"/>
                <a:gd name="T69" fmla="*/ 990573 h 6942"/>
                <a:gd name="T70" fmla="*/ 529886 w 6148"/>
                <a:gd name="T71" fmla="*/ 909781 h 6942"/>
                <a:gd name="T72" fmla="*/ 519343 w 6148"/>
                <a:gd name="T73" fmla="*/ 822589 h 6942"/>
                <a:gd name="T74" fmla="*/ 583145 w 6148"/>
                <a:gd name="T75" fmla="*/ 682069 h 6942"/>
                <a:gd name="T76" fmla="*/ 672631 w 6148"/>
                <a:gd name="T77" fmla="*/ 561814 h 6942"/>
                <a:gd name="T78" fmla="*/ 706425 w 6148"/>
                <a:gd name="T79" fmla="*/ 487154 h 6942"/>
                <a:gd name="T80" fmla="*/ 821594 w 6148"/>
                <a:gd name="T81" fmla="*/ 421294 h 6942"/>
                <a:gd name="T82" fmla="*/ 827812 w 6148"/>
                <a:gd name="T83" fmla="*/ 351167 h 6942"/>
                <a:gd name="T84" fmla="*/ 917298 w 6148"/>
                <a:gd name="T85" fmla="*/ 261575 h 6942"/>
                <a:gd name="T86" fmla="*/ 999755 w 6148"/>
                <a:gd name="T87" fmla="*/ 227445 h 6942"/>
                <a:gd name="T88" fmla="*/ 1102488 w 6148"/>
                <a:gd name="T89" fmla="*/ 189315 h 6942"/>
                <a:gd name="T90" fmla="*/ 1155477 w 6148"/>
                <a:gd name="T91" fmla="*/ 157318 h 6942"/>
                <a:gd name="T92" fmla="*/ 1183323 w 6148"/>
                <a:gd name="T93" fmla="*/ 149053 h 6942"/>
                <a:gd name="T94" fmla="*/ 1247125 w 6148"/>
                <a:gd name="T95" fmla="*/ 72260 h 6942"/>
                <a:gd name="T96" fmla="*/ 1327960 w 6148"/>
                <a:gd name="T97" fmla="*/ 36263 h 6942"/>
                <a:gd name="T98" fmla="*/ 1271187 w 6148"/>
                <a:gd name="T99" fmla="*/ 155452 h 6942"/>
                <a:gd name="T100" fmla="*/ 1332286 w 6148"/>
                <a:gd name="T101" fmla="*/ 91458 h 6942"/>
                <a:gd name="T102" fmla="*/ 1366350 w 6148"/>
                <a:gd name="T103" fmla="*/ 72260 h 6942"/>
                <a:gd name="T104" fmla="*/ 1421501 w 6148"/>
                <a:gd name="T105" fmla="*/ 55195 h 6942"/>
                <a:gd name="T106" fmla="*/ 1466379 w 6148"/>
                <a:gd name="T107" fmla="*/ 0 h 6942"/>
                <a:gd name="T108" fmla="*/ 1455565 w 6148"/>
                <a:gd name="T109" fmla="*/ 95724 h 6942"/>
                <a:gd name="T110" fmla="*/ 1510987 w 6148"/>
                <a:gd name="T111" fmla="*/ 42663 h 6942"/>
                <a:gd name="T112" fmla="*/ 1579115 w 6148"/>
                <a:gd name="T113" fmla="*/ 76526 h 6942"/>
                <a:gd name="T114" fmla="*/ 1659950 w 6148"/>
                <a:gd name="T115" fmla="*/ 125588 h 6942"/>
                <a:gd name="T116" fmla="*/ 1515313 w 6148"/>
                <a:gd name="T117" fmla="*/ 140520 h 6942"/>
                <a:gd name="T118" fmla="*/ 1581278 w 6148"/>
                <a:gd name="T119" fmla="*/ 210647 h 6942"/>
                <a:gd name="T120" fmla="*/ 1474490 w 6148"/>
                <a:gd name="T121" fmla="*/ 173850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8" name="Freeform 12"/>
            <p:cNvSpPr>
              <a:spLocks/>
            </p:cNvSpPr>
            <p:nvPr/>
          </p:nvSpPr>
          <p:spPr bwMode="auto">
            <a:xfrm>
              <a:off x="5686425" y="2405063"/>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9" name="Freeform 13"/>
            <p:cNvSpPr>
              <a:spLocks/>
            </p:cNvSpPr>
            <p:nvPr/>
          </p:nvSpPr>
          <p:spPr bwMode="auto">
            <a:xfrm>
              <a:off x="5572126" y="2694385"/>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0" name="Freeform 14"/>
            <p:cNvSpPr>
              <a:spLocks/>
            </p:cNvSpPr>
            <p:nvPr/>
          </p:nvSpPr>
          <p:spPr bwMode="auto">
            <a:xfrm>
              <a:off x="5567363" y="2547937"/>
              <a:ext cx="384572" cy="205979"/>
            </a:xfrm>
            <a:custGeom>
              <a:avLst/>
              <a:gdLst>
                <a:gd name="T0" fmla="*/ 60722 w 1900"/>
                <a:gd name="T1" fmla="*/ 55034 h 1028"/>
                <a:gd name="T2" fmla="*/ 31845 w 1900"/>
                <a:gd name="T3" fmla="*/ 78811 h 1028"/>
                <a:gd name="T4" fmla="*/ 27527 w 1900"/>
                <a:gd name="T5" fmla="*/ 125831 h 1028"/>
                <a:gd name="T6" fmla="*/ 6477 w 1900"/>
                <a:gd name="T7" fmla="*/ 157623 h 1028"/>
                <a:gd name="T8" fmla="*/ 2159 w 1900"/>
                <a:gd name="T9" fmla="*/ 181133 h 1028"/>
                <a:gd name="T10" fmla="*/ 0 w 1900"/>
                <a:gd name="T11" fmla="*/ 208917 h 1028"/>
                <a:gd name="T12" fmla="*/ 14303 w 1900"/>
                <a:gd name="T13" fmla="*/ 244182 h 1028"/>
                <a:gd name="T14" fmla="*/ 34544 w 1900"/>
                <a:gd name="T15" fmla="*/ 220939 h 1028"/>
                <a:gd name="T16" fmla="*/ 63691 w 1900"/>
                <a:gd name="T17" fmla="*/ 212123 h 1028"/>
                <a:gd name="T18" fmla="*/ 99584 w 1900"/>
                <a:gd name="T19" fmla="*/ 203040 h 1028"/>
                <a:gd name="T20" fmla="*/ 129540 w 1900"/>
                <a:gd name="T21" fmla="*/ 200635 h 1028"/>
                <a:gd name="T22" fmla="*/ 160846 w 1900"/>
                <a:gd name="T23" fmla="*/ 212390 h 1028"/>
                <a:gd name="T24" fmla="*/ 176229 w 1900"/>
                <a:gd name="T25" fmla="*/ 201437 h 1028"/>
                <a:gd name="T26" fmla="*/ 195660 w 1900"/>
                <a:gd name="T27" fmla="*/ 199567 h 1028"/>
                <a:gd name="T28" fmla="*/ 225616 w 1900"/>
                <a:gd name="T29" fmla="*/ 210520 h 1028"/>
                <a:gd name="T30" fmla="*/ 245856 w 1900"/>
                <a:gd name="T31" fmla="*/ 215863 h 1028"/>
                <a:gd name="T32" fmla="*/ 269605 w 1900"/>
                <a:gd name="T33" fmla="*/ 208383 h 1028"/>
                <a:gd name="T34" fmla="*/ 287687 w 1900"/>
                <a:gd name="T35" fmla="*/ 195292 h 1028"/>
                <a:gd name="T36" fmla="*/ 305499 w 1900"/>
                <a:gd name="T37" fmla="*/ 224145 h 1028"/>
                <a:gd name="T38" fmla="*/ 328438 w 1900"/>
                <a:gd name="T39" fmla="*/ 225481 h 1028"/>
                <a:gd name="T40" fmla="*/ 349758 w 1900"/>
                <a:gd name="T41" fmla="*/ 236434 h 1028"/>
                <a:gd name="T42" fmla="*/ 384302 w 1900"/>
                <a:gd name="T43" fmla="*/ 258876 h 1028"/>
                <a:gd name="T44" fmla="*/ 402384 w 1900"/>
                <a:gd name="T45" fmla="*/ 274638 h 1028"/>
                <a:gd name="T46" fmla="*/ 427213 w 1900"/>
                <a:gd name="T47" fmla="*/ 271165 h 1028"/>
                <a:gd name="T48" fmla="*/ 457708 w 1900"/>
                <a:gd name="T49" fmla="*/ 266356 h 1028"/>
                <a:gd name="T50" fmla="*/ 480648 w 1900"/>
                <a:gd name="T51" fmla="*/ 258609 h 1028"/>
                <a:gd name="T52" fmla="*/ 512763 w 1900"/>
                <a:gd name="T53" fmla="*/ 231893 h 1028"/>
                <a:gd name="T54" fmla="*/ 501428 w 1900"/>
                <a:gd name="T55" fmla="*/ 163768 h 1028"/>
                <a:gd name="T56" fmla="*/ 475250 w 1900"/>
                <a:gd name="T57" fmla="*/ 94574 h 1028"/>
                <a:gd name="T58" fmla="*/ 452851 w 1900"/>
                <a:gd name="T59" fmla="*/ 66255 h 1028"/>
                <a:gd name="T60" fmla="*/ 435309 w 1900"/>
                <a:gd name="T61" fmla="*/ 52630 h 1028"/>
                <a:gd name="T62" fmla="*/ 423164 w 1900"/>
                <a:gd name="T63" fmla="*/ 55034 h 1028"/>
                <a:gd name="T64" fmla="*/ 388890 w 1900"/>
                <a:gd name="T65" fmla="*/ 52897 h 1028"/>
                <a:gd name="T66" fmla="*/ 364601 w 1900"/>
                <a:gd name="T67" fmla="*/ 36601 h 1028"/>
                <a:gd name="T68" fmla="*/ 344631 w 1900"/>
                <a:gd name="T69" fmla="*/ 16029 h 1028"/>
                <a:gd name="T70" fmla="*/ 315214 w 1900"/>
                <a:gd name="T71" fmla="*/ 10152 h 1028"/>
                <a:gd name="T72" fmla="*/ 285528 w 1900"/>
                <a:gd name="T73" fmla="*/ 1603 h 1028"/>
                <a:gd name="T74" fmla="*/ 247206 w 1900"/>
                <a:gd name="T75" fmla="*/ 0 h 1028"/>
                <a:gd name="T76" fmla="*/ 233712 w 1900"/>
                <a:gd name="T77" fmla="*/ 18968 h 1028"/>
                <a:gd name="T78" fmla="*/ 227505 w 1900"/>
                <a:gd name="T79" fmla="*/ 40341 h 1028"/>
                <a:gd name="T80" fmla="*/ 233712 w 1900"/>
                <a:gd name="T81" fmla="*/ 106596 h 1028"/>
                <a:gd name="T82" fmla="*/ 208344 w 1900"/>
                <a:gd name="T83" fmla="*/ 127968 h 1028"/>
                <a:gd name="T84" fmla="*/ 176498 w 1900"/>
                <a:gd name="T85" fmla="*/ 123694 h 1028"/>
                <a:gd name="T86" fmla="*/ 157337 w 1900"/>
                <a:gd name="T87" fmla="*/ 106596 h 1028"/>
                <a:gd name="T88" fmla="*/ 131699 w 1900"/>
                <a:gd name="T89" fmla="*/ 76674 h 1028"/>
                <a:gd name="T90" fmla="*/ 104172 w 1900"/>
                <a:gd name="T91" fmla="*/ 53164 h 1028"/>
                <a:gd name="T92" fmla="*/ 60722 w 1900"/>
                <a:gd name="T93" fmla="*/ 55034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1" name="Freeform 15"/>
            <p:cNvSpPr>
              <a:spLocks/>
            </p:cNvSpPr>
            <p:nvPr/>
          </p:nvSpPr>
          <p:spPr bwMode="auto">
            <a:xfrm>
              <a:off x="5210175" y="2836069"/>
              <a:ext cx="551260" cy="472679"/>
            </a:xfrm>
            <a:custGeom>
              <a:avLst/>
              <a:gdLst>
                <a:gd name="T0" fmla="*/ 364125 w 2717"/>
                <a:gd name="T1" fmla="*/ 55303 h 2359"/>
                <a:gd name="T2" fmla="*/ 310832 w 2717"/>
                <a:gd name="T3" fmla="*/ 34197 h 2359"/>
                <a:gd name="T4" fmla="*/ 228593 w 2717"/>
                <a:gd name="T5" fmla="*/ 0 h 2359"/>
                <a:gd name="T6" fmla="*/ 166102 w 2717"/>
                <a:gd name="T7" fmla="*/ 36334 h 2359"/>
                <a:gd name="T8" fmla="*/ 97930 w 2717"/>
                <a:gd name="T9" fmla="*/ 74539 h 2359"/>
                <a:gd name="T10" fmla="*/ 14879 w 2717"/>
                <a:gd name="T11" fmla="*/ 134383 h 2359"/>
                <a:gd name="T12" fmla="*/ 14879 w 2717"/>
                <a:gd name="T13" fmla="*/ 208922 h 2359"/>
                <a:gd name="T14" fmla="*/ 12715 w 2717"/>
                <a:gd name="T15" fmla="*/ 274911 h 2359"/>
                <a:gd name="T16" fmla="*/ 40579 w 2717"/>
                <a:gd name="T17" fmla="*/ 334488 h 2359"/>
                <a:gd name="T18" fmla="*/ 61679 w 2717"/>
                <a:gd name="T19" fmla="*/ 409027 h 2359"/>
                <a:gd name="T20" fmla="*/ 112808 w 2717"/>
                <a:gd name="T21" fmla="*/ 453910 h 2359"/>
                <a:gd name="T22" fmla="*/ 178816 w 2717"/>
                <a:gd name="T23" fmla="*/ 496389 h 2359"/>
                <a:gd name="T24" fmla="*/ 281074 w 2717"/>
                <a:gd name="T25" fmla="*/ 530586 h 2359"/>
                <a:gd name="T26" fmla="*/ 351410 w 2717"/>
                <a:gd name="T27" fmla="*/ 575470 h 2359"/>
                <a:gd name="T28" fmla="*/ 393883 w 2717"/>
                <a:gd name="T29" fmla="*/ 588828 h 2359"/>
                <a:gd name="T30" fmla="*/ 467736 w 2717"/>
                <a:gd name="T31" fmla="*/ 597377 h 2359"/>
                <a:gd name="T32" fmla="*/ 547270 w 2717"/>
                <a:gd name="T33" fmla="*/ 600850 h 2359"/>
                <a:gd name="T34" fmla="*/ 596234 w 2717"/>
                <a:gd name="T35" fmla="*/ 609399 h 2359"/>
                <a:gd name="T36" fmla="*/ 634378 w 2717"/>
                <a:gd name="T37" fmla="*/ 596308 h 2359"/>
                <a:gd name="T38" fmla="*/ 694164 w 2717"/>
                <a:gd name="T39" fmla="*/ 511618 h 2359"/>
                <a:gd name="T40" fmla="*/ 735013 w 2717"/>
                <a:gd name="T41" fmla="*/ 456582 h 2359"/>
                <a:gd name="T42" fmla="*/ 700927 w 2717"/>
                <a:gd name="T43" fmla="*/ 368952 h 2359"/>
                <a:gd name="T44" fmla="*/ 700656 w 2717"/>
                <a:gd name="T45" fmla="*/ 326206 h 2359"/>
                <a:gd name="T46" fmla="*/ 661701 w 2717"/>
                <a:gd name="T47" fmla="*/ 301894 h 2359"/>
                <a:gd name="T48" fmla="*/ 673604 w 2717"/>
                <a:gd name="T49" fmla="*/ 261018 h 2359"/>
                <a:gd name="T50" fmla="*/ 717699 w 2717"/>
                <a:gd name="T51" fmla="*/ 233501 h 2359"/>
                <a:gd name="T52" fmla="*/ 695246 w 2717"/>
                <a:gd name="T53" fmla="*/ 184075 h 2359"/>
                <a:gd name="T54" fmla="*/ 683343 w 2717"/>
                <a:gd name="T55" fmla="*/ 130643 h 2359"/>
                <a:gd name="T56" fmla="*/ 672793 w 2717"/>
                <a:gd name="T57" fmla="*/ 70531 h 2359"/>
                <a:gd name="T58" fmla="*/ 641682 w 2717"/>
                <a:gd name="T59" fmla="*/ 58776 h 2359"/>
                <a:gd name="T60" fmla="*/ 613548 w 2717"/>
                <a:gd name="T61" fmla="*/ 51562 h 2359"/>
                <a:gd name="T62" fmla="*/ 562148 w 2717"/>
                <a:gd name="T63" fmla="*/ 55303 h 2359"/>
                <a:gd name="T64" fmla="*/ 472875 w 2717"/>
                <a:gd name="T65" fmla="*/ 59577 h 2359"/>
                <a:gd name="T66" fmla="*/ 406868 w 2717"/>
                <a:gd name="T67" fmla="*/ 48891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2" name="Freeform 16"/>
            <p:cNvSpPr>
              <a:spLocks/>
            </p:cNvSpPr>
            <p:nvPr/>
          </p:nvSpPr>
          <p:spPr bwMode="auto">
            <a:xfrm>
              <a:off x="5514975" y="2797969"/>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3" name="Freeform 17"/>
            <p:cNvSpPr>
              <a:spLocks/>
            </p:cNvSpPr>
            <p:nvPr/>
          </p:nvSpPr>
          <p:spPr bwMode="auto">
            <a:xfrm>
              <a:off x="5574506" y="3370660"/>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4" name="Freeform 18"/>
            <p:cNvSpPr>
              <a:spLocks/>
            </p:cNvSpPr>
            <p:nvPr/>
          </p:nvSpPr>
          <p:spPr bwMode="auto">
            <a:xfrm>
              <a:off x="5676900" y="3689747"/>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5" name="Freeform 19"/>
            <p:cNvSpPr>
              <a:spLocks/>
            </p:cNvSpPr>
            <p:nvPr/>
          </p:nvSpPr>
          <p:spPr bwMode="auto">
            <a:xfrm>
              <a:off x="5572125" y="3869531"/>
              <a:ext cx="370285" cy="382191"/>
            </a:xfrm>
            <a:custGeom>
              <a:avLst/>
              <a:gdLst>
                <a:gd name="T0" fmla="*/ 447208 w 1826"/>
                <a:gd name="T1" fmla="*/ 3197 h 1913"/>
                <a:gd name="T2" fmla="*/ 436663 w 1826"/>
                <a:gd name="T3" fmla="*/ 37027 h 1913"/>
                <a:gd name="T4" fmla="*/ 370150 w 1826"/>
                <a:gd name="T5" fmla="*/ 45551 h 1913"/>
                <a:gd name="T6" fmla="*/ 297958 w 1826"/>
                <a:gd name="T7" fmla="*/ 30634 h 1913"/>
                <a:gd name="T8" fmla="*/ 224415 w 1826"/>
                <a:gd name="T9" fmla="*/ 39158 h 1913"/>
                <a:gd name="T10" fmla="*/ 178721 w 1826"/>
                <a:gd name="T11" fmla="*/ 64997 h 1913"/>
                <a:gd name="T12" fmla="*/ 93551 w 1826"/>
                <a:gd name="T13" fmla="*/ 91635 h 1913"/>
                <a:gd name="T14" fmla="*/ 55428 w 1826"/>
                <a:gd name="T15" fmla="*/ 129994 h 1913"/>
                <a:gd name="T16" fmla="*/ 21360 w 1826"/>
                <a:gd name="T17" fmla="*/ 183004 h 1913"/>
                <a:gd name="T18" fmla="*/ 17034 w 1826"/>
                <a:gd name="T19" fmla="*/ 253063 h 1913"/>
                <a:gd name="T20" fmla="*/ 63810 w 1826"/>
                <a:gd name="T21" fmla="*/ 301810 h 1913"/>
                <a:gd name="T22" fmla="*/ 144653 w 1826"/>
                <a:gd name="T23" fmla="*/ 327117 h 1913"/>
                <a:gd name="T24" fmla="*/ 214952 w 1826"/>
                <a:gd name="T25" fmla="*/ 342034 h 1913"/>
                <a:gd name="T26" fmla="*/ 204407 w 1826"/>
                <a:gd name="T27" fmla="*/ 361213 h 1913"/>
                <a:gd name="T28" fmla="*/ 97877 w 1826"/>
                <a:gd name="T29" fmla="*/ 352689 h 1913"/>
                <a:gd name="T30" fmla="*/ 102203 w 1826"/>
                <a:gd name="T31" fmla="*/ 407830 h 1913"/>
                <a:gd name="T32" fmla="*/ 123563 w 1826"/>
                <a:gd name="T33" fmla="*/ 477889 h 1913"/>
                <a:gd name="T34" fmla="*/ 163850 w 1826"/>
                <a:gd name="T35" fmla="*/ 452316 h 1913"/>
                <a:gd name="T36" fmla="*/ 176558 w 1826"/>
                <a:gd name="T37" fmla="*/ 509588 h 1913"/>
                <a:gd name="T38" fmla="*/ 204407 w 1826"/>
                <a:gd name="T39" fmla="*/ 475758 h 1913"/>
                <a:gd name="T40" fmla="*/ 223333 w 1826"/>
                <a:gd name="T41" fmla="*/ 462971 h 1913"/>
                <a:gd name="T42" fmla="*/ 197918 w 1826"/>
                <a:gd name="T43" fmla="*/ 409961 h 1913"/>
                <a:gd name="T44" fmla="*/ 240367 w 1826"/>
                <a:gd name="T45" fmla="*/ 420617 h 1913"/>
                <a:gd name="T46" fmla="*/ 234149 w 1826"/>
                <a:gd name="T47" fmla="*/ 399306 h 1913"/>
                <a:gd name="T48" fmla="*/ 274976 w 1826"/>
                <a:gd name="T49" fmla="*/ 329780 h 1913"/>
                <a:gd name="T50" fmla="*/ 321211 w 1826"/>
                <a:gd name="T51" fmla="*/ 324986 h 1913"/>
                <a:gd name="T52" fmla="*/ 297958 w 1826"/>
                <a:gd name="T53" fmla="*/ 297548 h 1913"/>
                <a:gd name="T54" fmla="*/ 236312 w 1826"/>
                <a:gd name="T55" fmla="*/ 267714 h 1913"/>
                <a:gd name="T56" fmla="*/ 261727 w 1826"/>
                <a:gd name="T57" fmla="*/ 306072 h 1913"/>
                <a:gd name="T58" fmla="*/ 236312 w 1826"/>
                <a:gd name="T59" fmla="*/ 314330 h 1913"/>
                <a:gd name="T60" fmla="*/ 189266 w 1826"/>
                <a:gd name="T61" fmla="*/ 293286 h 1913"/>
                <a:gd name="T62" fmla="*/ 208463 w 1826"/>
                <a:gd name="T63" fmla="*/ 269845 h 1913"/>
                <a:gd name="T64" fmla="*/ 227660 w 1826"/>
                <a:gd name="T65" fmla="*/ 225359 h 1913"/>
                <a:gd name="T66" fmla="*/ 189266 w 1826"/>
                <a:gd name="T67" fmla="*/ 178742 h 1913"/>
                <a:gd name="T68" fmla="*/ 176558 w 1826"/>
                <a:gd name="T69" fmla="*/ 125732 h 1913"/>
                <a:gd name="T70" fmla="*/ 212789 w 1826"/>
                <a:gd name="T71" fmla="*/ 140649 h 1913"/>
                <a:gd name="T72" fmla="*/ 270380 w 1826"/>
                <a:gd name="T73" fmla="*/ 136387 h 1913"/>
                <a:gd name="T74" fmla="*/ 295795 w 1826"/>
                <a:gd name="T75" fmla="*/ 104422 h 1913"/>
                <a:gd name="T76" fmla="*/ 338786 w 1826"/>
                <a:gd name="T77" fmla="*/ 91103 h 1913"/>
                <a:gd name="T78" fmla="*/ 370420 w 1826"/>
                <a:gd name="T79" fmla="*/ 79115 h 1913"/>
                <a:gd name="T80" fmla="*/ 436122 w 1826"/>
                <a:gd name="T81" fmla="*/ 81246 h 1913"/>
                <a:gd name="T82" fmla="*/ 478842 w 1826"/>
                <a:gd name="T83" fmla="*/ 83377 h 1913"/>
                <a:gd name="T84" fmla="*/ 476679 w 1826"/>
                <a:gd name="T85" fmla="*/ 42887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6" name="Freeform 20"/>
            <p:cNvSpPr>
              <a:spLocks/>
            </p:cNvSpPr>
            <p:nvPr/>
          </p:nvSpPr>
          <p:spPr bwMode="auto">
            <a:xfrm>
              <a:off x="5339953" y="3349229"/>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7" name="Freeform 21"/>
            <p:cNvSpPr>
              <a:spLocks/>
            </p:cNvSpPr>
            <p:nvPr/>
          </p:nvSpPr>
          <p:spPr bwMode="auto">
            <a:xfrm>
              <a:off x="5360194" y="3277791"/>
              <a:ext cx="326231" cy="142875"/>
            </a:xfrm>
            <a:custGeom>
              <a:avLst/>
              <a:gdLst>
                <a:gd name="T0" fmla="*/ 171231 w 1608"/>
                <a:gd name="T1" fmla="*/ 17511 h 718"/>
                <a:gd name="T2" fmla="*/ 147426 w 1608"/>
                <a:gd name="T3" fmla="*/ 10878 h 718"/>
                <a:gd name="T4" fmla="*/ 123892 w 1608"/>
                <a:gd name="T5" fmla="*/ 17246 h 718"/>
                <a:gd name="T6" fmla="*/ 98194 w 1608"/>
                <a:gd name="T7" fmla="*/ 33961 h 718"/>
                <a:gd name="T8" fmla="*/ 89808 w 1608"/>
                <a:gd name="T9" fmla="*/ 53064 h 718"/>
                <a:gd name="T10" fmla="*/ 85480 w 1608"/>
                <a:gd name="T11" fmla="*/ 76147 h 718"/>
                <a:gd name="T12" fmla="*/ 59782 w 1608"/>
                <a:gd name="T13" fmla="*/ 74024 h 718"/>
                <a:gd name="T14" fmla="*/ 31920 w 1608"/>
                <a:gd name="T15" fmla="*/ 82515 h 718"/>
                <a:gd name="T16" fmla="*/ 4328 w 1608"/>
                <a:gd name="T17" fmla="*/ 82515 h 718"/>
                <a:gd name="T18" fmla="*/ 6492 w 1608"/>
                <a:gd name="T19" fmla="*/ 101618 h 718"/>
                <a:gd name="T20" fmla="*/ 0 w 1608"/>
                <a:gd name="T21" fmla="*/ 122578 h 718"/>
                <a:gd name="T22" fmla="*/ 4328 w 1608"/>
                <a:gd name="T23" fmla="*/ 152294 h 718"/>
                <a:gd name="T24" fmla="*/ 12714 w 1608"/>
                <a:gd name="T25" fmla="*/ 165029 h 718"/>
                <a:gd name="T26" fmla="*/ 48691 w 1608"/>
                <a:gd name="T27" fmla="*/ 171662 h 718"/>
                <a:gd name="T28" fmla="*/ 81693 w 1608"/>
                <a:gd name="T29" fmla="*/ 185990 h 718"/>
                <a:gd name="T30" fmla="*/ 120646 w 1608"/>
                <a:gd name="T31" fmla="*/ 190500 h 718"/>
                <a:gd name="T32" fmla="*/ 160681 w 1608"/>
                <a:gd name="T33" fmla="*/ 177765 h 718"/>
                <a:gd name="T34" fmla="*/ 179346 w 1608"/>
                <a:gd name="T35" fmla="*/ 156539 h 718"/>
                <a:gd name="T36" fmla="*/ 221816 w 1608"/>
                <a:gd name="T37" fmla="*/ 144600 h 718"/>
                <a:gd name="T38" fmla="*/ 261039 w 1608"/>
                <a:gd name="T39" fmla="*/ 130538 h 718"/>
                <a:gd name="T40" fmla="*/ 281057 w 1608"/>
                <a:gd name="T41" fmla="*/ 101883 h 718"/>
                <a:gd name="T42" fmla="*/ 314058 w 1608"/>
                <a:gd name="T43" fmla="*/ 95781 h 718"/>
                <a:gd name="T44" fmla="*/ 352200 w 1608"/>
                <a:gd name="T45" fmla="*/ 108516 h 718"/>
                <a:gd name="T46" fmla="*/ 402244 w 1608"/>
                <a:gd name="T47" fmla="*/ 113822 h 718"/>
                <a:gd name="T48" fmla="*/ 426319 w 1608"/>
                <a:gd name="T49" fmla="*/ 90740 h 718"/>
                <a:gd name="T50" fmla="*/ 434975 w 1608"/>
                <a:gd name="T51" fmla="*/ 41921 h 718"/>
                <a:gd name="T52" fmla="*/ 399539 w 1608"/>
                <a:gd name="T53" fmla="*/ 22287 h 718"/>
                <a:gd name="T54" fmla="*/ 372488 w 1608"/>
                <a:gd name="T55" fmla="*/ 12735 h 718"/>
                <a:gd name="T56" fmla="*/ 347331 w 1608"/>
                <a:gd name="T57" fmla="*/ 12470 h 718"/>
                <a:gd name="T58" fmla="*/ 312165 w 1608"/>
                <a:gd name="T59" fmla="*/ 25205 h 718"/>
                <a:gd name="T60" fmla="*/ 268613 w 1608"/>
                <a:gd name="T61" fmla="*/ 8490 h 718"/>
                <a:gd name="T62" fmla="*/ 239128 w 1608"/>
                <a:gd name="T63" fmla="*/ 25205 h 718"/>
                <a:gd name="T64" fmla="*/ 193953 w 1608"/>
                <a:gd name="T65" fmla="*/ 0 h 718"/>
                <a:gd name="T66" fmla="*/ 171231 w 1608"/>
                <a:gd name="T67" fmla="*/ 1751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8" name="Freeform 22"/>
            <p:cNvSpPr>
              <a:spLocks/>
            </p:cNvSpPr>
            <p:nvPr/>
          </p:nvSpPr>
          <p:spPr bwMode="auto">
            <a:xfrm>
              <a:off x="4752975" y="2836069"/>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9 h 3017"/>
                <a:gd name="T8" fmla="*/ 182101 w 2495"/>
                <a:gd name="T9" fmla="*/ 136323 h 3017"/>
                <a:gd name="T10" fmla="*/ 135969 w 2495"/>
                <a:gd name="T11" fmla="*/ 136323 h 3017"/>
                <a:gd name="T12" fmla="*/ 101977 w 2495"/>
                <a:gd name="T13" fmla="*/ 150995 h 3017"/>
                <a:gd name="T14" fmla="*/ 101977 w 2495"/>
                <a:gd name="T15" fmla="*/ 221691 h 3017"/>
                <a:gd name="T16" fmla="*/ 84981 w 2495"/>
                <a:gd name="T17" fmla="*/ 301990 h 3017"/>
                <a:gd name="T18" fmla="*/ 43704 w 2495"/>
                <a:gd name="T19" fmla="*/ 335871 h 3017"/>
                <a:gd name="T20" fmla="*/ 24280 w 2495"/>
                <a:gd name="T21" fmla="*/ 379622 h 3017"/>
                <a:gd name="T22" fmla="*/ 24280 w 2495"/>
                <a:gd name="T23" fmla="*/ 423107 h 3017"/>
                <a:gd name="T24" fmla="*/ 0 w 2495"/>
                <a:gd name="T25" fmla="*/ 459655 h 3017"/>
                <a:gd name="T26" fmla="*/ 36420 w 2495"/>
                <a:gd name="T27" fmla="*/ 498337 h 3017"/>
                <a:gd name="T28" fmla="*/ 19694 w 2495"/>
                <a:gd name="T29" fmla="*/ 543156 h 3017"/>
                <a:gd name="T30" fmla="*/ 16187 w 2495"/>
                <a:gd name="T31" fmla="*/ 556761 h 3017"/>
                <a:gd name="T32" fmla="*/ 19424 w 2495"/>
                <a:gd name="T33" fmla="*/ 567166 h 3017"/>
                <a:gd name="T34" fmla="*/ 25899 w 2495"/>
                <a:gd name="T35" fmla="*/ 571167 h 3017"/>
                <a:gd name="T36" fmla="*/ 29406 w 2495"/>
                <a:gd name="T37" fmla="*/ 575702 h 3017"/>
                <a:gd name="T38" fmla="*/ 23741 w 2495"/>
                <a:gd name="T39" fmla="*/ 583973 h 3017"/>
                <a:gd name="T40" fmla="*/ 53416 w 2495"/>
                <a:gd name="T41" fmla="*/ 619987 h 3017"/>
                <a:gd name="T42" fmla="*/ 111689 w 2495"/>
                <a:gd name="T43" fmla="*/ 634660 h 3017"/>
                <a:gd name="T44" fmla="*/ 149188 w 2495"/>
                <a:gd name="T45" fmla="*/ 698153 h 3017"/>
                <a:gd name="T46" fmla="*/ 133541 w 2495"/>
                <a:gd name="T47" fmla="*/ 773117 h 3017"/>
                <a:gd name="T48" fmla="*/ 167533 w 2495"/>
                <a:gd name="T49" fmla="*/ 790190 h 3017"/>
                <a:gd name="T50" fmla="*/ 233090 w 2495"/>
                <a:gd name="T51" fmla="*/ 785388 h 3017"/>
                <a:gd name="T52" fmla="*/ 301074 w 2495"/>
                <a:gd name="T53" fmla="*/ 804863 h 3017"/>
                <a:gd name="T54" fmla="*/ 386055 w 2495"/>
                <a:gd name="T55" fmla="*/ 804863 h 3017"/>
                <a:gd name="T56" fmla="*/ 502599 w 2495"/>
                <a:gd name="T57" fmla="*/ 782987 h 3017"/>
                <a:gd name="T58" fmla="*/ 522023 w 2495"/>
                <a:gd name="T59" fmla="*/ 753909 h 3017"/>
                <a:gd name="T60" fmla="*/ 548462 w 2495"/>
                <a:gd name="T61" fmla="*/ 702688 h 3017"/>
                <a:gd name="T62" fmla="*/ 601878 w 2495"/>
                <a:gd name="T63" fmla="*/ 680812 h 3017"/>
                <a:gd name="T64" fmla="*/ 548462 w 2495"/>
                <a:gd name="T65" fmla="*/ 639462 h 3017"/>
                <a:gd name="T66" fmla="*/ 488031 w 2495"/>
                <a:gd name="T67" fmla="*/ 583439 h 3017"/>
                <a:gd name="T68" fmla="*/ 471035 w 2495"/>
                <a:gd name="T69" fmla="*/ 517812 h 3017"/>
                <a:gd name="T70" fmla="*/ 531466 w 2495"/>
                <a:gd name="T71" fmla="*/ 495936 h 3017"/>
                <a:gd name="T72" fmla="*/ 603227 w 2495"/>
                <a:gd name="T73" fmla="*/ 458855 h 3017"/>
                <a:gd name="T74" fmla="*/ 650439 w 2495"/>
                <a:gd name="T75" fmla="*/ 440180 h 3017"/>
                <a:gd name="T76" fmla="*/ 671481 w 2495"/>
                <a:gd name="T77" fmla="*/ 409768 h 3017"/>
                <a:gd name="T78" fmla="*/ 649629 w 2495"/>
                <a:gd name="T79" fmla="*/ 333737 h 3017"/>
                <a:gd name="T80" fmla="*/ 622112 w 2495"/>
                <a:gd name="T81" fmla="*/ 275313 h 3017"/>
                <a:gd name="T82" fmla="*/ 624540 w 2495"/>
                <a:gd name="T83" fmla="*/ 208619 h 3017"/>
                <a:gd name="T84" fmla="*/ 624270 w 2495"/>
                <a:gd name="T85" fmla="*/ 134722 h 3017"/>
                <a:gd name="T86" fmla="*/ 590008 w 2495"/>
                <a:gd name="T87" fmla="*/ 126719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9" name="Freeform 23"/>
            <p:cNvSpPr>
              <a:spLocks/>
            </p:cNvSpPr>
            <p:nvPr/>
          </p:nvSpPr>
          <p:spPr bwMode="auto">
            <a:xfrm>
              <a:off x="4150519" y="3159919"/>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0" name="Freeform 24"/>
            <p:cNvSpPr>
              <a:spLocks/>
            </p:cNvSpPr>
            <p:nvPr/>
          </p:nvSpPr>
          <p:spPr bwMode="auto">
            <a:xfrm>
              <a:off x="4130279" y="2497932"/>
              <a:ext cx="402431" cy="732235"/>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7 h 3669"/>
                <a:gd name="T18" fmla="*/ 189987 w 2025"/>
                <a:gd name="T19" fmla="*/ 312133 h 3669"/>
                <a:gd name="T20" fmla="*/ 253051 w 2025"/>
                <a:gd name="T21" fmla="*/ 321712 h 3669"/>
                <a:gd name="T22" fmla="*/ 303927 w 2025"/>
                <a:gd name="T23" fmla="*/ 370408 h 3669"/>
                <a:gd name="T24" fmla="*/ 340228 w 2025"/>
                <a:gd name="T25" fmla="*/ 448375 h 3669"/>
                <a:gd name="T26" fmla="*/ 391104 w 2025"/>
                <a:gd name="T27" fmla="*/ 514101 h 3669"/>
                <a:gd name="T28" fmla="*/ 391104 w 2025"/>
                <a:gd name="T29" fmla="*/ 584617 h 3669"/>
                <a:gd name="T30" fmla="*/ 437209 w 2025"/>
                <a:gd name="T31" fmla="*/ 628257 h 3669"/>
                <a:gd name="T32" fmla="*/ 432440 w 2025"/>
                <a:gd name="T33" fmla="*/ 684404 h 3669"/>
                <a:gd name="T34" fmla="*/ 501863 w 2025"/>
                <a:gd name="T35" fmla="*/ 675356 h 3669"/>
                <a:gd name="T36" fmla="*/ 536575 w 2025"/>
                <a:gd name="T37" fmla="*/ 715803 h 3669"/>
                <a:gd name="T38" fmla="*/ 524386 w 2025"/>
                <a:gd name="T39" fmla="*/ 766894 h 3669"/>
                <a:gd name="T40" fmla="*/ 475896 w 2025"/>
                <a:gd name="T41" fmla="*/ 813195 h 3669"/>
                <a:gd name="T42" fmla="*/ 483315 w 2025"/>
                <a:gd name="T43" fmla="*/ 840071 h 3669"/>
                <a:gd name="T44" fmla="*/ 445688 w 2025"/>
                <a:gd name="T45" fmla="*/ 899943 h 3669"/>
                <a:gd name="T46" fmla="*/ 363281 w 2025"/>
                <a:gd name="T47" fmla="*/ 897548 h 3669"/>
                <a:gd name="T48" fmla="*/ 302867 w 2025"/>
                <a:gd name="T49" fmla="*/ 909789 h 3669"/>
                <a:gd name="T50" fmla="*/ 256761 w 2025"/>
                <a:gd name="T51" fmla="*/ 926819 h 3669"/>
                <a:gd name="T52" fmla="*/ 193697 w 2025"/>
                <a:gd name="T53" fmla="*/ 909789 h 3669"/>
                <a:gd name="T54" fmla="*/ 145206 w 2025"/>
                <a:gd name="T55" fmla="*/ 934003 h 3669"/>
                <a:gd name="T56" fmla="*/ 101751 w 2025"/>
                <a:gd name="T57" fmla="*/ 956090 h 3669"/>
                <a:gd name="T58" fmla="*/ 18018 w 2025"/>
                <a:gd name="T59" fmla="*/ 976313 h 3669"/>
                <a:gd name="T60" fmla="*/ 40011 w 2025"/>
                <a:gd name="T61" fmla="*/ 930012 h 3669"/>
                <a:gd name="T62" fmla="*/ 72603 w 2025"/>
                <a:gd name="T63" fmla="*/ 873333 h 3669"/>
                <a:gd name="T64" fmla="*/ 120299 w 2025"/>
                <a:gd name="T65" fmla="*/ 850981 h 3669"/>
                <a:gd name="T66" fmla="*/ 187603 w 2025"/>
                <a:gd name="T67" fmla="*/ 859496 h 3669"/>
                <a:gd name="T68" fmla="*/ 223639 w 2025"/>
                <a:gd name="T69" fmla="*/ 819049 h 3669"/>
                <a:gd name="T70" fmla="*/ 175679 w 2025"/>
                <a:gd name="T71" fmla="*/ 827830 h 3669"/>
                <a:gd name="T72" fmla="*/ 108905 w 2025"/>
                <a:gd name="T73" fmla="*/ 812397 h 3669"/>
                <a:gd name="T74" fmla="*/ 55645 w 2025"/>
                <a:gd name="T75" fmla="*/ 802817 h 3669"/>
                <a:gd name="T76" fmla="*/ 72603 w 2025"/>
                <a:gd name="T77" fmla="*/ 756516 h 3669"/>
                <a:gd name="T78" fmla="*/ 125863 w 2025"/>
                <a:gd name="T79" fmla="*/ 707820 h 3669"/>
                <a:gd name="T80" fmla="*/ 87177 w 2025"/>
                <a:gd name="T81" fmla="*/ 656729 h 3669"/>
                <a:gd name="T82" fmla="*/ 96981 w 2025"/>
                <a:gd name="T83" fmla="*/ 608034 h 3669"/>
                <a:gd name="T84" fmla="*/ 147856 w 2025"/>
                <a:gd name="T85" fmla="*/ 627459 h 3669"/>
                <a:gd name="T86" fmla="*/ 188927 w 2025"/>
                <a:gd name="T87" fmla="*/ 632515 h 3669"/>
                <a:gd name="T88" fmla="*/ 220459 w 2025"/>
                <a:gd name="T89" fmla="*/ 608034 h 3669"/>
                <a:gd name="T90" fmla="*/ 201116 w 2025"/>
                <a:gd name="T91" fmla="*/ 564394 h 3669"/>
                <a:gd name="T92" fmla="*/ 164815 w 2025"/>
                <a:gd name="T93" fmla="*/ 493878 h 3669"/>
                <a:gd name="T94" fmla="*/ 116324 w 2025"/>
                <a:gd name="T95" fmla="*/ 442787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8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1" name="Freeform 25"/>
            <p:cNvSpPr>
              <a:spLocks/>
            </p:cNvSpPr>
            <p:nvPr/>
          </p:nvSpPr>
          <p:spPr bwMode="auto">
            <a:xfrm>
              <a:off x="3876675" y="2790825"/>
              <a:ext cx="234554" cy="321469"/>
            </a:xfrm>
            <a:custGeom>
              <a:avLst/>
              <a:gdLst>
                <a:gd name="T0" fmla="*/ 176580 w 1176"/>
                <a:gd name="T1" fmla="*/ 123071 h 1616"/>
                <a:gd name="T2" fmla="*/ 161688 w 1176"/>
                <a:gd name="T3" fmla="*/ 84876 h 1616"/>
                <a:gd name="T4" fmla="*/ 176580 w 1176"/>
                <a:gd name="T5" fmla="*/ 67901 h 1616"/>
                <a:gd name="T6" fmla="*/ 197855 w 1176"/>
                <a:gd name="T7" fmla="*/ 70023 h 1616"/>
                <a:gd name="T8" fmla="*/ 210619 w 1176"/>
                <a:gd name="T9" fmla="*/ 44560 h 1616"/>
                <a:gd name="T10" fmla="*/ 246786 w 1176"/>
                <a:gd name="T11" fmla="*/ 29707 h 1616"/>
                <a:gd name="T12" fmla="*/ 253169 w 1176"/>
                <a:gd name="T13" fmla="*/ 8488 h 1616"/>
                <a:gd name="T14" fmla="*/ 240404 w 1176"/>
                <a:gd name="T15" fmla="*/ 0 h 1616"/>
                <a:gd name="T16" fmla="*/ 227639 w 1176"/>
                <a:gd name="T17" fmla="*/ 16975 h 1616"/>
                <a:gd name="T18" fmla="*/ 216204 w 1176"/>
                <a:gd name="T19" fmla="*/ 38990 h 1616"/>
                <a:gd name="T20" fmla="*/ 204237 w 1176"/>
                <a:gd name="T21" fmla="*/ 42438 h 1616"/>
                <a:gd name="T22" fmla="*/ 202110 w 1176"/>
                <a:gd name="T23" fmla="*/ 12731 h 1616"/>
                <a:gd name="T24" fmla="*/ 168070 w 1176"/>
                <a:gd name="T25" fmla="*/ 12731 h 1616"/>
                <a:gd name="T26" fmla="*/ 155305 w 1176"/>
                <a:gd name="T27" fmla="*/ 27585 h 1616"/>
                <a:gd name="T28" fmla="*/ 155305 w 1176"/>
                <a:gd name="T29" fmla="*/ 48804 h 1616"/>
                <a:gd name="T30" fmla="*/ 127648 w 1176"/>
                <a:gd name="T31" fmla="*/ 67901 h 1616"/>
                <a:gd name="T32" fmla="*/ 148923 w 1176"/>
                <a:gd name="T33" fmla="*/ 74267 h 1616"/>
                <a:gd name="T34" fmla="*/ 155305 w 1176"/>
                <a:gd name="T35" fmla="*/ 89120 h 1616"/>
                <a:gd name="T36" fmla="*/ 144668 w 1176"/>
                <a:gd name="T37" fmla="*/ 112461 h 1616"/>
                <a:gd name="T38" fmla="*/ 134031 w 1176"/>
                <a:gd name="T39" fmla="*/ 131558 h 1616"/>
                <a:gd name="T40" fmla="*/ 114883 w 1176"/>
                <a:gd name="T41" fmla="*/ 114583 h 1616"/>
                <a:gd name="T42" fmla="*/ 102119 w 1176"/>
                <a:gd name="T43" fmla="*/ 131558 h 1616"/>
                <a:gd name="T44" fmla="*/ 74461 w 1176"/>
                <a:gd name="T45" fmla="*/ 114583 h 1616"/>
                <a:gd name="T46" fmla="*/ 51857 w 1176"/>
                <a:gd name="T47" fmla="*/ 121214 h 1616"/>
                <a:gd name="T48" fmla="*/ 40422 w 1176"/>
                <a:gd name="T49" fmla="*/ 146412 h 1616"/>
                <a:gd name="T50" fmla="*/ 48932 w 1176"/>
                <a:gd name="T51" fmla="*/ 167631 h 1616"/>
                <a:gd name="T52" fmla="*/ 31912 w 1176"/>
                <a:gd name="T53" fmla="*/ 180362 h 1616"/>
                <a:gd name="T54" fmla="*/ 38294 w 1176"/>
                <a:gd name="T55" fmla="*/ 227044 h 1616"/>
                <a:gd name="T56" fmla="*/ 51059 w 1176"/>
                <a:gd name="T57" fmla="*/ 237653 h 1616"/>
                <a:gd name="T58" fmla="*/ 63824 w 1176"/>
                <a:gd name="T59" fmla="*/ 258873 h 1616"/>
                <a:gd name="T60" fmla="*/ 57442 w 1176"/>
                <a:gd name="T61" fmla="*/ 286457 h 1616"/>
                <a:gd name="T62" fmla="*/ 57442 w 1176"/>
                <a:gd name="T63" fmla="*/ 309798 h 1616"/>
                <a:gd name="T64" fmla="*/ 23402 w 1176"/>
                <a:gd name="T65" fmla="*/ 318286 h 1616"/>
                <a:gd name="T66" fmla="*/ 10637 w 1176"/>
                <a:gd name="T67" fmla="*/ 341627 h 1616"/>
                <a:gd name="T68" fmla="*/ 0 w 1176"/>
                <a:gd name="T69" fmla="*/ 384065 h 1616"/>
                <a:gd name="T70" fmla="*/ 10637 w 1176"/>
                <a:gd name="T71" fmla="*/ 411650 h 1616"/>
                <a:gd name="T72" fmla="*/ 31912 w 1176"/>
                <a:gd name="T73" fmla="*/ 405284 h 1616"/>
                <a:gd name="T74" fmla="*/ 42549 w 1176"/>
                <a:gd name="T75" fmla="*/ 428625 h 1616"/>
                <a:gd name="T76" fmla="*/ 76589 w 1176"/>
                <a:gd name="T77" fmla="*/ 428625 h 1616"/>
                <a:gd name="T78" fmla="*/ 112756 w 1176"/>
                <a:gd name="T79" fmla="*/ 411650 h 1616"/>
                <a:gd name="T80" fmla="*/ 138286 w 1176"/>
                <a:gd name="T81" fmla="*/ 386187 h 1616"/>
                <a:gd name="T82" fmla="*/ 165943 w 1176"/>
                <a:gd name="T83" fmla="*/ 384065 h 1616"/>
                <a:gd name="T84" fmla="*/ 193600 w 1176"/>
                <a:gd name="T85" fmla="*/ 364968 h 1616"/>
                <a:gd name="T86" fmla="*/ 267529 w 1176"/>
                <a:gd name="T87" fmla="*/ 351971 h 1616"/>
                <a:gd name="T88" fmla="*/ 278698 w 1176"/>
                <a:gd name="T89" fmla="*/ 324652 h 1616"/>
                <a:gd name="T90" fmla="*/ 295718 w 1176"/>
                <a:gd name="T91" fmla="*/ 294945 h 1616"/>
                <a:gd name="T92" fmla="*/ 308483 w 1176"/>
                <a:gd name="T93" fmla="*/ 265238 h 1616"/>
                <a:gd name="T94" fmla="*/ 304228 w 1176"/>
                <a:gd name="T95" fmla="*/ 235532 h 1616"/>
                <a:gd name="T96" fmla="*/ 312738 w 1176"/>
                <a:gd name="T97" fmla="*/ 203703 h 1616"/>
                <a:gd name="T98" fmla="*/ 302101 w 1176"/>
                <a:gd name="T99" fmla="*/ 176118 h 1616"/>
                <a:gd name="T100" fmla="*/ 289336 w 1176"/>
                <a:gd name="T101" fmla="*/ 150655 h 1616"/>
                <a:gd name="T102" fmla="*/ 272316 w 1176"/>
                <a:gd name="T103" fmla="*/ 140046 h 1616"/>
                <a:gd name="T104" fmla="*/ 261679 w 1176"/>
                <a:gd name="T105" fmla="*/ 120949 h 1616"/>
                <a:gd name="T106" fmla="*/ 242532 w 1176"/>
                <a:gd name="T107" fmla="*/ 116705 h 1616"/>
                <a:gd name="T108" fmla="*/ 225512 w 1176"/>
                <a:gd name="T109" fmla="*/ 131558 h 1616"/>
                <a:gd name="T110" fmla="*/ 206365 w 1176"/>
                <a:gd name="T111" fmla="*/ 140046 h 1616"/>
                <a:gd name="T112" fmla="*/ 176580 w 1176"/>
                <a:gd name="T113" fmla="*/ 123071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2" name="Freeform 26"/>
            <p:cNvSpPr>
              <a:spLocks/>
            </p:cNvSpPr>
            <p:nvPr/>
          </p:nvSpPr>
          <p:spPr bwMode="auto">
            <a:xfrm>
              <a:off x="3996929" y="2797969"/>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3" name="Freeform 27"/>
            <p:cNvSpPr>
              <a:spLocks/>
            </p:cNvSpPr>
            <p:nvPr/>
          </p:nvSpPr>
          <p:spPr bwMode="auto">
            <a:xfrm>
              <a:off x="3286125" y="1685925"/>
              <a:ext cx="519113" cy="332185"/>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3 h 1664"/>
                <a:gd name="T18" fmla="*/ 379085 w 2600"/>
                <a:gd name="T19" fmla="*/ 72399 h 1664"/>
                <a:gd name="T20" fmla="*/ 338621 w 2600"/>
                <a:gd name="T21" fmla="*/ 46847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2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5 h 1664"/>
                <a:gd name="T56" fmla="*/ 42594 w 2600"/>
                <a:gd name="T57" fmla="*/ 121375 h 1664"/>
                <a:gd name="T58" fmla="*/ 89447 w 2600"/>
                <a:gd name="T59" fmla="*/ 112858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3 h 1664"/>
                <a:gd name="T76" fmla="*/ 119263 w 2600"/>
                <a:gd name="T77" fmla="*/ 272562 h 1664"/>
                <a:gd name="T78" fmla="*/ 121392 w 2600"/>
                <a:gd name="T79" fmla="*/ 306632 h 1664"/>
                <a:gd name="T80" fmla="*/ 78799 w 2600"/>
                <a:gd name="T81" fmla="*/ 338573 h 1664"/>
                <a:gd name="T82" fmla="*/ 61761 w 2600"/>
                <a:gd name="T83" fmla="*/ 368384 h 1664"/>
                <a:gd name="T84" fmla="*/ 110744 w 2600"/>
                <a:gd name="T85" fmla="*/ 364126 h 1664"/>
                <a:gd name="T86" fmla="*/ 183154 w 2600"/>
                <a:gd name="T87" fmla="*/ 370514 h 1664"/>
                <a:gd name="T88" fmla="*/ 212969 w 2600"/>
                <a:gd name="T89" fmla="*/ 417360 h 1664"/>
                <a:gd name="T90" fmla="*/ 263549 w 2600"/>
                <a:gd name="T91" fmla="*/ 421087 h 1664"/>
                <a:gd name="T92" fmla="*/ 327973 w 2600"/>
                <a:gd name="T93" fmla="*/ 442913 h 1664"/>
                <a:gd name="T94" fmla="*/ 381215 w 2600"/>
                <a:gd name="T95" fmla="*/ 404584 h 1664"/>
                <a:gd name="T96" fmla="*/ 442976 w 2600"/>
                <a:gd name="T97" fmla="*/ 364126 h 1664"/>
                <a:gd name="T98" fmla="*/ 474921 w 2600"/>
                <a:gd name="T99" fmla="*/ 379031 h 1664"/>
                <a:gd name="T100" fmla="*/ 521775 w 2600"/>
                <a:gd name="T101" fmla="*/ 338573 h 1664"/>
                <a:gd name="T102" fmla="*/ 572887 w 2600"/>
                <a:gd name="T103" fmla="*/ 317279 h 1664"/>
                <a:gd name="T104" fmla="*/ 613351 w 2600"/>
                <a:gd name="T105" fmla="*/ 281079 h 1664"/>
                <a:gd name="T106" fmla="*/ 643167 w 2600"/>
                <a:gd name="T107" fmla="*/ 268303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4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4" name="Freeform 28"/>
            <p:cNvSpPr>
              <a:spLocks/>
            </p:cNvSpPr>
            <p:nvPr/>
          </p:nvSpPr>
          <p:spPr bwMode="auto">
            <a:xfrm>
              <a:off x="3887391" y="3720704"/>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5" name="Freeform 29"/>
            <p:cNvSpPr>
              <a:spLocks/>
            </p:cNvSpPr>
            <p:nvPr/>
          </p:nvSpPr>
          <p:spPr bwMode="auto">
            <a:xfrm>
              <a:off x="3854054" y="3838576"/>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6" name="Freeform 30"/>
            <p:cNvSpPr>
              <a:spLocks/>
            </p:cNvSpPr>
            <p:nvPr/>
          </p:nvSpPr>
          <p:spPr bwMode="auto">
            <a:xfrm>
              <a:off x="4794647" y="3475435"/>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7" name="Freeform 31"/>
            <p:cNvSpPr>
              <a:spLocks/>
            </p:cNvSpPr>
            <p:nvPr/>
          </p:nvSpPr>
          <p:spPr bwMode="auto">
            <a:xfrm>
              <a:off x="5106592" y="3164681"/>
              <a:ext cx="382190" cy="182166"/>
            </a:xfrm>
            <a:custGeom>
              <a:avLst/>
              <a:gdLst>
                <a:gd name="T0" fmla="*/ 201509 w 1884"/>
                <a:gd name="T1" fmla="*/ 1596 h 913"/>
                <a:gd name="T2" fmla="*/ 179329 w 1884"/>
                <a:gd name="T3" fmla="*/ 2660 h 913"/>
                <a:gd name="T4" fmla="*/ 155527 w 1884"/>
                <a:gd name="T5" fmla="*/ 0 h 913"/>
                <a:gd name="T6" fmla="*/ 131995 w 1884"/>
                <a:gd name="T7" fmla="*/ 20751 h 913"/>
                <a:gd name="T8" fmla="*/ 88177 w 1884"/>
                <a:gd name="T9" fmla="*/ 37245 h 913"/>
                <a:gd name="T10" fmla="*/ 60047 w 1884"/>
                <a:gd name="T11" fmla="*/ 58527 h 913"/>
                <a:gd name="T12" fmla="*/ 31105 w 1884"/>
                <a:gd name="T13" fmla="*/ 55867 h 913"/>
                <a:gd name="T14" fmla="*/ 0 w 1884"/>
                <a:gd name="T15" fmla="*/ 79012 h 913"/>
                <a:gd name="T16" fmla="*/ 5680 w 1884"/>
                <a:gd name="T17" fmla="*/ 111202 h 913"/>
                <a:gd name="T18" fmla="*/ 15958 w 1884"/>
                <a:gd name="T19" fmla="*/ 145254 h 913"/>
                <a:gd name="T20" fmla="*/ 35974 w 1884"/>
                <a:gd name="T21" fmla="*/ 170527 h 913"/>
                <a:gd name="T22" fmla="*/ 78169 w 1884"/>
                <a:gd name="T23" fmla="*/ 202451 h 913"/>
                <a:gd name="T24" fmla="*/ 104947 w 1884"/>
                <a:gd name="T25" fmla="*/ 224266 h 913"/>
                <a:gd name="T26" fmla="*/ 129831 w 1884"/>
                <a:gd name="T27" fmla="*/ 242622 h 913"/>
                <a:gd name="T28" fmla="*/ 154715 w 1884"/>
                <a:gd name="T29" fmla="*/ 240494 h 913"/>
                <a:gd name="T30" fmla="*/ 183927 w 1884"/>
                <a:gd name="T31" fmla="*/ 242888 h 913"/>
                <a:gd name="T32" fmla="*/ 205836 w 1884"/>
                <a:gd name="T33" fmla="*/ 228256 h 913"/>
                <a:gd name="T34" fmla="*/ 213139 w 1884"/>
                <a:gd name="T35" fmla="*/ 206441 h 913"/>
                <a:gd name="T36" fmla="*/ 230180 w 1884"/>
                <a:gd name="T37" fmla="*/ 213624 h 913"/>
                <a:gd name="T38" fmla="*/ 261826 w 1884"/>
                <a:gd name="T39" fmla="*/ 213624 h 913"/>
                <a:gd name="T40" fmla="*/ 276432 w 1884"/>
                <a:gd name="T41" fmla="*/ 228256 h 913"/>
                <a:gd name="T42" fmla="*/ 308078 w 1884"/>
                <a:gd name="T43" fmla="*/ 238099 h 913"/>
                <a:gd name="T44" fmla="*/ 342159 w 1884"/>
                <a:gd name="T45" fmla="*/ 232247 h 913"/>
                <a:gd name="T46" fmla="*/ 371912 w 1884"/>
                <a:gd name="T47" fmla="*/ 232247 h 913"/>
                <a:gd name="T48" fmla="*/ 398690 w 1884"/>
                <a:gd name="T49" fmla="*/ 224266 h 913"/>
                <a:gd name="T50" fmla="*/ 423844 w 1884"/>
                <a:gd name="T51" fmla="*/ 225862 h 913"/>
                <a:gd name="T52" fmla="*/ 427090 w 1884"/>
                <a:gd name="T53" fmla="*/ 204313 h 913"/>
                <a:gd name="T54" fmla="*/ 435746 w 1884"/>
                <a:gd name="T55" fmla="*/ 184095 h 913"/>
                <a:gd name="T56" fmla="*/ 460900 w 1884"/>
                <a:gd name="T57" fmla="*/ 167335 h 913"/>
                <a:gd name="T58" fmla="*/ 485244 w 1884"/>
                <a:gd name="T59" fmla="*/ 160418 h 913"/>
                <a:gd name="T60" fmla="*/ 509587 w 1884"/>
                <a:gd name="T61" fmla="*/ 167335 h 913"/>
                <a:gd name="T62" fmla="*/ 490112 w 1884"/>
                <a:gd name="T63" fmla="*/ 137273 h 913"/>
                <a:gd name="T64" fmla="*/ 457384 w 1884"/>
                <a:gd name="T65" fmla="*/ 112532 h 913"/>
                <a:gd name="T66" fmla="*/ 371101 w 1884"/>
                <a:gd name="T67" fmla="*/ 67040 h 913"/>
                <a:gd name="T68" fmla="*/ 317545 w 1884"/>
                <a:gd name="T69" fmla="*/ 58261 h 913"/>
                <a:gd name="T70" fmla="*/ 293202 w 1884"/>
                <a:gd name="T71" fmla="*/ 36979 h 913"/>
                <a:gd name="T72" fmla="*/ 250466 w 1884"/>
                <a:gd name="T73" fmla="*/ 15430 h 913"/>
                <a:gd name="T74" fmla="*/ 201509 w 1884"/>
                <a:gd name="T75" fmla="*/ 1596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8" name="Freeform 32"/>
            <p:cNvSpPr>
              <a:spLocks/>
            </p:cNvSpPr>
            <p:nvPr/>
          </p:nvSpPr>
          <p:spPr bwMode="auto">
            <a:xfrm>
              <a:off x="4964907" y="3320653"/>
              <a:ext cx="432197" cy="203597"/>
            </a:xfrm>
            <a:custGeom>
              <a:avLst/>
              <a:gdLst>
                <a:gd name="T0" fmla="*/ 450577 w 2132"/>
                <a:gd name="T1" fmla="*/ 6375 h 1022"/>
                <a:gd name="T2" fmla="*/ 420575 w 2132"/>
                <a:gd name="T3" fmla="*/ 6375 h 1022"/>
                <a:gd name="T4" fmla="*/ 401925 w 2132"/>
                <a:gd name="T5" fmla="*/ 0 h 1022"/>
                <a:gd name="T6" fmla="*/ 395167 w 2132"/>
                <a:gd name="T7" fmla="*/ 20984 h 1022"/>
                <a:gd name="T8" fmla="*/ 374355 w 2132"/>
                <a:gd name="T9" fmla="*/ 35327 h 1022"/>
                <a:gd name="T10" fmla="*/ 344082 w 2132"/>
                <a:gd name="T11" fmla="*/ 32937 h 1022"/>
                <a:gd name="T12" fmla="*/ 320026 w 2132"/>
                <a:gd name="T13" fmla="*/ 35858 h 1022"/>
                <a:gd name="T14" fmla="*/ 296781 w 2132"/>
                <a:gd name="T15" fmla="*/ 50467 h 1022"/>
                <a:gd name="T16" fmla="*/ 266508 w 2132"/>
                <a:gd name="T17" fmla="*/ 56842 h 1022"/>
                <a:gd name="T18" fmla="*/ 238127 w 2132"/>
                <a:gd name="T19" fmla="*/ 81545 h 1022"/>
                <a:gd name="T20" fmla="*/ 239479 w 2132"/>
                <a:gd name="T21" fmla="*/ 108372 h 1022"/>
                <a:gd name="T22" fmla="*/ 254886 w 2132"/>
                <a:gd name="T23" fmla="*/ 129887 h 1022"/>
                <a:gd name="T24" fmla="*/ 161364 w 2132"/>
                <a:gd name="T25" fmla="*/ 151934 h 1022"/>
                <a:gd name="T26" fmla="*/ 104063 w 2132"/>
                <a:gd name="T27" fmla="*/ 159371 h 1022"/>
                <a:gd name="T28" fmla="*/ 60545 w 2132"/>
                <a:gd name="T29" fmla="*/ 151934 h 1022"/>
                <a:gd name="T30" fmla="*/ 17839 w 2132"/>
                <a:gd name="T31" fmla="*/ 159105 h 1022"/>
                <a:gd name="T32" fmla="*/ 0 w 2132"/>
                <a:gd name="T33" fmla="*/ 180089 h 1022"/>
                <a:gd name="T34" fmla="*/ 10541 w 2132"/>
                <a:gd name="T35" fmla="*/ 197089 h 1022"/>
                <a:gd name="T36" fmla="*/ 8379 w 2132"/>
                <a:gd name="T37" fmla="*/ 224713 h 1022"/>
                <a:gd name="T38" fmla="*/ 34057 w 2132"/>
                <a:gd name="T39" fmla="*/ 218338 h 1022"/>
                <a:gd name="T40" fmla="*/ 70276 w 2132"/>
                <a:gd name="T41" fmla="*/ 222588 h 1022"/>
                <a:gd name="T42" fmla="*/ 62167 w 2132"/>
                <a:gd name="T43" fmla="*/ 234275 h 1022"/>
                <a:gd name="T44" fmla="*/ 96765 w 2132"/>
                <a:gd name="T45" fmla="*/ 230822 h 1022"/>
                <a:gd name="T46" fmla="*/ 130821 w 2132"/>
                <a:gd name="T47" fmla="*/ 206917 h 1022"/>
                <a:gd name="T48" fmla="*/ 165419 w 2132"/>
                <a:gd name="T49" fmla="*/ 205589 h 1022"/>
                <a:gd name="T50" fmla="*/ 189205 w 2132"/>
                <a:gd name="T51" fmla="*/ 208776 h 1022"/>
                <a:gd name="T52" fmla="*/ 198935 w 2132"/>
                <a:gd name="T53" fmla="*/ 231088 h 1022"/>
                <a:gd name="T54" fmla="*/ 234073 w 2132"/>
                <a:gd name="T55" fmla="*/ 259775 h 1022"/>
                <a:gd name="T56" fmla="*/ 272725 w 2132"/>
                <a:gd name="T57" fmla="*/ 259509 h 1022"/>
                <a:gd name="T58" fmla="*/ 300024 w 2132"/>
                <a:gd name="T59" fmla="*/ 258712 h 1022"/>
                <a:gd name="T60" fmla="*/ 331919 w 2132"/>
                <a:gd name="T61" fmla="*/ 260837 h 1022"/>
                <a:gd name="T62" fmla="*/ 346785 w 2132"/>
                <a:gd name="T63" fmla="*/ 271462 h 1022"/>
                <a:gd name="T64" fmla="*/ 368138 w 2132"/>
                <a:gd name="T65" fmla="*/ 260837 h 1022"/>
                <a:gd name="T66" fmla="*/ 374355 w 2132"/>
                <a:gd name="T67" fmla="*/ 245963 h 1022"/>
                <a:gd name="T68" fmla="*/ 404087 w 2132"/>
                <a:gd name="T69" fmla="*/ 245963 h 1022"/>
                <a:gd name="T70" fmla="*/ 442468 w 2132"/>
                <a:gd name="T71" fmla="*/ 235338 h 1022"/>
                <a:gd name="T72" fmla="*/ 470038 w 2132"/>
                <a:gd name="T73" fmla="*/ 241713 h 1022"/>
                <a:gd name="T74" fmla="*/ 499770 w 2132"/>
                <a:gd name="T75" fmla="*/ 236666 h 1022"/>
                <a:gd name="T76" fmla="*/ 510582 w 2132"/>
                <a:gd name="T77" fmla="*/ 179824 h 1022"/>
                <a:gd name="T78" fmla="*/ 505987 w 2132"/>
                <a:gd name="T79" fmla="*/ 139981 h 1022"/>
                <a:gd name="T80" fmla="*/ 545720 w 2132"/>
                <a:gd name="T81" fmla="*/ 127497 h 1022"/>
                <a:gd name="T82" fmla="*/ 576263 w 2132"/>
                <a:gd name="T83" fmla="*/ 114747 h 1022"/>
                <a:gd name="T84" fmla="*/ 540044 w 2132"/>
                <a:gd name="T85" fmla="*/ 108372 h 1022"/>
                <a:gd name="T86" fmla="*/ 530854 w 2132"/>
                <a:gd name="T87" fmla="*/ 94826 h 1022"/>
                <a:gd name="T88" fmla="*/ 527340 w 2132"/>
                <a:gd name="T89" fmla="*/ 66139 h 1022"/>
                <a:gd name="T90" fmla="*/ 532476 w 2132"/>
                <a:gd name="T91" fmla="*/ 44890 h 1022"/>
                <a:gd name="T92" fmla="*/ 531665 w 2132"/>
                <a:gd name="T93" fmla="*/ 24968 h 1022"/>
                <a:gd name="T94" fmla="*/ 498149 w 2132"/>
                <a:gd name="T95" fmla="*/ 30546 h 1022"/>
                <a:gd name="T96" fmla="*/ 465984 w 2132"/>
                <a:gd name="T97" fmla="*/ 20984 h 1022"/>
                <a:gd name="T98" fmla="*/ 450577 w 2132"/>
                <a:gd name="T99" fmla="*/ 6375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9" name="Freeform 33"/>
            <p:cNvSpPr>
              <a:spLocks/>
            </p:cNvSpPr>
            <p:nvPr/>
          </p:nvSpPr>
          <p:spPr bwMode="auto">
            <a:xfrm>
              <a:off x="4764881" y="3425428"/>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0" name="Freeform 34"/>
            <p:cNvSpPr>
              <a:spLocks/>
            </p:cNvSpPr>
            <p:nvPr/>
          </p:nvSpPr>
          <p:spPr bwMode="auto">
            <a:xfrm>
              <a:off x="4658917" y="2951560"/>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1" name="Freeform 35"/>
            <p:cNvSpPr>
              <a:spLocks/>
            </p:cNvSpPr>
            <p:nvPr/>
          </p:nvSpPr>
          <p:spPr bwMode="auto">
            <a:xfrm>
              <a:off x="4877991" y="2601516"/>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2" name="Freeform 36"/>
            <p:cNvSpPr>
              <a:spLocks/>
            </p:cNvSpPr>
            <p:nvPr/>
          </p:nvSpPr>
          <p:spPr bwMode="auto">
            <a:xfrm>
              <a:off x="4874419" y="3910012"/>
              <a:ext cx="94060" cy="167879"/>
            </a:xfrm>
            <a:custGeom>
              <a:avLst/>
              <a:gdLst>
                <a:gd name="T0" fmla="*/ 0 w 480"/>
                <a:gd name="T1" fmla="*/ 51777 h 843"/>
                <a:gd name="T2" fmla="*/ 12541 w 480"/>
                <a:gd name="T3" fmla="*/ 77268 h 843"/>
                <a:gd name="T4" fmla="*/ 20902 w 480"/>
                <a:gd name="T5" fmla="*/ 108600 h 843"/>
                <a:gd name="T6" fmla="*/ 27173 w 480"/>
                <a:gd name="T7" fmla="*/ 138870 h 843"/>
                <a:gd name="T8" fmla="*/ 32660 w 480"/>
                <a:gd name="T9" fmla="*/ 168609 h 843"/>
                <a:gd name="T10" fmla="*/ 18812 w 480"/>
                <a:gd name="T11" fmla="*/ 187727 h 843"/>
                <a:gd name="T12" fmla="*/ 20902 w 480"/>
                <a:gd name="T13" fmla="*/ 216934 h 843"/>
                <a:gd name="T14" fmla="*/ 37624 w 480"/>
                <a:gd name="T15" fmla="*/ 223838 h 843"/>
                <a:gd name="T16" fmla="*/ 52255 w 480"/>
                <a:gd name="T17" fmla="*/ 215341 h 843"/>
                <a:gd name="T18" fmla="*/ 66887 w 480"/>
                <a:gd name="T19" fmla="*/ 204720 h 843"/>
                <a:gd name="T20" fmla="*/ 91970 w 480"/>
                <a:gd name="T21" fmla="*/ 192772 h 843"/>
                <a:gd name="T22" fmla="*/ 103727 w 480"/>
                <a:gd name="T23" fmla="*/ 216934 h 843"/>
                <a:gd name="T24" fmla="*/ 123323 w 480"/>
                <a:gd name="T25" fmla="*/ 200472 h 843"/>
                <a:gd name="T26" fmla="*/ 119142 w 480"/>
                <a:gd name="T27" fmla="*/ 164360 h 843"/>
                <a:gd name="T28" fmla="*/ 108691 w 480"/>
                <a:gd name="T29" fmla="*/ 132497 h 843"/>
                <a:gd name="T30" fmla="*/ 115746 w 480"/>
                <a:gd name="T31" fmla="*/ 96386 h 843"/>
                <a:gd name="T32" fmla="*/ 125413 w 480"/>
                <a:gd name="T33" fmla="*/ 73020 h 843"/>
                <a:gd name="T34" fmla="*/ 104511 w 480"/>
                <a:gd name="T35" fmla="*/ 43281 h 843"/>
                <a:gd name="T36" fmla="*/ 91970 w 480"/>
                <a:gd name="T37" fmla="*/ 12214 h 843"/>
                <a:gd name="T38" fmla="*/ 80212 w 480"/>
                <a:gd name="T39" fmla="*/ 0 h 843"/>
                <a:gd name="T40" fmla="*/ 64797 w 480"/>
                <a:gd name="T41" fmla="*/ 17790 h 843"/>
                <a:gd name="T42" fmla="*/ 52255 w 480"/>
                <a:gd name="T43" fmla="*/ 32660 h 843"/>
                <a:gd name="T44" fmla="*/ 32660 w 480"/>
                <a:gd name="T45" fmla="*/ 48326 h 843"/>
                <a:gd name="T46" fmla="*/ 18812 w 480"/>
                <a:gd name="T47" fmla="*/ 47529 h 843"/>
                <a:gd name="T48" fmla="*/ 0 w 480"/>
                <a:gd name="T49" fmla="*/ 51777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3" name="Freeform 37"/>
            <p:cNvSpPr>
              <a:spLocks/>
            </p:cNvSpPr>
            <p:nvPr/>
          </p:nvSpPr>
          <p:spPr bwMode="auto">
            <a:xfrm>
              <a:off x="5125641" y="4129087"/>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4" name="Freeform 38"/>
            <p:cNvSpPr>
              <a:spLocks/>
            </p:cNvSpPr>
            <p:nvPr/>
          </p:nvSpPr>
          <p:spPr bwMode="auto">
            <a:xfrm>
              <a:off x="4907757" y="3792141"/>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5" name="Freeform 39"/>
            <p:cNvSpPr>
              <a:spLocks/>
            </p:cNvSpPr>
            <p:nvPr/>
          </p:nvSpPr>
          <p:spPr bwMode="auto">
            <a:xfrm>
              <a:off x="5169694" y="3498056"/>
              <a:ext cx="179785" cy="95250"/>
            </a:xfrm>
            <a:custGeom>
              <a:avLst/>
              <a:gdLst>
                <a:gd name="T0" fmla="*/ 15185 w 884"/>
                <a:gd name="T1" fmla="*/ 90866 h 478"/>
                <a:gd name="T2" fmla="*/ 38235 w 884"/>
                <a:gd name="T3" fmla="*/ 111059 h 478"/>
                <a:gd name="T4" fmla="*/ 48539 w 884"/>
                <a:gd name="T5" fmla="*/ 127000 h 478"/>
                <a:gd name="T6" fmla="*/ 75114 w 884"/>
                <a:gd name="T7" fmla="*/ 125406 h 478"/>
                <a:gd name="T8" fmla="*/ 96807 w 884"/>
                <a:gd name="T9" fmla="*/ 127000 h 478"/>
                <a:gd name="T10" fmla="*/ 128263 w 884"/>
                <a:gd name="T11" fmla="*/ 120623 h 478"/>
                <a:gd name="T12" fmla="*/ 147516 w 884"/>
                <a:gd name="T13" fmla="*/ 125406 h 478"/>
                <a:gd name="T14" fmla="*/ 166769 w 884"/>
                <a:gd name="T15" fmla="*/ 96977 h 478"/>
                <a:gd name="T16" fmla="*/ 177887 w 884"/>
                <a:gd name="T17" fmla="*/ 89006 h 478"/>
                <a:gd name="T18" fmla="*/ 173006 w 884"/>
                <a:gd name="T19" fmla="*/ 60577 h 478"/>
                <a:gd name="T20" fmla="*/ 174633 w 884"/>
                <a:gd name="T21" fmla="*/ 41448 h 478"/>
                <a:gd name="T22" fmla="*/ 181141 w 884"/>
                <a:gd name="T23" fmla="*/ 30289 h 478"/>
                <a:gd name="T24" fmla="*/ 202021 w 884"/>
                <a:gd name="T25" fmla="*/ 41448 h 478"/>
                <a:gd name="T26" fmla="*/ 224528 w 884"/>
                <a:gd name="T27" fmla="*/ 38259 h 478"/>
                <a:gd name="T28" fmla="*/ 239713 w 884"/>
                <a:gd name="T29" fmla="*/ 26303 h 478"/>
                <a:gd name="T30" fmla="*/ 226968 w 884"/>
                <a:gd name="T31" fmla="*/ 1063 h 478"/>
                <a:gd name="T32" fmla="*/ 197953 w 884"/>
                <a:gd name="T33" fmla="*/ 5845 h 478"/>
                <a:gd name="T34" fmla="*/ 168938 w 884"/>
                <a:gd name="T35" fmla="*/ 0 h 478"/>
                <a:gd name="T36" fmla="*/ 131246 w 884"/>
                <a:gd name="T37" fmla="*/ 10628 h 478"/>
                <a:gd name="T38" fmla="*/ 100604 w 884"/>
                <a:gd name="T39" fmla="*/ 10362 h 478"/>
                <a:gd name="T40" fmla="*/ 94909 w 884"/>
                <a:gd name="T41" fmla="*/ 25506 h 478"/>
                <a:gd name="T42" fmla="*/ 73216 w 884"/>
                <a:gd name="T43" fmla="*/ 35603 h 478"/>
                <a:gd name="T44" fmla="*/ 58030 w 884"/>
                <a:gd name="T45" fmla="*/ 24709 h 478"/>
                <a:gd name="T46" fmla="*/ 27117 w 884"/>
                <a:gd name="T47" fmla="*/ 23115 h 478"/>
                <a:gd name="T48" fmla="*/ 0 w 884"/>
                <a:gd name="T49" fmla="*/ 24178 h 478"/>
                <a:gd name="T50" fmla="*/ 15185 w 884"/>
                <a:gd name="T51" fmla="*/ 58452 h 478"/>
                <a:gd name="T52" fmla="*/ 15185 w 884"/>
                <a:gd name="T53" fmla="*/ 90866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6" name="Freeform 40"/>
            <p:cNvSpPr>
              <a:spLocks/>
            </p:cNvSpPr>
            <p:nvPr/>
          </p:nvSpPr>
          <p:spPr bwMode="auto">
            <a:xfrm>
              <a:off x="5179219" y="3518297"/>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7" name="Freeform 41"/>
            <p:cNvSpPr>
              <a:spLocks/>
            </p:cNvSpPr>
            <p:nvPr/>
          </p:nvSpPr>
          <p:spPr bwMode="auto">
            <a:xfrm>
              <a:off x="5314950" y="3618310"/>
              <a:ext cx="214313" cy="192881"/>
            </a:xfrm>
            <a:custGeom>
              <a:avLst/>
              <a:gdLst>
                <a:gd name="T0" fmla="*/ 250369 w 1058"/>
                <a:gd name="T1" fmla="*/ 24035 h 963"/>
                <a:gd name="T2" fmla="*/ 260092 w 1058"/>
                <a:gd name="T3" fmla="*/ 57951 h 963"/>
                <a:gd name="T4" fmla="*/ 253340 w 1058"/>
                <a:gd name="T5" fmla="*/ 75577 h 963"/>
                <a:gd name="T6" fmla="*/ 264953 w 1058"/>
                <a:gd name="T7" fmla="*/ 94805 h 963"/>
                <a:gd name="T8" fmla="*/ 277377 w 1058"/>
                <a:gd name="T9" fmla="*/ 87594 h 963"/>
                <a:gd name="T10" fmla="*/ 285750 w 1058"/>
                <a:gd name="T11" fmla="*/ 106021 h 963"/>
                <a:gd name="T12" fmla="*/ 285750 w 1058"/>
                <a:gd name="T13" fmla="*/ 120442 h 963"/>
                <a:gd name="T14" fmla="*/ 263333 w 1058"/>
                <a:gd name="T15" fmla="*/ 117238 h 963"/>
                <a:gd name="T16" fmla="*/ 266574 w 1058"/>
                <a:gd name="T17" fmla="*/ 134863 h 963"/>
                <a:gd name="T18" fmla="*/ 277647 w 1058"/>
                <a:gd name="T19" fmla="*/ 141273 h 963"/>
                <a:gd name="T20" fmla="*/ 279268 w 1058"/>
                <a:gd name="T21" fmla="*/ 158898 h 963"/>
                <a:gd name="T22" fmla="*/ 264953 w 1058"/>
                <a:gd name="T23" fmla="*/ 160501 h 963"/>
                <a:gd name="T24" fmla="*/ 242536 w 1058"/>
                <a:gd name="T25" fmla="*/ 173319 h 963"/>
                <a:gd name="T26" fmla="*/ 229302 w 1058"/>
                <a:gd name="T27" fmla="*/ 196820 h 963"/>
                <a:gd name="T28" fmla="*/ 209046 w 1058"/>
                <a:gd name="T29" fmla="*/ 202161 h 963"/>
                <a:gd name="T30" fmla="*/ 205265 w 1058"/>
                <a:gd name="T31" fmla="*/ 220855 h 963"/>
                <a:gd name="T32" fmla="*/ 210666 w 1058"/>
                <a:gd name="T33" fmla="*/ 242220 h 963"/>
                <a:gd name="T34" fmla="*/ 205265 w 1058"/>
                <a:gd name="T35" fmla="*/ 257175 h 963"/>
                <a:gd name="T36" fmla="*/ 193111 w 1058"/>
                <a:gd name="T37" fmla="*/ 253436 h 963"/>
                <a:gd name="T38" fmla="*/ 170694 w 1058"/>
                <a:gd name="T39" fmla="*/ 243822 h 963"/>
                <a:gd name="T40" fmla="*/ 146926 w 1058"/>
                <a:gd name="T41" fmla="*/ 229401 h 963"/>
                <a:gd name="T42" fmla="*/ 132882 w 1058"/>
                <a:gd name="T43" fmla="*/ 208838 h 963"/>
                <a:gd name="T44" fmla="*/ 115056 w 1058"/>
                <a:gd name="T45" fmla="*/ 195752 h 963"/>
                <a:gd name="T46" fmla="*/ 95610 w 1058"/>
                <a:gd name="T47" fmla="*/ 184269 h 963"/>
                <a:gd name="T48" fmla="*/ 108574 w 1058"/>
                <a:gd name="T49" fmla="*/ 172251 h 963"/>
                <a:gd name="T50" fmla="*/ 103713 w 1058"/>
                <a:gd name="T51" fmla="*/ 158898 h 963"/>
                <a:gd name="T52" fmla="*/ 84537 w 1058"/>
                <a:gd name="T53" fmla="*/ 136466 h 963"/>
                <a:gd name="T54" fmla="*/ 68602 w 1058"/>
                <a:gd name="T55" fmla="*/ 136199 h 963"/>
                <a:gd name="T56" fmla="*/ 47535 w 1058"/>
                <a:gd name="T57" fmla="*/ 123647 h 963"/>
                <a:gd name="T58" fmla="*/ 24848 w 1058"/>
                <a:gd name="T59" fmla="*/ 76111 h 963"/>
                <a:gd name="T60" fmla="*/ 11884 w 1058"/>
                <a:gd name="T61" fmla="*/ 63559 h 963"/>
                <a:gd name="T62" fmla="*/ 0 w 1058"/>
                <a:gd name="T63" fmla="*/ 39524 h 963"/>
                <a:gd name="T64" fmla="*/ 11614 w 1058"/>
                <a:gd name="T65" fmla="*/ 15489 h 963"/>
                <a:gd name="T66" fmla="*/ 35651 w 1058"/>
                <a:gd name="T67" fmla="*/ 2404 h 963"/>
                <a:gd name="T68" fmla="*/ 64550 w 1058"/>
                <a:gd name="T69" fmla="*/ 2671 h 963"/>
                <a:gd name="T70" fmla="*/ 84537 w 1058"/>
                <a:gd name="T71" fmla="*/ 0 h 963"/>
                <a:gd name="T72" fmla="*/ 106684 w 1058"/>
                <a:gd name="T73" fmla="*/ 2404 h 963"/>
                <a:gd name="T74" fmla="*/ 180417 w 1058"/>
                <a:gd name="T75" fmla="*/ 2671 h 963"/>
                <a:gd name="T76" fmla="*/ 205265 w 1058"/>
                <a:gd name="T77" fmla="*/ 14688 h 963"/>
                <a:gd name="T78" fmla="*/ 229572 w 1058"/>
                <a:gd name="T79" fmla="*/ 14688 h 963"/>
                <a:gd name="T80" fmla="*/ 250369 w 1058"/>
                <a:gd name="T81" fmla="*/ 24035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8" name="Freeform 42"/>
            <p:cNvSpPr>
              <a:spLocks/>
            </p:cNvSpPr>
            <p:nvPr/>
          </p:nvSpPr>
          <p:spPr bwMode="auto">
            <a:xfrm>
              <a:off x="5480448" y="3542110"/>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9" name="Freeform 43"/>
            <p:cNvSpPr>
              <a:spLocks/>
            </p:cNvSpPr>
            <p:nvPr/>
          </p:nvSpPr>
          <p:spPr bwMode="auto">
            <a:xfrm>
              <a:off x="5491163" y="3804047"/>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0" name="Freeform 44"/>
            <p:cNvSpPr>
              <a:spLocks/>
            </p:cNvSpPr>
            <p:nvPr/>
          </p:nvSpPr>
          <p:spPr bwMode="auto">
            <a:xfrm>
              <a:off x="5468541" y="3739754"/>
              <a:ext cx="108347" cy="92869"/>
            </a:xfrm>
            <a:custGeom>
              <a:avLst/>
              <a:gdLst>
                <a:gd name="T0" fmla="*/ 0 w 536"/>
                <a:gd name="T1" fmla="*/ 94255 h 469"/>
                <a:gd name="T2" fmla="*/ 12937 w 536"/>
                <a:gd name="T3" fmla="*/ 108776 h 469"/>
                <a:gd name="T4" fmla="*/ 30456 w 536"/>
                <a:gd name="T5" fmla="*/ 123825 h 469"/>
                <a:gd name="T6" fmla="*/ 38272 w 536"/>
                <a:gd name="T7" fmla="*/ 105080 h 469"/>
                <a:gd name="T8" fmla="*/ 51209 w 536"/>
                <a:gd name="T9" fmla="*/ 87918 h 469"/>
                <a:gd name="T10" fmla="*/ 82742 w 536"/>
                <a:gd name="T11" fmla="*/ 89767 h 469"/>
                <a:gd name="T12" fmla="*/ 106190 w 536"/>
                <a:gd name="T13" fmla="*/ 95839 h 469"/>
                <a:gd name="T14" fmla="*/ 127752 w 536"/>
                <a:gd name="T15" fmla="*/ 85806 h 469"/>
                <a:gd name="T16" fmla="*/ 144462 w 536"/>
                <a:gd name="T17" fmla="*/ 59932 h 469"/>
                <a:gd name="T18" fmla="*/ 120475 w 536"/>
                <a:gd name="T19" fmla="*/ 58612 h 469"/>
                <a:gd name="T20" fmla="*/ 102687 w 536"/>
                <a:gd name="T21" fmla="*/ 57028 h 469"/>
                <a:gd name="T22" fmla="*/ 84090 w 536"/>
                <a:gd name="T23" fmla="*/ 46995 h 469"/>
                <a:gd name="T24" fmla="*/ 72231 w 536"/>
                <a:gd name="T25" fmla="*/ 34058 h 469"/>
                <a:gd name="T26" fmla="*/ 60103 w 536"/>
                <a:gd name="T27" fmla="*/ 0 h 469"/>
                <a:gd name="T28" fmla="*/ 38002 w 536"/>
                <a:gd name="T29" fmla="*/ 12673 h 469"/>
                <a:gd name="T30" fmla="*/ 24526 w 536"/>
                <a:gd name="T31" fmla="*/ 34587 h 469"/>
                <a:gd name="T32" fmla="*/ 4851 w 536"/>
                <a:gd name="T33" fmla="*/ 40659 h 469"/>
                <a:gd name="T34" fmla="*/ 0 w 536"/>
                <a:gd name="T35" fmla="*/ 58348 h 469"/>
                <a:gd name="T36" fmla="*/ 6199 w 536"/>
                <a:gd name="T37" fmla="*/ 79206 h 469"/>
                <a:gd name="T38" fmla="*/ 0 w 536"/>
                <a:gd name="T39" fmla="*/ 94255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1" name="Freeform 45"/>
            <p:cNvSpPr>
              <a:spLocks/>
            </p:cNvSpPr>
            <p:nvPr/>
          </p:nvSpPr>
          <p:spPr bwMode="auto">
            <a:xfrm>
              <a:off x="5564982" y="3743325"/>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2" name="Freeform 46"/>
            <p:cNvSpPr>
              <a:spLocks/>
            </p:cNvSpPr>
            <p:nvPr/>
          </p:nvSpPr>
          <p:spPr bwMode="auto">
            <a:xfrm>
              <a:off x="5585223" y="3823098"/>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3" name="Freeform 47"/>
            <p:cNvSpPr>
              <a:spLocks/>
            </p:cNvSpPr>
            <p:nvPr/>
          </p:nvSpPr>
          <p:spPr bwMode="auto">
            <a:xfrm>
              <a:off x="4752976" y="3250406"/>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4" name="Freeform 48"/>
            <p:cNvSpPr>
              <a:spLocks/>
            </p:cNvSpPr>
            <p:nvPr/>
          </p:nvSpPr>
          <p:spPr bwMode="auto">
            <a:xfrm>
              <a:off x="4499372" y="3804047"/>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7935" name="肘形连接符 141"/>
            <p:cNvCxnSpPr>
              <a:cxnSpLocks noChangeShapeType="1"/>
              <a:endCxn id="56" idx="0"/>
            </p:cNvCxnSpPr>
            <p:nvPr/>
          </p:nvCxnSpPr>
          <p:spPr bwMode="auto">
            <a:xfrm rot="16200000" flipH="1">
              <a:off x="4611291" y="2181226"/>
              <a:ext cx="1004888" cy="678656"/>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36" name="组合 417"/>
            <p:cNvGrpSpPr>
              <a:grpSpLocks/>
            </p:cNvGrpSpPr>
            <p:nvPr/>
          </p:nvGrpSpPr>
          <p:grpSpPr bwMode="auto">
            <a:xfrm>
              <a:off x="3867150" y="898923"/>
              <a:ext cx="1582341" cy="1110853"/>
              <a:chOff x="416520" y="4774171"/>
              <a:chExt cx="2109658" cy="1479927"/>
            </a:xfrm>
          </p:grpSpPr>
          <p:sp>
            <p:nvSpPr>
              <p:cNvPr id="53" name="圆角矩形 502"/>
              <p:cNvSpPr/>
              <p:nvPr/>
            </p:nvSpPr>
            <p:spPr>
              <a:xfrm>
                <a:off x="416520" y="4964515"/>
                <a:ext cx="2109658" cy="1289583"/>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54" name="圆角矩形 45"/>
              <p:cNvSpPr>
                <a:spLocks noChangeArrowheads="1"/>
              </p:cNvSpPr>
              <p:nvPr/>
            </p:nvSpPr>
            <p:spPr bwMode="auto">
              <a:xfrm>
                <a:off x="680029" y="4774171"/>
                <a:ext cx="1582640" cy="42351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Poland</a:t>
                </a:r>
              </a:p>
            </p:txBody>
          </p:sp>
          <p:sp>
            <p:nvSpPr>
              <p:cNvPr id="37976" name="Text Box 16"/>
              <p:cNvSpPr txBox="1">
                <a:spLocks noChangeArrowheads="1"/>
              </p:cNvSpPr>
              <p:nvPr/>
            </p:nvSpPr>
            <p:spPr bwMode="auto">
              <a:xfrm>
                <a:off x="481277" y="5301819"/>
                <a:ext cx="1978393" cy="929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95.5%</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80.8%</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grpSp>
        <p:sp>
          <p:nvSpPr>
            <p:cNvPr id="56" name="Oval 25"/>
            <p:cNvSpPr>
              <a:spLocks noChangeArrowheads="1"/>
            </p:cNvSpPr>
            <p:nvPr/>
          </p:nvSpPr>
          <p:spPr bwMode="gray">
            <a:xfrm>
              <a:off x="5412581" y="3022998"/>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7938" name="肘形连接符 141"/>
            <p:cNvCxnSpPr>
              <a:cxnSpLocks noChangeShapeType="1"/>
              <a:stCxn id="59" idx="3"/>
            </p:cNvCxnSpPr>
            <p:nvPr/>
          </p:nvCxnSpPr>
          <p:spPr bwMode="auto">
            <a:xfrm flipV="1">
              <a:off x="3433763" y="4321969"/>
              <a:ext cx="1620441" cy="1191"/>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39" name="组合 417"/>
            <p:cNvGrpSpPr>
              <a:grpSpLocks/>
            </p:cNvGrpSpPr>
            <p:nvPr/>
          </p:nvGrpSpPr>
          <p:grpSpPr bwMode="auto">
            <a:xfrm>
              <a:off x="1851423" y="3696891"/>
              <a:ext cx="1582340" cy="1109663"/>
              <a:chOff x="416520" y="4774171"/>
              <a:chExt cx="2109658" cy="1479927"/>
            </a:xfrm>
          </p:grpSpPr>
          <p:sp>
            <p:nvSpPr>
              <p:cNvPr id="59" name="圆角矩形 509"/>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60"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sp>
            <p:nvSpPr>
              <p:cNvPr id="37973" name="Text Box 16"/>
              <p:cNvSpPr txBox="1">
                <a:spLocks noChangeArrowheads="1"/>
              </p:cNvSpPr>
              <p:nvPr/>
            </p:nvSpPr>
            <p:spPr bwMode="auto">
              <a:xfrm>
                <a:off x="481277" y="5301819"/>
                <a:ext cx="1978393"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96.4%</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83.2%</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grpSp>
        <p:sp>
          <p:nvSpPr>
            <p:cNvPr id="62" name="Oval 25"/>
            <p:cNvSpPr>
              <a:spLocks noChangeArrowheads="1"/>
            </p:cNvSpPr>
            <p:nvPr/>
          </p:nvSpPr>
          <p:spPr bwMode="gray">
            <a:xfrm>
              <a:off x="5051823" y="4273153"/>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7941" name="肘形连接符 141"/>
            <p:cNvCxnSpPr>
              <a:cxnSpLocks noChangeShapeType="1"/>
              <a:stCxn id="122" idx="2"/>
              <a:endCxn id="68" idx="0"/>
            </p:cNvCxnSpPr>
            <p:nvPr/>
          </p:nvCxnSpPr>
          <p:spPr bwMode="auto">
            <a:xfrm rot="5400000">
              <a:off x="6279357" y="2757488"/>
              <a:ext cx="207169" cy="1266825"/>
            </a:xfrm>
            <a:prstGeom prst="bentConnector3">
              <a:avLst>
                <a:gd name="adj1" fmla="val 119157"/>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68" name="Oval 25"/>
            <p:cNvSpPr>
              <a:spLocks noChangeArrowheads="1"/>
            </p:cNvSpPr>
            <p:nvPr/>
          </p:nvSpPr>
          <p:spPr bwMode="gray">
            <a:xfrm>
              <a:off x="5709048" y="3494485"/>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37970" name="Text Box 16"/>
            <p:cNvSpPr txBox="1">
              <a:spLocks noChangeArrowheads="1"/>
            </p:cNvSpPr>
            <p:nvPr/>
          </p:nvSpPr>
          <p:spPr bwMode="auto">
            <a:xfrm>
              <a:off x="5836163" y="4225512"/>
              <a:ext cx="1483886" cy="69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97.5%</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85.4%</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sp>
          <p:nvSpPr>
            <p:cNvPr id="37946" name="Freeform 38"/>
            <p:cNvSpPr>
              <a:spLocks/>
            </p:cNvSpPr>
            <p:nvPr/>
          </p:nvSpPr>
          <p:spPr bwMode="auto">
            <a:xfrm rot="5400000" flipH="1">
              <a:off x="5186958" y="4279702"/>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7947" name="肘形连接符 141"/>
            <p:cNvCxnSpPr>
              <a:cxnSpLocks noChangeShapeType="1"/>
              <a:stCxn id="85" idx="3"/>
              <a:endCxn id="88" idx="0"/>
            </p:cNvCxnSpPr>
            <p:nvPr/>
          </p:nvCxnSpPr>
          <p:spPr bwMode="auto">
            <a:xfrm>
              <a:off x="3019425" y="1433513"/>
              <a:ext cx="496491" cy="336947"/>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48" name="组合 417"/>
            <p:cNvGrpSpPr>
              <a:grpSpLocks/>
            </p:cNvGrpSpPr>
            <p:nvPr/>
          </p:nvGrpSpPr>
          <p:grpSpPr bwMode="auto">
            <a:xfrm>
              <a:off x="1437085" y="807244"/>
              <a:ext cx="1582340" cy="1109663"/>
              <a:chOff x="416520" y="4774171"/>
              <a:chExt cx="2109658" cy="1479927"/>
            </a:xfrm>
          </p:grpSpPr>
          <p:sp>
            <p:nvSpPr>
              <p:cNvPr id="85"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86"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sp>
            <p:nvSpPr>
              <p:cNvPr id="37967" name="Text Box 16"/>
              <p:cNvSpPr txBox="1">
                <a:spLocks noChangeArrowheads="1"/>
              </p:cNvSpPr>
              <p:nvPr/>
            </p:nvSpPr>
            <p:spPr bwMode="auto">
              <a:xfrm>
                <a:off x="481277" y="5301819"/>
                <a:ext cx="1978393"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94.5%</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75.7 </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sometimes, often or frequently</a:t>
                </a:r>
              </a:p>
            </p:txBody>
          </p:sp>
        </p:grpSp>
        <p:sp>
          <p:nvSpPr>
            <p:cNvPr id="88" name="Oval 25"/>
            <p:cNvSpPr>
              <a:spLocks noChangeArrowheads="1"/>
            </p:cNvSpPr>
            <p:nvPr/>
          </p:nvSpPr>
          <p:spPr bwMode="gray">
            <a:xfrm>
              <a:off x="3475435" y="1770460"/>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grpSp>
          <p:nvGrpSpPr>
            <p:cNvPr id="37950" name="组合 417"/>
            <p:cNvGrpSpPr>
              <a:grpSpLocks/>
            </p:cNvGrpSpPr>
            <p:nvPr/>
          </p:nvGrpSpPr>
          <p:grpSpPr bwMode="auto">
            <a:xfrm>
              <a:off x="6225779" y="797719"/>
              <a:ext cx="1582340" cy="1109663"/>
              <a:chOff x="416520" y="4774171"/>
              <a:chExt cx="2109658" cy="1479927"/>
            </a:xfrm>
          </p:grpSpPr>
          <p:sp>
            <p:nvSpPr>
              <p:cNvPr id="98" name="圆角矩形 502"/>
              <p:cNvSpPr/>
              <p:nvPr/>
            </p:nvSpPr>
            <p:spPr>
              <a:xfrm>
                <a:off x="416520" y="4964720"/>
                <a:ext cx="2109658" cy="12893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9"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37964" name="Text Box 16"/>
              <p:cNvSpPr txBox="1">
                <a:spLocks noChangeArrowheads="1"/>
              </p:cNvSpPr>
              <p:nvPr/>
            </p:nvSpPr>
            <p:spPr bwMode="auto">
              <a:xfrm>
                <a:off x="481277" y="5301819"/>
                <a:ext cx="1978393"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94.9%</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81.3%</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grpSp>
        <p:cxnSp>
          <p:nvCxnSpPr>
            <p:cNvPr id="37951" name="肘形连接符 141"/>
            <p:cNvCxnSpPr>
              <a:cxnSpLocks noChangeShapeType="1"/>
              <a:stCxn id="106" idx="3"/>
              <a:endCxn id="111" idx="0"/>
            </p:cNvCxnSpPr>
            <p:nvPr/>
          </p:nvCxnSpPr>
          <p:spPr bwMode="auto">
            <a:xfrm>
              <a:off x="3187304" y="2746773"/>
              <a:ext cx="1483519" cy="39171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52" name="组合 417"/>
            <p:cNvGrpSpPr>
              <a:grpSpLocks/>
            </p:cNvGrpSpPr>
            <p:nvPr/>
          </p:nvGrpSpPr>
          <p:grpSpPr bwMode="auto">
            <a:xfrm>
              <a:off x="1604963" y="2120503"/>
              <a:ext cx="1582341" cy="1109663"/>
              <a:chOff x="416520" y="4774171"/>
              <a:chExt cx="2109658" cy="1479927"/>
            </a:xfrm>
          </p:grpSpPr>
          <p:sp>
            <p:nvSpPr>
              <p:cNvPr id="106"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7"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sp>
            <p:nvSpPr>
              <p:cNvPr id="37961" name="Text Box 16"/>
              <p:cNvSpPr txBox="1">
                <a:spLocks noChangeArrowheads="1"/>
              </p:cNvSpPr>
              <p:nvPr/>
            </p:nvSpPr>
            <p:spPr bwMode="auto">
              <a:xfrm>
                <a:off x="481277" y="5301819"/>
                <a:ext cx="1978393"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96.7%</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83.5%</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grpSp>
        <p:sp>
          <p:nvSpPr>
            <p:cNvPr id="111" name="Oval 25"/>
            <p:cNvSpPr>
              <a:spLocks noChangeArrowheads="1"/>
            </p:cNvSpPr>
            <p:nvPr/>
          </p:nvSpPr>
          <p:spPr bwMode="gray">
            <a:xfrm>
              <a:off x="4630341" y="3138487"/>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9" name="Oval 25"/>
            <p:cNvSpPr>
              <a:spLocks noChangeArrowheads="1"/>
            </p:cNvSpPr>
            <p:nvPr/>
          </p:nvSpPr>
          <p:spPr bwMode="gray">
            <a:xfrm>
              <a:off x="5664994" y="2746772"/>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7955" name="肘形连接符 141"/>
            <p:cNvCxnSpPr>
              <a:cxnSpLocks noChangeShapeType="1"/>
              <a:stCxn id="98" idx="1"/>
              <a:endCxn id="119" idx="6"/>
            </p:cNvCxnSpPr>
            <p:nvPr/>
          </p:nvCxnSpPr>
          <p:spPr bwMode="auto">
            <a:xfrm rot="10800000" flipV="1">
              <a:off x="5745957" y="1423988"/>
              <a:ext cx="479822" cy="1363266"/>
            </a:xfrm>
            <a:prstGeom prst="bentConnector3">
              <a:avLst>
                <a:gd name="adj1" fmla="val 107588"/>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22" name="圆角矩形 502"/>
            <p:cNvSpPr/>
            <p:nvPr/>
          </p:nvSpPr>
          <p:spPr>
            <a:xfrm>
              <a:off x="6225779" y="2320528"/>
              <a:ext cx="1581150" cy="96678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23" name="圆角矩形 45"/>
            <p:cNvSpPr>
              <a:spLocks noChangeArrowheads="1"/>
            </p:cNvSpPr>
            <p:nvPr/>
          </p:nvSpPr>
          <p:spPr bwMode="auto">
            <a:xfrm>
              <a:off x="6423422" y="217765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sp>
          <p:nvSpPr>
            <p:cNvPr id="37958" name="Text Box 16"/>
            <p:cNvSpPr txBox="1">
              <a:spLocks noChangeArrowheads="1"/>
            </p:cNvSpPr>
            <p:nvPr/>
          </p:nvSpPr>
          <p:spPr bwMode="auto">
            <a:xfrm>
              <a:off x="6273404" y="2574132"/>
              <a:ext cx="1484709" cy="69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93.6%</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81.6%</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grpSp>
      <p:sp>
        <p:nvSpPr>
          <p:cNvPr id="4" name="Title 3"/>
          <p:cNvSpPr>
            <a:spLocks noGrp="1"/>
          </p:cNvSpPr>
          <p:nvPr>
            <p:ph type="title"/>
          </p:nvPr>
        </p:nvSpPr>
        <p:spPr/>
        <p:txBody>
          <a:bodyPr/>
          <a:lstStyle/>
          <a:p>
            <a:r>
              <a:rPr lang="en-US" sz="2800" dirty="0"/>
              <a:t>Europe: Homophobic Remarks at School</a:t>
            </a:r>
          </a:p>
        </p:txBody>
      </p:sp>
      <p:cxnSp>
        <p:nvCxnSpPr>
          <p:cNvPr id="91" name="肘形连接符 141">
            <a:extLst>
              <a:ext uri="{FF2B5EF4-FFF2-40B4-BE49-F238E27FC236}">
                <a16:creationId xmlns:a16="http://schemas.microsoft.com/office/drawing/2014/main" id="{8847F515-1EBE-914D-A2D1-8B0269A0F0E6}"/>
              </a:ext>
            </a:extLst>
          </p:cNvPr>
          <p:cNvCxnSpPr>
            <a:cxnSpLocks noChangeShapeType="1"/>
          </p:cNvCxnSpPr>
          <p:nvPr/>
        </p:nvCxnSpPr>
        <p:spPr bwMode="auto">
          <a:xfrm rot="10800000">
            <a:off x="5514812" y="4008107"/>
            <a:ext cx="1704595" cy="12700"/>
          </a:xfrm>
          <a:prstGeom prst="bentConnector3">
            <a:avLst>
              <a:gd name="adj1" fmla="val 471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92" name="圆角矩形 523">
            <a:extLst>
              <a:ext uri="{FF2B5EF4-FFF2-40B4-BE49-F238E27FC236}">
                <a16:creationId xmlns:a16="http://schemas.microsoft.com/office/drawing/2014/main" id="{15D811B3-329D-8949-9036-E610073DAC23}"/>
              </a:ext>
            </a:extLst>
          </p:cNvPr>
          <p:cNvSpPr/>
          <p:nvPr/>
        </p:nvSpPr>
        <p:spPr bwMode="auto">
          <a:xfrm>
            <a:off x="7208828" y="3553479"/>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3" name="圆角矩形 45">
            <a:extLst>
              <a:ext uri="{FF2B5EF4-FFF2-40B4-BE49-F238E27FC236}">
                <a16:creationId xmlns:a16="http://schemas.microsoft.com/office/drawing/2014/main" id="{F9EECE40-8C7E-C14C-91D5-6BC274F402B3}"/>
              </a:ext>
            </a:extLst>
          </p:cNvPr>
          <p:cNvSpPr>
            <a:spLocks noChangeArrowheads="1"/>
          </p:cNvSpPr>
          <p:nvPr/>
        </p:nvSpPr>
        <p:spPr bwMode="auto">
          <a:xfrm>
            <a:off x="7406472" y="3410604"/>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Greece</a:t>
            </a:r>
          </a:p>
        </p:txBody>
      </p:sp>
      <p:sp>
        <p:nvSpPr>
          <p:cNvPr id="94" name="Oval 25">
            <a:extLst>
              <a:ext uri="{FF2B5EF4-FFF2-40B4-BE49-F238E27FC236}">
                <a16:creationId xmlns:a16="http://schemas.microsoft.com/office/drawing/2014/main" id="{F5BA304B-DEDC-AB4C-824D-64971CFC89DD}"/>
              </a:ext>
            </a:extLst>
          </p:cNvPr>
          <p:cNvSpPr>
            <a:spLocks noChangeArrowheads="1"/>
          </p:cNvSpPr>
          <p:nvPr/>
        </p:nvSpPr>
        <p:spPr bwMode="gray">
          <a:xfrm>
            <a:off x="5443437" y="3981897"/>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95" name="Text Box 16">
            <a:extLst>
              <a:ext uri="{FF2B5EF4-FFF2-40B4-BE49-F238E27FC236}">
                <a16:creationId xmlns:a16="http://schemas.microsoft.com/office/drawing/2014/main" id="{AC54F319-E2B3-C64B-AF0F-0168C27E573B}"/>
              </a:ext>
            </a:extLst>
          </p:cNvPr>
          <p:cNvSpPr txBox="1">
            <a:spLocks noChangeArrowheads="1"/>
          </p:cNvSpPr>
          <p:nvPr/>
        </p:nvSpPr>
        <p:spPr bwMode="auto">
          <a:xfrm>
            <a:off x="7217844" y="3774460"/>
            <a:ext cx="1768078" cy="68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96.9%</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ever</a:t>
            </a:r>
          </a:p>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86.7%</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cxnSp>
        <p:nvCxnSpPr>
          <p:cNvPr id="103" name="肘形连接符 141">
            <a:extLst>
              <a:ext uri="{FF2B5EF4-FFF2-40B4-BE49-F238E27FC236}">
                <a16:creationId xmlns:a16="http://schemas.microsoft.com/office/drawing/2014/main" id="{A28463DF-9089-7E41-8317-56D567C41621}"/>
              </a:ext>
            </a:extLst>
          </p:cNvPr>
          <p:cNvCxnSpPr>
            <a:cxnSpLocks noChangeShapeType="1"/>
            <a:stCxn id="104" idx="1"/>
          </p:cNvCxnSpPr>
          <p:nvPr/>
        </p:nvCxnSpPr>
        <p:spPr bwMode="auto">
          <a:xfrm rot="10800000">
            <a:off x="5048908" y="3863544"/>
            <a:ext cx="520844" cy="686228"/>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04" name="圆角矩形 523">
            <a:extLst>
              <a:ext uri="{FF2B5EF4-FFF2-40B4-BE49-F238E27FC236}">
                <a16:creationId xmlns:a16="http://schemas.microsoft.com/office/drawing/2014/main" id="{68F4EC63-4FD2-ED46-9A4D-8FE6A375552E}"/>
              </a:ext>
            </a:extLst>
          </p:cNvPr>
          <p:cNvSpPr/>
          <p:nvPr/>
        </p:nvSpPr>
        <p:spPr bwMode="auto">
          <a:xfrm>
            <a:off x="5569752" y="4065783"/>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5" name="圆角矩形 45">
            <a:extLst>
              <a:ext uri="{FF2B5EF4-FFF2-40B4-BE49-F238E27FC236}">
                <a16:creationId xmlns:a16="http://schemas.microsoft.com/office/drawing/2014/main" id="{817673CC-D9A5-3042-BDCB-4FD4912815DD}"/>
              </a:ext>
            </a:extLst>
          </p:cNvPr>
          <p:cNvSpPr>
            <a:spLocks noChangeArrowheads="1"/>
          </p:cNvSpPr>
          <p:nvPr/>
        </p:nvSpPr>
        <p:spPr bwMode="auto">
          <a:xfrm>
            <a:off x="5767396" y="3922908"/>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sp>
        <p:nvSpPr>
          <p:cNvPr id="108" name="Oval 25">
            <a:extLst>
              <a:ext uri="{FF2B5EF4-FFF2-40B4-BE49-F238E27FC236}">
                <a16:creationId xmlns:a16="http://schemas.microsoft.com/office/drawing/2014/main" id="{A4B3393A-EB81-6643-8CEE-8724BCA18459}"/>
              </a:ext>
            </a:extLst>
          </p:cNvPr>
          <p:cNvSpPr>
            <a:spLocks noChangeArrowheads="1"/>
          </p:cNvSpPr>
          <p:nvPr/>
        </p:nvSpPr>
        <p:spPr bwMode="gray">
          <a:xfrm>
            <a:off x="5003654" y="3925294"/>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Tree>
    <p:extLst>
      <p:ext uri="{BB962C8B-B14F-4D97-AF65-F5344CB8AC3E}">
        <p14:creationId xmlns:p14="http://schemas.microsoft.com/office/powerpoint/2010/main" val="179012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695AFBD3-B3D3-501C-7E8E-2CD736220B0A}"/>
              </a:ext>
            </a:extLst>
          </p:cNvPr>
          <p:cNvSpPr>
            <a:spLocks noGrp="1"/>
          </p:cNvSpPr>
          <p:nvPr>
            <p:ph type="title"/>
          </p:nvPr>
        </p:nvSpPr>
        <p:spPr>
          <a:xfrm>
            <a:off x="356135" y="191525"/>
            <a:ext cx="8365714" cy="635399"/>
          </a:xfrm>
        </p:spPr>
        <p:txBody>
          <a:bodyPr/>
          <a:lstStyle/>
          <a:p>
            <a:r>
              <a:rPr lang="en-US" sz="2800" dirty="0">
                <a:latin typeface="TradeGothic LT" panose="02000503020000020004" pitchFamily="2" charset="77"/>
              </a:rPr>
              <a:t>Acknowledgements</a:t>
            </a:r>
          </a:p>
        </p:txBody>
      </p:sp>
      <p:sp>
        <p:nvSpPr>
          <p:cNvPr id="10" name="Text Placeholder 5">
            <a:extLst>
              <a:ext uri="{FF2B5EF4-FFF2-40B4-BE49-F238E27FC236}">
                <a16:creationId xmlns:a16="http://schemas.microsoft.com/office/drawing/2014/main" id="{BF93B534-651E-E1EE-ED9B-D9CA587FC1FC}"/>
              </a:ext>
            </a:extLst>
          </p:cNvPr>
          <p:cNvSpPr>
            <a:spLocks noGrp="1"/>
          </p:cNvSpPr>
          <p:nvPr>
            <p:ph type="body" idx="1"/>
          </p:nvPr>
        </p:nvSpPr>
        <p:spPr>
          <a:xfrm>
            <a:off x="356134" y="1087655"/>
            <a:ext cx="5154979" cy="3510520"/>
          </a:xfrm>
        </p:spPr>
        <p:txBody>
          <a:bodyPr/>
          <a:lstStyle/>
          <a:p>
            <a:pPr marL="342900" indent="-342900">
              <a:spcAft>
                <a:spcPts val="2400"/>
              </a:spcAft>
              <a:buFont typeface="Arial" pitchFamily="34" charset="0"/>
              <a:buChar char="•"/>
              <a:defRPr/>
            </a:pPr>
            <a:r>
              <a:rPr lang="en-US" dirty="0">
                <a:solidFill>
                  <a:schemeClr val="tx2">
                    <a:lumMod val="75000"/>
                  </a:schemeClr>
                </a:solidFill>
                <a:latin typeface="+mj-lt"/>
              </a:rPr>
              <a:t>Thank you to the U.S. State Department and the U.S. Embassy in Rome for their support in bringing me to Italy and for this meeting – especially </a:t>
            </a:r>
            <a:r>
              <a:rPr lang="en-US" dirty="0" err="1">
                <a:solidFill>
                  <a:schemeClr val="tx2">
                    <a:lumMod val="75000"/>
                  </a:schemeClr>
                </a:solidFill>
                <a:latin typeface="+mj-lt"/>
              </a:rPr>
              <a:t>Raissa</a:t>
            </a:r>
            <a:r>
              <a:rPr lang="en-US" dirty="0">
                <a:solidFill>
                  <a:schemeClr val="tx2">
                    <a:lumMod val="75000"/>
                  </a:schemeClr>
                </a:solidFill>
                <a:latin typeface="+mj-lt"/>
              </a:rPr>
              <a:t> </a:t>
            </a:r>
            <a:r>
              <a:rPr lang="en-US" dirty="0" err="1">
                <a:solidFill>
                  <a:schemeClr val="tx2">
                    <a:lumMod val="75000"/>
                  </a:schemeClr>
                </a:solidFill>
                <a:latin typeface="+mj-lt"/>
              </a:rPr>
              <a:t>Brighi</a:t>
            </a:r>
            <a:r>
              <a:rPr lang="en-US" dirty="0">
                <a:solidFill>
                  <a:schemeClr val="tx2">
                    <a:lumMod val="75000"/>
                  </a:schemeClr>
                </a:solidFill>
                <a:latin typeface="+mj-lt"/>
              </a:rPr>
              <a:t> from the Public Affairs Office at the Embassy. </a:t>
            </a:r>
          </a:p>
          <a:p>
            <a:pPr marL="342900" indent="-342900">
              <a:spcAft>
                <a:spcPts val="2400"/>
              </a:spcAft>
              <a:buFont typeface="Arial" pitchFamily="34" charset="0"/>
              <a:buChar char="•"/>
              <a:defRPr/>
            </a:pPr>
            <a:r>
              <a:rPr lang="en-US" dirty="0">
                <a:solidFill>
                  <a:schemeClr val="tx2">
                    <a:lumMod val="75000"/>
                  </a:schemeClr>
                </a:solidFill>
                <a:latin typeface="+mj-lt"/>
              </a:rPr>
              <a:t>Special thanks to Valeria Roberti from Centro </a:t>
            </a:r>
            <a:r>
              <a:rPr lang="en-US" dirty="0" err="1">
                <a:solidFill>
                  <a:schemeClr val="tx2">
                    <a:lumMod val="75000"/>
                  </a:schemeClr>
                </a:solidFill>
                <a:latin typeface="+mj-lt"/>
              </a:rPr>
              <a:t>Risorse</a:t>
            </a:r>
            <a:r>
              <a:rPr lang="en-US" dirty="0">
                <a:solidFill>
                  <a:schemeClr val="tx2">
                    <a:lumMod val="75000"/>
                  </a:schemeClr>
                </a:solidFill>
                <a:latin typeface="+mj-lt"/>
              </a:rPr>
              <a:t> LGBTI for asking me to speak here today. </a:t>
            </a:r>
          </a:p>
          <a:p>
            <a:endParaRPr lang="en-US" dirty="0">
              <a:latin typeface="+mj-lt"/>
            </a:endParaRPr>
          </a:p>
        </p:txBody>
      </p:sp>
      <p:pic>
        <p:nvPicPr>
          <p:cNvPr id="1026" name="Picture 2" descr="United States Department of State - Wikipedia">
            <a:extLst>
              <a:ext uri="{FF2B5EF4-FFF2-40B4-BE49-F238E27FC236}">
                <a16:creationId xmlns:a16="http://schemas.microsoft.com/office/drawing/2014/main" id="{22A7FD83-26A8-9F6C-AD75-F86AB4803EB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821" y="1368184"/>
            <a:ext cx="2198526" cy="21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0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1134" y="865414"/>
            <a:ext cx="6554390" cy="4111216"/>
            <a:chOff x="1437085" y="800100"/>
            <a:chExt cx="6554390" cy="4111216"/>
          </a:xfrm>
        </p:grpSpPr>
        <p:sp>
          <p:nvSpPr>
            <p:cNvPr id="39938" name="Freeform 4"/>
            <p:cNvSpPr>
              <a:spLocks/>
            </p:cNvSpPr>
            <p:nvPr/>
          </p:nvSpPr>
          <p:spPr bwMode="auto">
            <a:xfrm>
              <a:off x="4555331" y="3128962"/>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39" name="Freeform 5"/>
            <p:cNvSpPr>
              <a:spLocks/>
            </p:cNvSpPr>
            <p:nvPr/>
          </p:nvSpPr>
          <p:spPr bwMode="auto">
            <a:xfrm>
              <a:off x="5866210" y="1107282"/>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0" name="Freeform 6"/>
            <p:cNvSpPr>
              <a:spLocks/>
            </p:cNvSpPr>
            <p:nvPr/>
          </p:nvSpPr>
          <p:spPr bwMode="auto">
            <a:xfrm>
              <a:off x="5660231" y="3043238"/>
              <a:ext cx="1004888" cy="622697"/>
            </a:xfrm>
            <a:custGeom>
              <a:avLst/>
              <a:gdLst>
                <a:gd name="T0" fmla="*/ 140582 w 4956"/>
                <a:gd name="T1" fmla="*/ 90564 h 3117"/>
                <a:gd name="T2" fmla="*/ 134093 w 4956"/>
                <a:gd name="T3" fmla="*/ 184059 h 3117"/>
                <a:gd name="T4" fmla="*/ 53259 w 4956"/>
                <a:gd name="T5" fmla="*/ 271161 h 3117"/>
                <a:gd name="T6" fmla="*/ 25413 w 4956"/>
                <a:gd name="T7" fmla="*/ 407274 h 3117"/>
                <a:gd name="T8" fmla="*/ 50555 w 4956"/>
                <a:gd name="T9" fmla="*/ 460813 h 3117"/>
                <a:gd name="T10" fmla="*/ 138419 w 4956"/>
                <a:gd name="T11" fmla="*/ 485852 h 3117"/>
                <a:gd name="T12" fmla="*/ 253317 w 4956"/>
                <a:gd name="T13" fmla="*/ 477328 h 3117"/>
                <a:gd name="T14" fmla="*/ 353346 w 4956"/>
                <a:gd name="T15" fmla="*/ 428317 h 3117"/>
                <a:gd name="T16" fmla="*/ 455538 w 4956"/>
                <a:gd name="T17" fmla="*/ 443499 h 3117"/>
                <a:gd name="T18" fmla="*/ 529884 w 4956"/>
                <a:gd name="T19" fmla="*/ 492244 h 3117"/>
                <a:gd name="T20" fmla="*/ 591794 w 4956"/>
                <a:gd name="T21" fmla="*/ 607048 h 3117"/>
                <a:gd name="T22" fmla="*/ 576925 w 4956"/>
                <a:gd name="T23" fmla="*/ 643540 h 3117"/>
                <a:gd name="T24" fmla="*/ 517178 w 4956"/>
                <a:gd name="T25" fmla="*/ 656060 h 3117"/>
                <a:gd name="T26" fmla="*/ 487439 w 4956"/>
                <a:gd name="T27" fmla="*/ 728245 h 3117"/>
                <a:gd name="T28" fmla="*/ 519341 w 4956"/>
                <a:gd name="T29" fmla="*/ 758078 h 3117"/>
                <a:gd name="T30" fmla="*/ 572599 w 4956"/>
                <a:gd name="T31" fmla="*/ 689888 h 3117"/>
                <a:gd name="T32" fmla="*/ 653434 w 4956"/>
                <a:gd name="T33" fmla="*/ 609179 h 3117"/>
                <a:gd name="T34" fmla="*/ 746974 w 4956"/>
                <a:gd name="T35" fmla="*/ 607048 h 3117"/>
                <a:gd name="T36" fmla="*/ 804559 w 4956"/>
                <a:gd name="T37" fmla="*/ 649667 h 3117"/>
                <a:gd name="T38" fmla="*/ 887556 w 4956"/>
                <a:gd name="T39" fmla="*/ 674972 h 3117"/>
                <a:gd name="T40" fmla="*/ 828079 w 4956"/>
                <a:gd name="T41" fmla="*/ 713328 h 3117"/>
                <a:gd name="T42" fmla="*/ 883230 w 4956"/>
                <a:gd name="T43" fmla="*/ 749554 h 3117"/>
                <a:gd name="T44" fmla="*/ 900262 w 4956"/>
                <a:gd name="T45" fmla="*/ 830263 h 3117"/>
                <a:gd name="T46" fmla="*/ 996236 w 4956"/>
                <a:gd name="T47" fmla="*/ 766602 h 3117"/>
                <a:gd name="T48" fmla="*/ 1040844 w 4956"/>
                <a:gd name="T49" fmla="*/ 758078 h 3117"/>
                <a:gd name="T50" fmla="*/ 970553 w 4956"/>
                <a:gd name="T51" fmla="*/ 713328 h 3117"/>
                <a:gd name="T52" fmla="*/ 960010 w 4956"/>
                <a:gd name="T53" fmla="*/ 635549 h 3117"/>
                <a:gd name="T54" fmla="*/ 1051388 w 4956"/>
                <a:gd name="T55" fmla="*/ 596394 h 3117"/>
                <a:gd name="T56" fmla="*/ 1140873 w 4956"/>
                <a:gd name="T57" fmla="*/ 547649 h 3117"/>
                <a:gd name="T58" fmla="*/ 1219274 w 4956"/>
                <a:gd name="T59" fmla="*/ 510091 h 3117"/>
                <a:gd name="T60" fmla="*/ 1327144 w 4956"/>
                <a:gd name="T61" fmla="*/ 467472 h 3117"/>
                <a:gd name="T62" fmla="*/ 1339850 w 4956"/>
                <a:gd name="T63" fmla="*/ 350538 h 3117"/>
                <a:gd name="T64" fmla="*/ 1243065 w 4956"/>
                <a:gd name="T65" fmla="*/ 263436 h 3117"/>
                <a:gd name="T66" fmla="*/ 1137629 w 4956"/>
                <a:gd name="T67" fmla="*/ 220018 h 3117"/>
                <a:gd name="T68" fmla="*/ 1044629 w 4956"/>
                <a:gd name="T69" fmla="*/ 200840 h 3117"/>
                <a:gd name="T70" fmla="*/ 957576 w 4956"/>
                <a:gd name="T71" fmla="*/ 148899 h 3117"/>
                <a:gd name="T72" fmla="*/ 879175 w 4956"/>
                <a:gd name="T73" fmla="*/ 73783 h 3117"/>
                <a:gd name="T74" fmla="*/ 800774 w 4956"/>
                <a:gd name="T75" fmla="*/ 0 h 3117"/>
                <a:gd name="T76" fmla="*/ 666140 w 4956"/>
                <a:gd name="T77" fmla="*/ 24772 h 3117"/>
                <a:gd name="T78" fmla="*/ 615044 w 4956"/>
                <a:gd name="T79" fmla="*/ 92695 h 3117"/>
                <a:gd name="T80" fmla="*/ 574762 w 4956"/>
                <a:gd name="T81" fmla="*/ 96957 h 3117"/>
                <a:gd name="T82" fmla="*/ 504471 w 4956"/>
                <a:gd name="T83" fmla="*/ 86303 h 3117"/>
                <a:gd name="T84" fmla="*/ 455538 w 4956"/>
                <a:gd name="T85" fmla="*/ 88434 h 3117"/>
                <a:gd name="T86" fmla="*/ 361727 w 4956"/>
                <a:gd name="T87" fmla="*/ 79910 h 3117"/>
                <a:gd name="T88" fmla="*/ 219253 w 4956"/>
                <a:gd name="T89" fmla="*/ 48212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1" name="Freeform 7"/>
            <p:cNvSpPr>
              <a:spLocks/>
            </p:cNvSpPr>
            <p:nvPr/>
          </p:nvSpPr>
          <p:spPr bwMode="auto">
            <a:xfrm>
              <a:off x="5901929" y="3357563"/>
              <a:ext cx="217884" cy="232172"/>
            </a:xfrm>
            <a:custGeom>
              <a:avLst/>
              <a:gdLst>
                <a:gd name="T0" fmla="*/ 0 w 1078"/>
                <a:gd name="T1" fmla="*/ 27291 h 1157"/>
                <a:gd name="T2" fmla="*/ 25602 w 1078"/>
                <a:gd name="T3" fmla="*/ 41204 h 1157"/>
                <a:gd name="T4" fmla="*/ 43927 w 1078"/>
                <a:gd name="T5" fmla="*/ 59130 h 1157"/>
                <a:gd name="T6" fmla="*/ 61444 w 1078"/>
                <a:gd name="T7" fmla="*/ 59130 h 1157"/>
                <a:gd name="T8" fmla="*/ 63061 w 1078"/>
                <a:gd name="T9" fmla="*/ 89631 h 1157"/>
                <a:gd name="T10" fmla="*/ 72763 w 1078"/>
                <a:gd name="T11" fmla="*/ 115317 h 1157"/>
                <a:gd name="T12" fmla="*/ 93514 w 1078"/>
                <a:gd name="T13" fmla="*/ 126554 h 1157"/>
                <a:gd name="T14" fmla="*/ 99981 w 1078"/>
                <a:gd name="T15" fmla="*/ 145818 h 1157"/>
                <a:gd name="T16" fmla="*/ 115612 w 1078"/>
                <a:gd name="T17" fmla="*/ 155183 h 1157"/>
                <a:gd name="T18" fmla="*/ 137441 w 1078"/>
                <a:gd name="T19" fmla="*/ 171771 h 1157"/>
                <a:gd name="T20" fmla="*/ 135015 w 1078"/>
                <a:gd name="T21" fmla="*/ 203343 h 1157"/>
                <a:gd name="T22" fmla="*/ 147681 w 1078"/>
                <a:gd name="T23" fmla="*/ 222607 h 1157"/>
                <a:gd name="T24" fmla="*/ 142831 w 1078"/>
                <a:gd name="T25" fmla="*/ 237055 h 1157"/>
                <a:gd name="T26" fmla="*/ 150915 w 1078"/>
                <a:gd name="T27" fmla="*/ 257925 h 1157"/>
                <a:gd name="T28" fmla="*/ 137980 w 1078"/>
                <a:gd name="T29" fmla="*/ 280132 h 1157"/>
                <a:gd name="T30" fmla="*/ 142831 w 1078"/>
                <a:gd name="T31" fmla="*/ 305817 h 1157"/>
                <a:gd name="T32" fmla="*/ 165198 w 1078"/>
                <a:gd name="T33" fmla="*/ 309563 h 1157"/>
                <a:gd name="T34" fmla="*/ 182446 w 1078"/>
                <a:gd name="T35" fmla="*/ 288158 h 1157"/>
                <a:gd name="T36" fmla="*/ 190531 w 1078"/>
                <a:gd name="T37" fmla="*/ 257657 h 1157"/>
                <a:gd name="T38" fmla="*/ 195381 w 1078"/>
                <a:gd name="T39" fmla="*/ 236252 h 1157"/>
                <a:gd name="T40" fmla="*/ 201041 w 1078"/>
                <a:gd name="T41" fmla="*/ 213778 h 1157"/>
                <a:gd name="T42" fmla="*/ 225565 w 1078"/>
                <a:gd name="T43" fmla="*/ 209497 h 1157"/>
                <a:gd name="T44" fmla="*/ 254131 w 1078"/>
                <a:gd name="T45" fmla="*/ 224748 h 1157"/>
                <a:gd name="T46" fmla="*/ 272995 w 1078"/>
                <a:gd name="T47" fmla="*/ 224748 h 1157"/>
                <a:gd name="T48" fmla="*/ 290512 w 1078"/>
                <a:gd name="T49" fmla="*/ 211370 h 1157"/>
                <a:gd name="T50" fmla="*/ 269761 w 1078"/>
                <a:gd name="T51" fmla="*/ 188627 h 1157"/>
                <a:gd name="T52" fmla="*/ 254131 w 1078"/>
                <a:gd name="T53" fmla="*/ 152507 h 1157"/>
                <a:gd name="T54" fmla="*/ 225026 w 1078"/>
                <a:gd name="T55" fmla="*/ 111839 h 1157"/>
                <a:gd name="T56" fmla="*/ 208048 w 1078"/>
                <a:gd name="T57" fmla="*/ 72508 h 1157"/>
                <a:gd name="T58" fmla="*/ 182446 w 1078"/>
                <a:gd name="T59" fmla="*/ 55117 h 1157"/>
                <a:gd name="T60" fmla="*/ 158731 w 1078"/>
                <a:gd name="T61" fmla="*/ 16589 h 1157"/>
                <a:gd name="T62" fmla="*/ 133129 w 1078"/>
                <a:gd name="T63" fmla="*/ 23277 h 1157"/>
                <a:gd name="T64" fmla="*/ 109414 w 1078"/>
                <a:gd name="T65" fmla="*/ 0 h 1157"/>
                <a:gd name="T66" fmla="*/ 73841 w 1078"/>
                <a:gd name="T67" fmla="*/ 2408 h 1157"/>
                <a:gd name="T68" fmla="*/ 31261 w 1078"/>
                <a:gd name="T69" fmla="*/ 8027 h 1157"/>
                <a:gd name="T70" fmla="*/ 0 w 1078"/>
                <a:gd name="T71" fmla="*/ 2729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2" name="Freeform 8"/>
            <p:cNvSpPr>
              <a:spLocks/>
            </p:cNvSpPr>
            <p:nvPr/>
          </p:nvSpPr>
          <p:spPr bwMode="auto">
            <a:xfrm>
              <a:off x="5706666" y="2724150"/>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3" name="Freeform 9"/>
            <p:cNvSpPr>
              <a:spLocks/>
            </p:cNvSpPr>
            <p:nvPr/>
          </p:nvSpPr>
          <p:spPr bwMode="auto">
            <a:xfrm>
              <a:off x="5491163" y="1308498"/>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4" name="Freeform 10"/>
            <p:cNvSpPr>
              <a:spLocks/>
            </p:cNvSpPr>
            <p:nvPr/>
          </p:nvSpPr>
          <p:spPr bwMode="auto">
            <a:xfrm>
              <a:off x="5039917" y="1434704"/>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5" name="Freeform 11"/>
            <p:cNvSpPr>
              <a:spLocks/>
            </p:cNvSpPr>
            <p:nvPr/>
          </p:nvSpPr>
          <p:spPr bwMode="auto">
            <a:xfrm>
              <a:off x="4722019" y="1179910"/>
              <a:ext cx="1246585" cy="1389459"/>
            </a:xfrm>
            <a:custGeom>
              <a:avLst/>
              <a:gdLst>
                <a:gd name="T0" fmla="*/ 1344181 w 6148"/>
                <a:gd name="T1" fmla="*/ 349600 h 6942"/>
                <a:gd name="T2" fmla="*/ 1229282 w 6148"/>
                <a:gd name="T3" fmla="*/ 376287 h 6942"/>
                <a:gd name="T4" fmla="*/ 1110599 w 6148"/>
                <a:gd name="T5" fmla="*/ 322379 h 6942"/>
                <a:gd name="T6" fmla="*/ 1012461 w 6148"/>
                <a:gd name="T7" fmla="*/ 358406 h 6942"/>
                <a:gd name="T8" fmla="*/ 955688 w 6148"/>
                <a:gd name="T9" fmla="*/ 433397 h 6942"/>
                <a:gd name="T10" fmla="*/ 866202 w 6148"/>
                <a:gd name="T11" fmla="*/ 508387 h 6942"/>
                <a:gd name="T12" fmla="*/ 746707 w 6148"/>
                <a:gd name="T13" fmla="*/ 589249 h 6942"/>
                <a:gd name="T14" fmla="*/ 689393 w 6148"/>
                <a:gd name="T15" fmla="*/ 774190 h 6942"/>
                <a:gd name="T16" fmla="*/ 608288 w 6148"/>
                <a:gd name="T17" fmla="*/ 968738 h 6942"/>
                <a:gd name="T18" fmla="*/ 608558 w 6148"/>
                <a:gd name="T19" fmla="*/ 1066146 h 6942"/>
                <a:gd name="T20" fmla="*/ 487441 w 6148"/>
                <a:gd name="T21" fmla="*/ 1182768 h 6942"/>
                <a:gd name="T22" fmla="*/ 496093 w 6148"/>
                <a:gd name="T23" fmla="*/ 1353298 h 6942"/>
                <a:gd name="T24" fmla="*/ 506366 w 6148"/>
                <a:gd name="T25" fmla="*/ 1475525 h 6942"/>
                <a:gd name="T26" fmla="*/ 503933 w 6148"/>
                <a:gd name="T27" fmla="*/ 1607092 h 6942"/>
                <a:gd name="T28" fmla="*/ 470409 w 6148"/>
                <a:gd name="T29" fmla="*/ 1732520 h 6942"/>
                <a:gd name="T30" fmla="*/ 402281 w 6148"/>
                <a:gd name="T31" fmla="*/ 1684484 h 6942"/>
                <a:gd name="T32" fmla="*/ 293600 w 6148"/>
                <a:gd name="T33" fmla="*/ 1752536 h 6942"/>
                <a:gd name="T34" fmla="*/ 148963 w 6148"/>
                <a:gd name="T35" fmla="*/ 1852612 h 6942"/>
                <a:gd name="T36" fmla="*/ 23520 w 6148"/>
                <a:gd name="T37" fmla="*/ 1724781 h 6942"/>
                <a:gd name="T38" fmla="*/ 95704 w 6148"/>
                <a:gd name="T39" fmla="*/ 1668739 h 6942"/>
                <a:gd name="T40" fmla="*/ 10544 w 6148"/>
                <a:gd name="T41" fmla="*/ 1643920 h 6942"/>
                <a:gd name="T42" fmla="*/ 74617 w 6148"/>
                <a:gd name="T43" fmla="*/ 1600420 h 6942"/>
                <a:gd name="T44" fmla="*/ 48933 w 6148"/>
                <a:gd name="T45" fmla="*/ 1585742 h 6942"/>
                <a:gd name="T46" fmla="*/ 0 w 6148"/>
                <a:gd name="T47" fmla="*/ 1489936 h 6942"/>
                <a:gd name="T48" fmla="*/ 131931 w 6148"/>
                <a:gd name="T49" fmla="*/ 1470721 h 6942"/>
                <a:gd name="T50" fmla="*/ 17032 w 6148"/>
                <a:gd name="T51" fmla="*/ 1419482 h 6942"/>
                <a:gd name="T52" fmla="*/ 53259 w 6148"/>
                <a:gd name="T53" fmla="*/ 1364240 h 6942"/>
                <a:gd name="T54" fmla="*/ 125442 w 6148"/>
                <a:gd name="T55" fmla="*/ 1287381 h 6942"/>
                <a:gd name="T56" fmla="*/ 148963 w 6148"/>
                <a:gd name="T57" fmla="*/ 1253489 h 6942"/>
                <a:gd name="T58" fmla="*/ 242504 w 6148"/>
                <a:gd name="T59" fmla="*/ 1242814 h 6942"/>
                <a:gd name="T60" fmla="*/ 308470 w 6148"/>
                <a:gd name="T61" fmla="*/ 1142738 h 6942"/>
                <a:gd name="T62" fmla="*/ 417150 w 6148"/>
                <a:gd name="T63" fmla="*/ 1123523 h 6942"/>
                <a:gd name="T64" fmla="*/ 380923 w 6148"/>
                <a:gd name="T65" fmla="*/ 1125658 h 6942"/>
                <a:gd name="T66" fmla="*/ 372543 w 6148"/>
                <a:gd name="T67" fmla="*/ 1042661 h 6942"/>
                <a:gd name="T68" fmla="*/ 440400 w 6148"/>
                <a:gd name="T69" fmla="*/ 991422 h 6942"/>
                <a:gd name="T70" fmla="*/ 529886 w 6148"/>
                <a:gd name="T71" fmla="*/ 910561 h 6942"/>
                <a:gd name="T72" fmla="*/ 519343 w 6148"/>
                <a:gd name="T73" fmla="*/ 823294 h 6942"/>
                <a:gd name="T74" fmla="*/ 583145 w 6148"/>
                <a:gd name="T75" fmla="*/ 682654 h 6942"/>
                <a:gd name="T76" fmla="*/ 672631 w 6148"/>
                <a:gd name="T77" fmla="*/ 562295 h 6942"/>
                <a:gd name="T78" fmla="*/ 706425 w 6148"/>
                <a:gd name="T79" fmla="*/ 487572 h 6942"/>
                <a:gd name="T80" fmla="*/ 821594 w 6148"/>
                <a:gd name="T81" fmla="*/ 421655 h 6942"/>
                <a:gd name="T82" fmla="*/ 827812 w 6148"/>
                <a:gd name="T83" fmla="*/ 351468 h 6942"/>
                <a:gd name="T84" fmla="*/ 917298 w 6148"/>
                <a:gd name="T85" fmla="*/ 261800 h 6942"/>
                <a:gd name="T86" fmla="*/ 999755 w 6148"/>
                <a:gd name="T87" fmla="*/ 227640 h 6942"/>
                <a:gd name="T88" fmla="*/ 1102488 w 6148"/>
                <a:gd name="T89" fmla="*/ 189478 h 6942"/>
                <a:gd name="T90" fmla="*/ 1155477 w 6148"/>
                <a:gd name="T91" fmla="*/ 157453 h 6942"/>
                <a:gd name="T92" fmla="*/ 1183323 w 6148"/>
                <a:gd name="T93" fmla="*/ 149180 h 6942"/>
                <a:gd name="T94" fmla="*/ 1247125 w 6148"/>
                <a:gd name="T95" fmla="*/ 72322 h 6942"/>
                <a:gd name="T96" fmla="*/ 1327960 w 6148"/>
                <a:gd name="T97" fmla="*/ 36294 h 6942"/>
                <a:gd name="T98" fmla="*/ 1271187 w 6148"/>
                <a:gd name="T99" fmla="*/ 155585 h 6942"/>
                <a:gd name="T100" fmla="*/ 1332286 w 6148"/>
                <a:gd name="T101" fmla="*/ 91536 h 6942"/>
                <a:gd name="T102" fmla="*/ 1366350 w 6148"/>
                <a:gd name="T103" fmla="*/ 72322 h 6942"/>
                <a:gd name="T104" fmla="*/ 1421501 w 6148"/>
                <a:gd name="T105" fmla="*/ 55242 h 6942"/>
                <a:gd name="T106" fmla="*/ 1466379 w 6148"/>
                <a:gd name="T107" fmla="*/ 0 h 6942"/>
                <a:gd name="T108" fmla="*/ 1455565 w 6148"/>
                <a:gd name="T109" fmla="*/ 95806 h 6942"/>
                <a:gd name="T110" fmla="*/ 1510987 w 6148"/>
                <a:gd name="T111" fmla="*/ 42699 h 6942"/>
                <a:gd name="T112" fmla="*/ 1579115 w 6148"/>
                <a:gd name="T113" fmla="*/ 76592 h 6942"/>
                <a:gd name="T114" fmla="*/ 1659950 w 6148"/>
                <a:gd name="T115" fmla="*/ 125696 h 6942"/>
                <a:gd name="T116" fmla="*/ 1515313 w 6148"/>
                <a:gd name="T117" fmla="*/ 140641 h 6942"/>
                <a:gd name="T118" fmla="*/ 1581278 w 6148"/>
                <a:gd name="T119" fmla="*/ 210827 h 6942"/>
                <a:gd name="T120" fmla="*/ 1474490 w 6148"/>
                <a:gd name="T121" fmla="*/ 173999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6" name="Freeform 12"/>
            <p:cNvSpPr>
              <a:spLocks/>
            </p:cNvSpPr>
            <p:nvPr/>
          </p:nvSpPr>
          <p:spPr bwMode="auto">
            <a:xfrm>
              <a:off x="5686425" y="2407444"/>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7" name="Freeform 13"/>
            <p:cNvSpPr>
              <a:spLocks/>
            </p:cNvSpPr>
            <p:nvPr/>
          </p:nvSpPr>
          <p:spPr bwMode="auto">
            <a:xfrm>
              <a:off x="5572126" y="2696766"/>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8" name="Freeform 14"/>
            <p:cNvSpPr>
              <a:spLocks/>
            </p:cNvSpPr>
            <p:nvPr/>
          </p:nvSpPr>
          <p:spPr bwMode="auto">
            <a:xfrm>
              <a:off x="5567363" y="2551510"/>
              <a:ext cx="384572" cy="204788"/>
            </a:xfrm>
            <a:custGeom>
              <a:avLst/>
              <a:gdLst>
                <a:gd name="T0" fmla="*/ 60722 w 1900"/>
                <a:gd name="T1" fmla="*/ 54716 h 1028"/>
                <a:gd name="T2" fmla="*/ 31845 w 1900"/>
                <a:gd name="T3" fmla="*/ 78356 h 1028"/>
                <a:gd name="T4" fmla="*/ 27527 w 1900"/>
                <a:gd name="T5" fmla="*/ 125104 h 1028"/>
                <a:gd name="T6" fmla="*/ 6477 w 1900"/>
                <a:gd name="T7" fmla="*/ 156712 h 1028"/>
                <a:gd name="T8" fmla="*/ 2159 w 1900"/>
                <a:gd name="T9" fmla="*/ 180086 h 1028"/>
                <a:gd name="T10" fmla="*/ 0 w 1900"/>
                <a:gd name="T11" fmla="*/ 207709 h 1028"/>
                <a:gd name="T12" fmla="*/ 14303 w 1900"/>
                <a:gd name="T13" fmla="*/ 242770 h 1028"/>
                <a:gd name="T14" fmla="*/ 34544 w 1900"/>
                <a:gd name="T15" fmla="*/ 219662 h 1028"/>
                <a:gd name="T16" fmla="*/ 63691 w 1900"/>
                <a:gd name="T17" fmla="*/ 210897 h 1028"/>
                <a:gd name="T18" fmla="*/ 99584 w 1900"/>
                <a:gd name="T19" fmla="*/ 201866 h 1028"/>
                <a:gd name="T20" fmla="*/ 129540 w 1900"/>
                <a:gd name="T21" fmla="*/ 199475 h 1028"/>
                <a:gd name="T22" fmla="*/ 160846 w 1900"/>
                <a:gd name="T23" fmla="*/ 211162 h 1028"/>
                <a:gd name="T24" fmla="*/ 176229 w 1900"/>
                <a:gd name="T25" fmla="*/ 200272 h 1028"/>
                <a:gd name="T26" fmla="*/ 195660 w 1900"/>
                <a:gd name="T27" fmla="*/ 198413 h 1028"/>
                <a:gd name="T28" fmla="*/ 225616 w 1900"/>
                <a:gd name="T29" fmla="*/ 209303 h 1028"/>
                <a:gd name="T30" fmla="*/ 245856 w 1900"/>
                <a:gd name="T31" fmla="*/ 214615 h 1028"/>
                <a:gd name="T32" fmla="*/ 269605 w 1900"/>
                <a:gd name="T33" fmla="*/ 207178 h 1028"/>
                <a:gd name="T34" fmla="*/ 287687 w 1900"/>
                <a:gd name="T35" fmla="*/ 194163 h 1028"/>
                <a:gd name="T36" fmla="*/ 305499 w 1900"/>
                <a:gd name="T37" fmla="*/ 222849 h 1028"/>
                <a:gd name="T38" fmla="*/ 328438 w 1900"/>
                <a:gd name="T39" fmla="*/ 224177 h 1028"/>
                <a:gd name="T40" fmla="*/ 349758 w 1900"/>
                <a:gd name="T41" fmla="*/ 235067 h 1028"/>
                <a:gd name="T42" fmla="*/ 384302 w 1900"/>
                <a:gd name="T43" fmla="*/ 257379 h 1028"/>
                <a:gd name="T44" fmla="*/ 402384 w 1900"/>
                <a:gd name="T45" fmla="*/ 273050 h 1028"/>
                <a:gd name="T46" fmla="*/ 427213 w 1900"/>
                <a:gd name="T47" fmla="*/ 269597 h 1028"/>
                <a:gd name="T48" fmla="*/ 457708 w 1900"/>
                <a:gd name="T49" fmla="*/ 264816 h 1028"/>
                <a:gd name="T50" fmla="*/ 480648 w 1900"/>
                <a:gd name="T51" fmla="*/ 257113 h 1028"/>
                <a:gd name="T52" fmla="*/ 512763 w 1900"/>
                <a:gd name="T53" fmla="*/ 230552 h 1028"/>
                <a:gd name="T54" fmla="*/ 501428 w 1900"/>
                <a:gd name="T55" fmla="*/ 162821 h 1028"/>
                <a:gd name="T56" fmla="*/ 475250 w 1900"/>
                <a:gd name="T57" fmla="*/ 94027 h 1028"/>
                <a:gd name="T58" fmla="*/ 452851 w 1900"/>
                <a:gd name="T59" fmla="*/ 65872 h 1028"/>
                <a:gd name="T60" fmla="*/ 435309 w 1900"/>
                <a:gd name="T61" fmla="*/ 52326 h 1028"/>
                <a:gd name="T62" fmla="*/ 423164 w 1900"/>
                <a:gd name="T63" fmla="*/ 54716 h 1028"/>
                <a:gd name="T64" fmla="*/ 388890 w 1900"/>
                <a:gd name="T65" fmla="*/ 52591 h 1028"/>
                <a:gd name="T66" fmla="*/ 364601 w 1900"/>
                <a:gd name="T67" fmla="*/ 36389 h 1028"/>
                <a:gd name="T68" fmla="*/ 344631 w 1900"/>
                <a:gd name="T69" fmla="*/ 15937 h 1028"/>
                <a:gd name="T70" fmla="*/ 315214 w 1900"/>
                <a:gd name="T71" fmla="*/ 10093 h 1028"/>
                <a:gd name="T72" fmla="*/ 285528 w 1900"/>
                <a:gd name="T73" fmla="*/ 1594 h 1028"/>
                <a:gd name="T74" fmla="*/ 247206 w 1900"/>
                <a:gd name="T75" fmla="*/ 0 h 1028"/>
                <a:gd name="T76" fmla="*/ 233712 w 1900"/>
                <a:gd name="T77" fmla="*/ 18859 h 1028"/>
                <a:gd name="T78" fmla="*/ 227505 w 1900"/>
                <a:gd name="T79" fmla="*/ 40108 h 1028"/>
                <a:gd name="T80" fmla="*/ 233712 w 1900"/>
                <a:gd name="T81" fmla="*/ 105980 h 1028"/>
                <a:gd name="T82" fmla="*/ 208344 w 1900"/>
                <a:gd name="T83" fmla="*/ 127229 h 1028"/>
                <a:gd name="T84" fmla="*/ 176498 w 1900"/>
                <a:gd name="T85" fmla="*/ 122979 h 1028"/>
                <a:gd name="T86" fmla="*/ 157337 w 1900"/>
                <a:gd name="T87" fmla="*/ 105980 h 1028"/>
                <a:gd name="T88" fmla="*/ 131699 w 1900"/>
                <a:gd name="T89" fmla="*/ 76231 h 1028"/>
                <a:gd name="T90" fmla="*/ 104172 w 1900"/>
                <a:gd name="T91" fmla="*/ 52857 h 1028"/>
                <a:gd name="T92" fmla="*/ 60722 w 1900"/>
                <a:gd name="T93" fmla="*/ 54716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49" name="Freeform 15"/>
            <p:cNvSpPr>
              <a:spLocks/>
            </p:cNvSpPr>
            <p:nvPr/>
          </p:nvSpPr>
          <p:spPr bwMode="auto">
            <a:xfrm>
              <a:off x="5210175" y="2839641"/>
              <a:ext cx="551260" cy="471488"/>
            </a:xfrm>
            <a:custGeom>
              <a:avLst/>
              <a:gdLst>
                <a:gd name="T0" fmla="*/ 364125 w 2717"/>
                <a:gd name="T1" fmla="*/ 55163 h 2359"/>
                <a:gd name="T2" fmla="*/ 310832 w 2717"/>
                <a:gd name="T3" fmla="*/ 34111 h 2359"/>
                <a:gd name="T4" fmla="*/ 228593 w 2717"/>
                <a:gd name="T5" fmla="*/ 0 h 2359"/>
                <a:gd name="T6" fmla="*/ 166102 w 2717"/>
                <a:gd name="T7" fmla="*/ 36243 h 2359"/>
                <a:gd name="T8" fmla="*/ 97930 w 2717"/>
                <a:gd name="T9" fmla="*/ 74351 h 2359"/>
                <a:gd name="T10" fmla="*/ 14879 w 2717"/>
                <a:gd name="T11" fmla="*/ 134044 h 2359"/>
                <a:gd name="T12" fmla="*/ 14879 w 2717"/>
                <a:gd name="T13" fmla="*/ 208395 h 2359"/>
                <a:gd name="T14" fmla="*/ 12715 w 2717"/>
                <a:gd name="T15" fmla="*/ 274218 h 2359"/>
                <a:gd name="T16" fmla="*/ 40579 w 2717"/>
                <a:gd name="T17" fmla="*/ 333646 h 2359"/>
                <a:gd name="T18" fmla="*/ 61679 w 2717"/>
                <a:gd name="T19" fmla="*/ 407996 h 2359"/>
                <a:gd name="T20" fmla="*/ 112808 w 2717"/>
                <a:gd name="T21" fmla="*/ 452767 h 2359"/>
                <a:gd name="T22" fmla="*/ 178816 w 2717"/>
                <a:gd name="T23" fmla="*/ 495138 h 2359"/>
                <a:gd name="T24" fmla="*/ 281074 w 2717"/>
                <a:gd name="T25" fmla="*/ 529249 h 2359"/>
                <a:gd name="T26" fmla="*/ 351410 w 2717"/>
                <a:gd name="T27" fmla="*/ 574020 h 2359"/>
                <a:gd name="T28" fmla="*/ 393883 w 2717"/>
                <a:gd name="T29" fmla="*/ 587344 h 2359"/>
                <a:gd name="T30" fmla="*/ 467736 w 2717"/>
                <a:gd name="T31" fmla="*/ 595872 h 2359"/>
                <a:gd name="T32" fmla="*/ 547270 w 2717"/>
                <a:gd name="T33" fmla="*/ 599336 h 2359"/>
                <a:gd name="T34" fmla="*/ 596234 w 2717"/>
                <a:gd name="T35" fmla="*/ 607864 h 2359"/>
                <a:gd name="T36" fmla="*/ 634378 w 2717"/>
                <a:gd name="T37" fmla="*/ 594806 h 2359"/>
                <a:gd name="T38" fmla="*/ 694164 w 2717"/>
                <a:gd name="T39" fmla="*/ 510328 h 2359"/>
                <a:gd name="T40" fmla="*/ 735013 w 2717"/>
                <a:gd name="T41" fmla="*/ 455431 h 2359"/>
                <a:gd name="T42" fmla="*/ 700927 w 2717"/>
                <a:gd name="T43" fmla="*/ 368023 h 2359"/>
                <a:gd name="T44" fmla="*/ 700656 w 2717"/>
                <a:gd name="T45" fmla="*/ 325384 h 2359"/>
                <a:gd name="T46" fmla="*/ 661701 w 2717"/>
                <a:gd name="T47" fmla="*/ 301134 h 2359"/>
                <a:gd name="T48" fmla="*/ 673604 w 2717"/>
                <a:gd name="T49" fmla="*/ 260361 h 2359"/>
                <a:gd name="T50" fmla="*/ 717699 w 2717"/>
                <a:gd name="T51" fmla="*/ 232912 h 2359"/>
                <a:gd name="T52" fmla="*/ 695246 w 2717"/>
                <a:gd name="T53" fmla="*/ 183612 h 2359"/>
                <a:gd name="T54" fmla="*/ 683343 w 2717"/>
                <a:gd name="T55" fmla="*/ 130314 h 2359"/>
                <a:gd name="T56" fmla="*/ 672793 w 2717"/>
                <a:gd name="T57" fmla="*/ 70353 h 2359"/>
                <a:gd name="T58" fmla="*/ 641682 w 2717"/>
                <a:gd name="T59" fmla="*/ 58628 h 2359"/>
                <a:gd name="T60" fmla="*/ 613548 w 2717"/>
                <a:gd name="T61" fmla="*/ 51433 h 2359"/>
                <a:gd name="T62" fmla="*/ 562148 w 2717"/>
                <a:gd name="T63" fmla="*/ 55163 h 2359"/>
                <a:gd name="T64" fmla="*/ 472875 w 2717"/>
                <a:gd name="T65" fmla="*/ 59427 h 2359"/>
                <a:gd name="T66" fmla="*/ 406868 w 2717"/>
                <a:gd name="T67" fmla="*/ 48768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0" name="Freeform 16"/>
            <p:cNvSpPr>
              <a:spLocks/>
            </p:cNvSpPr>
            <p:nvPr/>
          </p:nvSpPr>
          <p:spPr bwMode="auto">
            <a:xfrm>
              <a:off x="5514975" y="2800350"/>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1" name="Freeform 17"/>
            <p:cNvSpPr>
              <a:spLocks/>
            </p:cNvSpPr>
            <p:nvPr/>
          </p:nvSpPr>
          <p:spPr bwMode="auto">
            <a:xfrm>
              <a:off x="5574506" y="3373042"/>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2" name="Freeform 18"/>
            <p:cNvSpPr>
              <a:spLocks/>
            </p:cNvSpPr>
            <p:nvPr/>
          </p:nvSpPr>
          <p:spPr bwMode="auto">
            <a:xfrm>
              <a:off x="5676900" y="3692128"/>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3" name="Freeform 19"/>
            <p:cNvSpPr>
              <a:spLocks/>
            </p:cNvSpPr>
            <p:nvPr/>
          </p:nvSpPr>
          <p:spPr bwMode="auto">
            <a:xfrm>
              <a:off x="5572125" y="3871913"/>
              <a:ext cx="370285" cy="383381"/>
            </a:xfrm>
            <a:custGeom>
              <a:avLst/>
              <a:gdLst>
                <a:gd name="T0" fmla="*/ 447208 w 1826"/>
                <a:gd name="T1" fmla="*/ 3207 h 1913"/>
                <a:gd name="T2" fmla="*/ 436663 w 1826"/>
                <a:gd name="T3" fmla="*/ 37142 h 1913"/>
                <a:gd name="T4" fmla="*/ 370150 w 1826"/>
                <a:gd name="T5" fmla="*/ 45693 h 1913"/>
                <a:gd name="T6" fmla="*/ 297958 w 1826"/>
                <a:gd name="T7" fmla="*/ 30729 h 1913"/>
                <a:gd name="T8" fmla="*/ 224415 w 1826"/>
                <a:gd name="T9" fmla="*/ 39280 h 1913"/>
                <a:gd name="T10" fmla="*/ 178721 w 1826"/>
                <a:gd name="T11" fmla="*/ 65200 h 1913"/>
                <a:gd name="T12" fmla="*/ 93551 w 1826"/>
                <a:gd name="T13" fmla="*/ 91921 h 1913"/>
                <a:gd name="T14" fmla="*/ 55428 w 1826"/>
                <a:gd name="T15" fmla="*/ 130399 h 1913"/>
                <a:gd name="T16" fmla="*/ 21360 w 1826"/>
                <a:gd name="T17" fmla="*/ 183574 h 1913"/>
                <a:gd name="T18" fmla="*/ 17034 w 1826"/>
                <a:gd name="T19" fmla="*/ 253851 h 1913"/>
                <a:gd name="T20" fmla="*/ 63810 w 1826"/>
                <a:gd name="T21" fmla="*/ 302750 h 1913"/>
                <a:gd name="T22" fmla="*/ 144653 w 1826"/>
                <a:gd name="T23" fmla="*/ 328135 h 1913"/>
                <a:gd name="T24" fmla="*/ 214952 w 1826"/>
                <a:gd name="T25" fmla="*/ 343099 h 1913"/>
                <a:gd name="T26" fmla="*/ 204407 w 1826"/>
                <a:gd name="T27" fmla="*/ 362338 h 1913"/>
                <a:gd name="T28" fmla="*/ 97877 w 1826"/>
                <a:gd name="T29" fmla="*/ 353788 h 1913"/>
                <a:gd name="T30" fmla="*/ 102203 w 1826"/>
                <a:gd name="T31" fmla="*/ 409100 h 1913"/>
                <a:gd name="T32" fmla="*/ 123563 w 1826"/>
                <a:gd name="T33" fmla="*/ 479377 h 1913"/>
                <a:gd name="T34" fmla="*/ 163850 w 1826"/>
                <a:gd name="T35" fmla="*/ 453725 h 1913"/>
                <a:gd name="T36" fmla="*/ 176558 w 1826"/>
                <a:gd name="T37" fmla="*/ 511175 h 1913"/>
                <a:gd name="T38" fmla="*/ 204407 w 1826"/>
                <a:gd name="T39" fmla="*/ 477239 h 1913"/>
                <a:gd name="T40" fmla="*/ 223333 w 1826"/>
                <a:gd name="T41" fmla="*/ 464413 h 1913"/>
                <a:gd name="T42" fmla="*/ 197918 w 1826"/>
                <a:gd name="T43" fmla="*/ 411238 h 1913"/>
                <a:gd name="T44" fmla="*/ 240367 w 1826"/>
                <a:gd name="T45" fmla="*/ 421926 h 1913"/>
                <a:gd name="T46" fmla="*/ 234149 w 1826"/>
                <a:gd name="T47" fmla="*/ 400550 h 1913"/>
                <a:gd name="T48" fmla="*/ 274976 w 1826"/>
                <a:gd name="T49" fmla="*/ 330807 h 1913"/>
                <a:gd name="T50" fmla="*/ 321211 w 1826"/>
                <a:gd name="T51" fmla="*/ 325998 h 1913"/>
                <a:gd name="T52" fmla="*/ 297958 w 1826"/>
                <a:gd name="T53" fmla="*/ 298475 h 1913"/>
                <a:gd name="T54" fmla="*/ 236312 w 1826"/>
                <a:gd name="T55" fmla="*/ 268547 h 1913"/>
                <a:gd name="T56" fmla="*/ 261727 w 1826"/>
                <a:gd name="T57" fmla="*/ 307026 h 1913"/>
                <a:gd name="T58" fmla="*/ 236312 w 1826"/>
                <a:gd name="T59" fmla="*/ 315309 h 1913"/>
                <a:gd name="T60" fmla="*/ 189266 w 1826"/>
                <a:gd name="T61" fmla="*/ 294200 h 1913"/>
                <a:gd name="T62" fmla="*/ 208463 w 1826"/>
                <a:gd name="T63" fmla="*/ 270685 h 1913"/>
                <a:gd name="T64" fmla="*/ 227660 w 1826"/>
                <a:gd name="T65" fmla="*/ 226061 h 1913"/>
                <a:gd name="T66" fmla="*/ 189266 w 1826"/>
                <a:gd name="T67" fmla="*/ 179299 h 1913"/>
                <a:gd name="T68" fmla="*/ 176558 w 1826"/>
                <a:gd name="T69" fmla="*/ 126124 h 1913"/>
                <a:gd name="T70" fmla="*/ 212789 w 1826"/>
                <a:gd name="T71" fmla="*/ 141088 h 1913"/>
                <a:gd name="T72" fmla="*/ 270380 w 1826"/>
                <a:gd name="T73" fmla="*/ 136812 h 1913"/>
                <a:gd name="T74" fmla="*/ 295795 w 1826"/>
                <a:gd name="T75" fmla="*/ 104747 h 1913"/>
                <a:gd name="T76" fmla="*/ 338786 w 1826"/>
                <a:gd name="T77" fmla="*/ 91386 h 1913"/>
                <a:gd name="T78" fmla="*/ 370420 w 1826"/>
                <a:gd name="T79" fmla="*/ 79362 h 1913"/>
                <a:gd name="T80" fmla="*/ 436122 w 1826"/>
                <a:gd name="T81" fmla="*/ 81499 h 1913"/>
                <a:gd name="T82" fmla="*/ 478842 w 1826"/>
                <a:gd name="T83" fmla="*/ 83637 h 1913"/>
                <a:gd name="T84" fmla="*/ 476679 w 1826"/>
                <a:gd name="T85" fmla="*/ 43021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4" name="Freeform 20"/>
            <p:cNvSpPr>
              <a:spLocks/>
            </p:cNvSpPr>
            <p:nvPr/>
          </p:nvSpPr>
          <p:spPr bwMode="auto">
            <a:xfrm>
              <a:off x="5339953" y="3351610"/>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5" name="Freeform 21"/>
            <p:cNvSpPr>
              <a:spLocks/>
            </p:cNvSpPr>
            <p:nvPr/>
          </p:nvSpPr>
          <p:spPr bwMode="auto">
            <a:xfrm>
              <a:off x="5360194" y="3280173"/>
              <a:ext cx="326231" cy="144065"/>
            </a:xfrm>
            <a:custGeom>
              <a:avLst/>
              <a:gdLst>
                <a:gd name="T0" fmla="*/ 171231 w 1608"/>
                <a:gd name="T1" fmla="*/ 17657 h 718"/>
                <a:gd name="T2" fmla="*/ 147426 w 1608"/>
                <a:gd name="T3" fmla="*/ 10969 h 718"/>
                <a:gd name="T4" fmla="*/ 123892 w 1608"/>
                <a:gd name="T5" fmla="*/ 17389 h 718"/>
                <a:gd name="T6" fmla="*/ 98194 w 1608"/>
                <a:gd name="T7" fmla="*/ 34244 h 718"/>
                <a:gd name="T8" fmla="*/ 89808 w 1608"/>
                <a:gd name="T9" fmla="*/ 53506 h 718"/>
                <a:gd name="T10" fmla="*/ 85480 w 1608"/>
                <a:gd name="T11" fmla="*/ 76781 h 718"/>
                <a:gd name="T12" fmla="*/ 59782 w 1608"/>
                <a:gd name="T13" fmla="*/ 74641 h 718"/>
                <a:gd name="T14" fmla="*/ 31920 w 1608"/>
                <a:gd name="T15" fmla="*/ 83202 h 718"/>
                <a:gd name="T16" fmla="*/ 4328 w 1608"/>
                <a:gd name="T17" fmla="*/ 83202 h 718"/>
                <a:gd name="T18" fmla="*/ 6492 w 1608"/>
                <a:gd name="T19" fmla="*/ 102464 h 718"/>
                <a:gd name="T20" fmla="*/ 0 w 1608"/>
                <a:gd name="T21" fmla="*/ 123599 h 718"/>
                <a:gd name="T22" fmla="*/ 4328 w 1608"/>
                <a:gd name="T23" fmla="*/ 153563 h 718"/>
                <a:gd name="T24" fmla="*/ 12714 w 1608"/>
                <a:gd name="T25" fmla="*/ 166404 h 718"/>
                <a:gd name="T26" fmla="*/ 48691 w 1608"/>
                <a:gd name="T27" fmla="*/ 173092 h 718"/>
                <a:gd name="T28" fmla="*/ 81693 w 1608"/>
                <a:gd name="T29" fmla="*/ 187539 h 718"/>
                <a:gd name="T30" fmla="*/ 120646 w 1608"/>
                <a:gd name="T31" fmla="*/ 192087 h 718"/>
                <a:gd name="T32" fmla="*/ 160681 w 1608"/>
                <a:gd name="T33" fmla="*/ 179246 h 718"/>
                <a:gd name="T34" fmla="*/ 179346 w 1608"/>
                <a:gd name="T35" fmla="*/ 157843 h 718"/>
                <a:gd name="T36" fmla="*/ 221816 w 1608"/>
                <a:gd name="T37" fmla="*/ 145804 h 718"/>
                <a:gd name="T38" fmla="*/ 261039 w 1608"/>
                <a:gd name="T39" fmla="*/ 131625 h 718"/>
                <a:gd name="T40" fmla="*/ 281057 w 1608"/>
                <a:gd name="T41" fmla="*/ 102732 h 718"/>
                <a:gd name="T42" fmla="*/ 314058 w 1608"/>
                <a:gd name="T43" fmla="*/ 96579 h 718"/>
                <a:gd name="T44" fmla="*/ 352200 w 1608"/>
                <a:gd name="T45" fmla="*/ 109420 h 718"/>
                <a:gd name="T46" fmla="*/ 402244 w 1608"/>
                <a:gd name="T47" fmla="*/ 114771 h 718"/>
                <a:gd name="T48" fmla="*/ 426319 w 1608"/>
                <a:gd name="T49" fmla="*/ 91495 h 718"/>
                <a:gd name="T50" fmla="*/ 434975 w 1608"/>
                <a:gd name="T51" fmla="*/ 42270 h 718"/>
                <a:gd name="T52" fmla="*/ 399539 w 1608"/>
                <a:gd name="T53" fmla="*/ 22473 h 718"/>
                <a:gd name="T54" fmla="*/ 372488 w 1608"/>
                <a:gd name="T55" fmla="*/ 12841 h 718"/>
                <a:gd name="T56" fmla="*/ 347331 w 1608"/>
                <a:gd name="T57" fmla="*/ 12574 h 718"/>
                <a:gd name="T58" fmla="*/ 312165 w 1608"/>
                <a:gd name="T59" fmla="*/ 25415 h 718"/>
                <a:gd name="T60" fmla="*/ 268613 w 1608"/>
                <a:gd name="T61" fmla="*/ 8561 h 718"/>
                <a:gd name="T62" fmla="*/ 239128 w 1608"/>
                <a:gd name="T63" fmla="*/ 25415 h 718"/>
                <a:gd name="T64" fmla="*/ 193953 w 1608"/>
                <a:gd name="T65" fmla="*/ 0 h 718"/>
                <a:gd name="T66" fmla="*/ 171231 w 1608"/>
                <a:gd name="T67" fmla="*/ 17657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6" name="Freeform 22"/>
            <p:cNvSpPr>
              <a:spLocks/>
            </p:cNvSpPr>
            <p:nvPr/>
          </p:nvSpPr>
          <p:spPr bwMode="auto">
            <a:xfrm>
              <a:off x="4752975" y="2839641"/>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8 h 3017"/>
                <a:gd name="T8" fmla="*/ 182101 w 2495"/>
                <a:gd name="T9" fmla="*/ 136322 h 3017"/>
                <a:gd name="T10" fmla="*/ 135969 w 2495"/>
                <a:gd name="T11" fmla="*/ 136322 h 3017"/>
                <a:gd name="T12" fmla="*/ 101977 w 2495"/>
                <a:gd name="T13" fmla="*/ 150995 h 3017"/>
                <a:gd name="T14" fmla="*/ 101977 w 2495"/>
                <a:gd name="T15" fmla="*/ 221691 h 3017"/>
                <a:gd name="T16" fmla="*/ 84981 w 2495"/>
                <a:gd name="T17" fmla="*/ 301990 h 3017"/>
                <a:gd name="T18" fmla="*/ 43704 w 2495"/>
                <a:gd name="T19" fmla="*/ 335870 h 3017"/>
                <a:gd name="T20" fmla="*/ 24280 w 2495"/>
                <a:gd name="T21" fmla="*/ 379622 h 3017"/>
                <a:gd name="T22" fmla="*/ 24280 w 2495"/>
                <a:gd name="T23" fmla="*/ 423106 h 3017"/>
                <a:gd name="T24" fmla="*/ 0 w 2495"/>
                <a:gd name="T25" fmla="*/ 459654 h 3017"/>
                <a:gd name="T26" fmla="*/ 36420 w 2495"/>
                <a:gd name="T27" fmla="*/ 498337 h 3017"/>
                <a:gd name="T28" fmla="*/ 19694 w 2495"/>
                <a:gd name="T29" fmla="*/ 543155 h 3017"/>
                <a:gd name="T30" fmla="*/ 16187 w 2495"/>
                <a:gd name="T31" fmla="*/ 556761 h 3017"/>
                <a:gd name="T32" fmla="*/ 19424 w 2495"/>
                <a:gd name="T33" fmla="*/ 567165 h 3017"/>
                <a:gd name="T34" fmla="*/ 25899 w 2495"/>
                <a:gd name="T35" fmla="*/ 571167 h 3017"/>
                <a:gd name="T36" fmla="*/ 29406 w 2495"/>
                <a:gd name="T37" fmla="*/ 575702 h 3017"/>
                <a:gd name="T38" fmla="*/ 23741 w 2495"/>
                <a:gd name="T39" fmla="*/ 583972 h 3017"/>
                <a:gd name="T40" fmla="*/ 53416 w 2495"/>
                <a:gd name="T41" fmla="*/ 619987 h 3017"/>
                <a:gd name="T42" fmla="*/ 111689 w 2495"/>
                <a:gd name="T43" fmla="*/ 634659 h 3017"/>
                <a:gd name="T44" fmla="*/ 149188 w 2495"/>
                <a:gd name="T45" fmla="*/ 698152 h 3017"/>
                <a:gd name="T46" fmla="*/ 133541 w 2495"/>
                <a:gd name="T47" fmla="*/ 773116 h 3017"/>
                <a:gd name="T48" fmla="*/ 167533 w 2495"/>
                <a:gd name="T49" fmla="*/ 790189 h 3017"/>
                <a:gd name="T50" fmla="*/ 233090 w 2495"/>
                <a:gd name="T51" fmla="*/ 785387 h 3017"/>
                <a:gd name="T52" fmla="*/ 301074 w 2495"/>
                <a:gd name="T53" fmla="*/ 804862 h 3017"/>
                <a:gd name="T54" fmla="*/ 386055 w 2495"/>
                <a:gd name="T55" fmla="*/ 804862 h 3017"/>
                <a:gd name="T56" fmla="*/ 502599 w 2495"/>
                <a:gd name="T57" fmla="*/ 782986 h 3017"/>
                <a:gd name="T58" fmla="*/ 522023 w 2495"/>
                <a:gd name="T59" fmla="*/ 753908 h 3017"/>
                <a:gd name="T60" fmla="*/ 548462 w 2495"/>
                <a:gd name="T61" fmla="*/ 702687 h 3017"/>
                <a:gd name="T62" fmla="*/ 601878 w 2495"/>
                <a:gd name="T63" fmla="*/ 680811 h 3017"/>
                <a:gd name="T64" fmla="*/ 548462 w 2495"/>
                <a:gd name="T65" fmla="*/ 639461 h 3017"/>
                <a:gd name="T66" fmla="*/ 488031 w 2495"/>
                <a:gd name="T67" fmla="*/ 583438 h 3017"/>
                <a:gd name="T68" fmla="*/ 471035 w 2495"/>
                <a:gd name="T69" fmla="*/ 517811 h 3017"/>
                <a:gd name="T70" fmla="*/ 531466 w 2495"/>
                <a:gd name="T71" fmla="*/ 495936 h 3017"/>
                <a:gd name="T72" fmla="*/ 603227 w 2495"/>
                <a:gd name="T73" fmla="*/ 458854 h 3017"/>
                <a:gd name="T74" fmla="*/ 650439 w 2495"/>
                <a:gd name="T75" fmla="*/ 440180 h 3017"/>
                <a:gd name="T76" fmla="*/ 671481 w 2495"/>
                <a:gd name="T77" fmla="*/ 409767 h 3017"/>
                <a:gd name="T78" fmla="*/ 649629 w 2495"/>
                <a:gd name="T79" fmla="*/ 333736 h 3017"/>
                <a:gd name="T80" fmla="*/ 622112 w 2495"/>
                <a:gd name="T81" fmla="*/ 275312 h 3017"/>
                <a:gd name="T82" fmla="*/ 624540 w 2495"/>
                <a:gd name="T83" fmla="*/ 208619 h 3017"/>
                <a:gd name="T84" fmla="*/ 624270 w 2495"/>
                <a:gd name="T85" fmla="*/ 134722 h 3017"/>
                <a:gd name="T86" fmla="*/ 590008 w 2495"/>
                <a:gd name="T87" fmla="*/ 126718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7" name="Freeform 23"/>
            <p:cNvSpPr>
              <a:spLocks/>
            </p:cNvSpPr>
            <p:nvPr/>
          </p:nvSpPr>
          <p:spPr bwMode="auto">
            <a:xfrm>
              <a:off x="4150519" y="3162300"/>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8" name="Freeform 24"/>
            <p:cNvSpPr>
              <a:spLocks/>
            </p:cNvSpPr>
            <p:nvPr/>
          </p:nvSpPr>
          <p:spPr bwMode="auto">
            <a:xfrm>
              <a:off x="4130279" y="2501504"/>
              <a:ext cx="402431" cy="732234"/>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6 h 3669"/>
                <a:gd name="T18" fmla="*/ 189987 w 2025"/>
                <a:gd name="T19" fmla="*/ 312132 h 3669"/>
                <a:gd name="T20" fmla="*/ 253051 w 2025"/>
                <a:gd name="T21" fmla="*/ 321712 h 3669"/>
                <a:gd name="T22" fmla="*/ 303927 w 2025"/>
                <a:gd name="T23" fmla="*/ 370408 h 3669"/>
                <a:gd name="T24" fmla="*/ 340228 w 2025"/>
                <a:gd name="T25" fmla="*/ 448374 h 3669"/>
                <a:gd name="T26" fmla="*/ 391104 w 2025"/>
                <a:gd name="T27" fmla="*/ 514101 h 3669"/>
                <a:gd name="T28" fmla="*/ 391104 w 2025"/>
                <a:gd name="T29" fmla="*/ 584616 h 3669"/>
                <a:gd name="T30" fmla="*/ 437209 w 2025"/>
                <a:gd name="T31" fmla="*/ 628256 h 3669"/>
                <a:gd name="T32" fmla="*/ 432440 w 2025"/>
                <a:gd name="T33" fmla="*/ 684403 h 3669"/>
                <a:gd name="T34" fmla="*/ 501863 w 2025"/>
                <a:gd name="T35" fmla="*/ 675356 h 3669"/>
                <a:gd name="T36" fmla="*/ 536575 w 2025"/>
                <a:gd name="T37" fmla="*/ 715802 h 3669"/>
                <a:gd name="T38" fmla="*/ 524386 w 2025"/>
                <a:gd name="T39" fmla="*/ 766893 h 3669"/>
                <a:gd name="T40" fmla="*/ 475896 w 2025"/>
                <a:gd name="T41" fmla="*/ 813194 h 3669"/>
                <a:gd name="T42" fmla="*/ 483315 w 2025"/>
                <a:gd name="T43" fmla="*/ 840070 h 3669"/>
                <a:gd name="T44" fmla="*/ 445688 w 2025"/>
                <a:gd name="T45" fmla="*/ 899942 h 3669"/>
                <a:gd name="T46" fmla="*/ 363281 w 2025"/>
                <a:gd name="T47" fmla="*/ 897547 h 3669"/>
                <a:gd name="T48" fmla="*/ 302867 w 2025"/>
                <a:gd name="T49" fmla="*/ 909788 h 3669"/>
                <a:gd name="T50" fmla="*/ 256761 w 2025"/>
                <a:gd name="T51" fmla="*/ 926818 h 3669"/>
                <a:gd name="T52" fmla="*/ 193697 w 2025"/>
                <a:gd name="T53" fmla="*/ 909788 h 3669"/>
                <a:gd name="T54" fmla="*/ 145206 w 2025"/>
                <a:gd name="T55" fmla="*/ 934002 h 3669"/>
                <a:gd name="T56" fmla="*/ 101751 w 2025"/>
                <a:gd name="T57" fmla="*/ 956089 h 3669"/>
                <a:gd name="T58" fmla="*/ 18018 w 2025"/>
                <a:gd name="T59" fmla="*/ 976312 h 3669"/>
                <a:gd name="T60" fmla="*/ 40011 w 2025"/>
                <a:gd name="T61" fmla="*/ 930011 h 3669"/>
                <a:gd name="T62" fmla="*/ 72603 w 2025"/>
                <a:gd name="T63" fmla="*/ 873332 h 3669"/>
                <a:gd name="T64" fmla="*/ 120299 w 2025"/>
                <a:gd name="T65" fmla="*/ 850980 h 3669"/>
                <a:gd name="T66" fmla="*/ 187603 w 2025"/>
                <a:gd name="T67" fmla="*/ 859495 h 3669"/>
                <a:gd name="T68" fmla="*/ 223639 w 2025"/>
                <a:gd name="T69" fmla="*/ 819048 h 3669"/>
                <a:gd name="T70" fmla="*/ 175679 w 2025"/>
                <a:gd name="T71" fmla="*/ 827830 h 3669"/>
                <a:gd name="T72" fmla="*/ 108905 w 2025"/>
                <a:gd name="T73" fmla="*/ 812396 h 3669"/>
                <a:gd name="T74" fmla="*/ 55645 w 2025"/>
                <a:gd name="T75" fmla="*/ 802816 h 3669"/>
                <a:gd name="T76" fmla="*/ 72603 w 2025"/>
                <a:gd name="T77" fmla="*/ 756515 h 3669"/>
                <a:gd name="T78" fmla="*/ 125863 w 2025"/>
                <a:gd name="T79" fmla="*/ 707820 h 3669"/>
                <a:gd name="T80" fmla="*/ 87177 w 2025"/>
                <a:gd name="T81" fmla="*/ 656729 h 3669"/>
                <a:gd name="T82" fmla="*/ 96981 w 2025"/>
                <a:gd name="T83" fmla="*/ 608033 h 3669"/>
                <a:gd name="T84" fmla="*/ 147856 w 2025"/>
                <a:gd name="T85" fmla="*/ 627458 h 3669"/>
                <a:gd name="T86" fmla="*/ 188927 w 2025"/>
                <a:gd name="T87" fmla="*/ 632514 h 3669"/>
                <a:gd name="T88" fmla="*/ 220459 w 2025"/>
                <a:gd name="T89" fmla="*/ 608033 h 3669"/>
                <a:gd name="T90" fmla="*/ 201116 w 2025"/>
                <a:gd name="T91" fmla="*/ 564393 h 3669"/>
                <a:gd name="T92" fmla="*/ 164815 w 2025"/>
                <a:gd name="T93" fmla="*/ 493877 h 3669"/>
                <a:gd name="T94" fmla="*/ 116324 w 2025"/>
                <a:gd name="T95" fmla="*/ 442786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7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59" name="Freeform 25"/>
            <p:cNvSpPr>
              <a:spLocks/>
            </p:cNvSpPr>
            <p:nvPr/>
          </p:nvSpPr>
          <p:spPr bwMode="auto">
            <a:xfrm>
              <a:off x="3876675" y="2793207"/>
              <a:ext cx="234554" cy="322660"/>
            </a:xfrm>
            <a:custGeom>
              <a:avLst/>
              <a:gdLst>
                <a:gd name="T0" fmla="*/ 176580 w 1176"/>
                <a:gd name="T1" fmla="*/ 123527 h 1616"/>
                <a:gd name="T2" fmla="*/ 161688 w 1176"/>
                <a:gd name="T3" fmla="*/ 85191 h 1616"/>
                <a:gd name="T4" fmla="*/ 176580 w 1176"/>
                <a:gd name="T5" fmla="*/ 68153 h 1616"/>
                <a:gd name="T6" fmla="*/ 197855 w 1176"/>
                <a:gd name="T7" fmla="*/ 70282 h 1616"/>
                <a:gd name="T8" fmla="*/ 210619 w 1176"/>
                <a:gd name="T9" fmla="*/ 44725 h 1616"/>
                <a:gd name="T10" fmla="*/ 246786 w 1176"/>
                <a:gd name="T11" fmla="*/ 29817 h 1616"/>
                <a:gd name="T12" fmla="*/ 253169 w 1176"/>
                <a:gd name="T13" fmla="*/ 8519 h 1616"/>
                <a:gd name="T14" fmla="*/ 240404 w 1176"/>
                <a:gd name="T15" fmla="*/ 0 h 1616"/>
                <a:gd name="T16" fmla="*/ 227639 w 1176"/>
                <a:gd name="T17" fmla="*/ 17038 h 1616"/>
                <a:gd name="T18" fmla="*/ 216204 w 1176"/>
                <a:gd name="T19" fmla="*/ 39134 h 1616"/>
                <a:gd name="T20" fmla="*/ 204237 w 1176"/>
                <a:gd name="T21" fmla="*/ 42595 h 1616"/>
                <a:gd name="T22" fmla="*/ 202110 w 1176"/>
                <a:gd name="T23" fmla="*/ 12779 h 1616"/>
                <a:gd name="T24" fmla="*/ 168070 w 1176"/>
                <a:gd name="T25" fmla="*/ 12779 h 1616"/>
                <a:gd name="T26" fmla="*/ 155305 w 1176"/>
                <a:gd name="T27" fmla="*/ 27687 h 1616"/>
                <a:gd name="T28" fmla="*/ 155305 w 1176"/>
                <a:gd name="T29" fmla="*/ 48985 h 1616"/>
                <a:gd name="T30" fmla="*/ 127648 w 1176"/>
                <a:gd name="T31" fmla="*/ 68153 h 1616"/>
                <a:gd name="T32" fmla="*/ 148923 w 1176"/>
                <a:gd name="T33" fmla="*/ 74542 h 1616"/>
                <a:gd name="T34" fmla="*/ 155305 w 1176"/>
                <a:gd name="T35" fmla="*/ 89450 h 1616"/>
                <a:gd name="T36" fmla="*/ 144668 w 1176"/>
                <a:gd name="T37" fmla="*/ 112878 h 1616"/>
                <a:gd name="T38" fmla="*/ 134031 w 1176"/>
                <a:gd name="T39" fmla="*/ 132046 h 1616"/>
                <a:gd name="T40" fmla="*/ 114883 w 1176"/>
                <a:gd name="T41" fmla="*/ 115007 h 1616"/>
                <a:gd name="T42" fmla="*/ 102119 w 1176"/>
                <a:gd name="T43" fmla="*/ 132046 h 1616"/>
                <a:gd name="T44" fmla="*/ 74461 w 1176"/>
                <a:gd name="T45" fmla="*/ 115007 h 1616"/>
                <a:gd name="T46" fmla="*/ 51857 w 1176"/>
                <a:gd name="T47" fmla="*/ 121663 h 1616"/>
                <a:gd name="T48" fmla="*/ 40422 w 1176"/>
                <a:gd name="T49" fmla="*/ 146954 h 1616"/>
                <a:gd name="T50" fmla="*/ 48932 w 1176"/>
                <a:gd name="T51" fmla="*/ 168252 h 1616"/>
                <a:gd name="T52" fmla="*/ 31912 w 1176"/>
                <a:gd name="T53" fmla="*/ 181030 h 1616"/>
                <a:gd name="T54" fmla="*/ 38294 w 1176"/>
                <a:gd name="T55" fmla="*/ 227885 h 1616"/>
                <a:gd name="T56" fmla="*/ 51059 w 1176"/>
                <a:gd name="T57" fmla="*/ 238534 h 1616"/>
                <a:gd name="T58" fmla="*/ 63824 w 1176"/>
                <a:gd name="T59" fmla="*/ 259832 h 1616"/>
                <a:gd name="T60" fmla="*/ 57442 w 1176"/>
                <a:gd name="T61" fmla="*/ 287519 h 1616"/>
                <a:gd name="T62" fmla="*/ 57442 w 1176"/>
                <a:gd name="T63" fmla="*/ 310946 h 1616"/>
                <a:gd name="T64" fmla="*/ 23402 w 1176"/>
                <a:gd name="T65" fmla="*/ 319465 h 1616"/>
                <a:gd name="T66" fmla="*/ 10637 w 1176"/>
                <a:gd name="T67" fmla="*/ 342893 h 1616"/>
                <a:gd name="T68" fmla="*/ 0 w 1176"/>
                <a:gd name="T69" fmla="*/ 385488 h 1616"/>
                <a:gd name="T70" fmla="*/ 10637 w 1176"/>
                <a:gd name="T71" fmla="*/ 413175 h 1616"/>
                <a:gd name="T72" fmla="*/ 31912 w 1176"/>
                <a:gd name="T73" fmla="*/ 406786 h 1616"/>
                <a:gd name="T74" fmla="*/ 42549 w 1176"/>
                <a:gd name="T75" fmla="*/ 430213 h 1616"/>
                <a:gd name="T76" fmla="*/ 76589 w 1176"/>
                <a:gd name="T77" fmla="*/ 430213 h 1616"/>
                <a:gd name="T78" fmla="*/ 112756 w 1176"/>
                <a:gd name="T79" fmla="*/ 413175 h 1616"/>
                <a:gd name="T80" fmla="*/ 138286 w 1176"/>
                <a:gd name="T81" fmla="*/ 387618 h 1616"/>
                <a:gd name="T82" fmla="*/ 165943 w 1176"/>
                <a:gd name="T83" fmla="*/ 385488 h 1616"/>
                <a:gd name="T84" fmla="*/ 193600 w 1176"/>
                <a:gd name="T85" fmla="*/ 366320 h 1616"/>
                <a:gd name="T86" fmla="*/ 267529 w 1176"/>
                <a:gd name="T87" fmla="*/ 353275 h 1616"/>
                <a:gd name="T88" fmla="*/ 278698 w 1176"/>
                <a:gd name="T89" fmla="*/ 325854 h 1616"/>
                <a:gd name="T90" fmla="*/ 295718 w 1176"/>
                <a:gd name="T91" fmla="*/ 296038 h 1616"/>
                <a:gd name="T92" fmla="*/ 308483 w 1176"/>
                <a:gd name="T93" fmla="*/ 266221 h 1616"/>
                <a:gd name="T94" fmla="*/ 304228 w 1176"/>
                <a:gd name="T95" fmla="*/ 236404 h 1616"/>
                <a:gd name="T96" fmla="*/ 312738 w 1176"/>
                <a:gd name="T97" fmla="*/ 204458 h 1616"/>
                <a:gd name="T98" fmla="*/ 302101 w 1176"/>
                <a:gd name="T99" fmla="*/ 176771 h 1616"/>
                <a:gd name="T100" fmla="*/ 289336 w 1176"/>
                <a:gd name="T101" fmla="*/ 151213 h 1616"/>
                <a:gd name="T102" fmla="*/ 272316 w 1176"/>
                <a:gd name="T103" fmla="*/ 140565 h 1616"/>
                <a:gd name="T104" fmla="*/ 261679 w 1176"/>
                <a:gd name="T105" fmla="*/ 121397 h 1616"/>
                <a:gd name="T106" fmla="*/ 242532 w 1176"/>
                <a:gd name="T107" fmla="*/ 117137 h 1616"/>
                <a:gd name="T108" fmla="*/ 225512 w 1176"/>
                <a:gd name="T109" fmla="*/ 132046 h 1616"/>
                <a:gd name="T110" fmla="*/ 206365 w 1176"/>
                <a:gd name="T111" fmla="*/ 140565 h 1616"/>
                <a:gd name="T112" fmla="*/ 176580 w 1176"/>
                <a:gd name="T113" fmla="*/ 123527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0" name="Freeform 26"/>
            <p:cNvSpPr>
              <a:spLocks/>
            </p:cNvSpPr>
            <p:nvPr/>
          </p:nvSpPr>
          <p:spPr bwMode="auto">
            <a:xfrm>
              <a:off x="3996929" y="2800350"/>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1" name="Freeform 27"/>
            <p:cNvSpPr>
              <a:spLocks/>
            </p:cNvSpPr>
            <p:nvPr/>
          </p:nvSpPr>
          <p:spPr bwMode="auto">
            <a:xfrm>
              <a:off x="3286125" y="1689497"/>
              <a:ext cx="519113" cy="332184"/>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2 h 1664"/>
                <a:gd name="T18" fmla="*/ 379085 w 2600"/>
                <a:gd name="T19" fmla="*/ 72399 h 1664"/>
                <a:gd name="T20" fmla="*/ 338621 w 2600"/>
                <a:gd name="T21" fmla="*/ 46846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1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4 h 1664"/>
                <a:gd name="T56" fmla="*/ 42594 w 2600"/>
                <a:gd name="T57" fmla="*/ 121375 h 1664"/>
                <a:gd name="T58" fmla="*/ 89447 w 2600"/>
                <a:gd name="T59" fmla="*/ 112857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2 h 1664"/>
                <a:gd name="T76" fmla="*/ 119263 w 2600"/>
                <a:gd name="T77" fmla="*/ 272561 h 1664"/>
                <a:gd name="T78" fmla="*/ 121392 w 2600"/>
                <a:gd name="T79" fmla="*/ 306631 h 1664"/>
                <a:gd name="T80" fmla="*/ 78799 w 2600"/>
                <a:gd name="T81" fmla="*/ 338572 h 1664"/>
                <a:gd name="T82" fmla="*/ 61761 w 2600"/>
                <a:gd name="T83" fmla="*/ 368384 h 1664"/>
                <a:gd name="T84" fmla="*/ 110744 w 2600"/>
                <a:gd name="T85" fmla="*/ 364125 h 1664"/>
                <a:gd name="T86" fmla="*/ 183154 w 2600"/>
                <a:gd name="T87" fmla="*/ 370513 h 1664"/>
                <a:gd name="T88" fmla="*/ 212969 w 2600"/>
                <a:gd name="T89" fmla="*/ 417359 h 1664"/>
                <a:gd name="T90" fmla="*/ 263549 w 2600"/>
                <a:gd name="T91" fmla="*/ 421086 h 1664"/>
                <a:gd name="T92" fmla="*/ 327973 w 2600"/>
                <a:gd name="T93" fmla="*/ 442912 h 1664"/>
                <a:gd name="T94" fmla="*/ 381215 w 2600"/>
                <a:gd name="T95" fmla="*/ 404583 h 1664"/>
                <a:gd name="T96" fmla="*/ 442976 w 2600"/>
                <a:gd name="T97" fmla="*/ 364125 h 1664"/>
                <a:gd name="T98" fmla="*/ 474921 w 2600"/>
                <a:gd name="T99" fmla="*/ 379030 h 1664"/>
                <a:gd name="T100" fmla="*/ 521775 w 2600"/>
                <a:gd name="T101" fmla="*/ 338572 h 1664"/>
                <a:gd name="T102" fmla="*/ 572887 w 2600"/>
                <a:gd name="T103" fmla="*/ 317278 h 1664"/>
                <a:gd name="T104" fmla="*/ 613351 w 2600"/>
                <a:gd name="T105" fmla="*/ 281079 h 1664"/>
                <a:gd name="T106" fmla="*/ 643167 w 2600"/>
                <a:gd name="T107" fmla="*/ 268302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3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2" name="Freeform 28"/>
            <p:cNvSpPr>
              <a:spLocks/>
            </p:cNvSpPr>
            <p:nvPr/>
          </p:nvSpPr>
          <p:spPr bwMode="auto">
            <a:xfrm>
              <a:off x="3887391" y="3723085"/>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3" name="Freeform 29"/>
            <p:cNvSpPr>
              <a:spLocks/>
            </p:cNvSpPr>
            <p:nvPr/>
          </p:nvSpPr>
          <p:spPr bwMode="auto">
            <a:xfrm>
              <a:off x="3854054" y="3840957"/>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4" name="Freeform 30"/>
            <p:cNvSpPr>
              <a:spLocks/>
            </p:cNvSpPr>
            <p:nvPr/>
          </p:nvSpPr>
          <p:spPr bwMode="auto">
            <a:xfrm>
              <a:off x="4794647" y="3477816"/>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5" name="Freeform 31"/>
            <p:cNvSpPr>
              <a:spLocks/>
            </p:cNvSpPr>
            <p:nvPr/>
          </p:nvSpPr>
          <p:spPr bwMode="auto">
            <a:xfrm>
              <a:off x="5106592" y="3167063"/>
              <a:ext cx="382190" cy="183356"/>
            </a:xfrm>
            <a:custGeom>
              <a:avLst/>
              <a:gdLst>
                <a:gd name="T0" fmla="*/ 201509 w 1884"/>
                <a:gd name="T1" fmla="*/ 1607 h 913"/>
                <a:gd name="T2" fmla="*/ 179329 w 1884"/>
                <a:gd name="T3" fmla="*/ 2678 h 913"/>
                <a:gd name="T4" fmla="*/ 155527 w 1884"/>
                <a:gd name="T5" fmla="*/ 0 h 913"/>
                <a:gd name="T6" fmla="*/ 131995 w 1884"/>
                <a:gd name="T7" fmla="*/ 20886 h 913"/>
                <a:gd name="T8" fmla="*/ 88177 w 1884"/>
                <a:gd name="T9" fmla="*/ 37488 h 913"/>
                <a:gd name="T10" fmla="*/ 60047 w 1884"/>
                <a:gd name="T11" fmla="*/ 58910 h 913"/>
                <a:gd name="T12" fmla="*/ 31105 w 1884"/>
                <a:gd name="T13" fmla="*/ 56232 h 913"/>
                <a:gd name="T14" fmla="*/ 0 w 1884"/>
                <a:gd name="T15" fmla="*/ 79528 h 913"/>
                <a:gd name="T16" fmla="*/ 5680 w 1884"/>
                <a:gd name="T17" fmla="*/ 111928 h 913"/>
                <a:gd name="T18" fmla="*/ 15958 w 1884"/>
                <a:gd name="T19" fmla="*/ 146203 h 913"/>
                <a:gd name="T20" fmla="*/ 35974 w 1884"/>
                <a:gd name="T21" fmla="*/ 171641 h 913"/>
                <a:gd name="T22" fmla="*/ 78169 w 1884"/>
                <a:gd name="T23" fmla="*/ 203774 h 913"/>
                <a:gd name="T24" fmla="*/ 104947 w 1884"/>
                <a:gd name="T25" fmla="*/ 225731 h 913"/>
                <a:gd name="T26" fmla="*/ 129831 w 1884"/>
                <a:gd name="T27" fmla="*/ 244207 h 913"/>
                <a:gd name="T28" fmla="*/ 154715 w 1884"/>
                <a:gd name="T29" fmla="*/ 242065 h 913"/>
                <a:gd name="T30" fmla="*/ 183927 w 1884"/>
                <a:gd name="T31" fmla="*/ 244475 h 913"/>
                <a:gd name="T32" fmla="*/ 205836 w 1884"/>
                <a:gd name="T33" fmla="*/ 229748 h 913"/>
                <a:gd name="T34" fmla="*/ 213139 w 1884"/>
                <a:gd name="T35" fmla="*/ 207790 h 913"/>
                <a:gd name="T36" fmla="*/ 230180 w 1884"/>
                <a:gd name="T37" fmla="*/ 215020 h 913"/>
                <a:gd name="T38" fmla="*/ 261826 w 1884"/>
                <a:gd name="T39" fmla="*/ 215020 h 913"/>
                <a:gd name="T40" fmla="*/ 276432 w 1884"/>
                <a:gd name="T41" fmla="*/ 229748 h 913"/>
                <a:gd name="T42" fmla="*/ 308078 w 1884"/>
                <a:gd name="T43" fmla="*/ 239655 h 913"/>
                <a:gd name="T44" fmla="*/ 342159 w 1884"/>
                <a:gd name="T45" fmla="*/ 233764 h 913"/>
                <a:gd name="T46" fmla="*/ 371912 w 1884"/>
                <a:gd name="T47" fmla="*/ 233764 h 913"/>
                <a:gd name="T48" fmla="*/ 398690 w 1884"/>
                <a:gd name="T49" fmla="*/ 225731 h 913"/>
                <a:gd name="T50" fmla="*/ 423844 w 1884"/>
                <a:gd name="T51" fmla="*/ 227338 h 913"/>
                <a:gd name="T52" fmla="*/ 427090 w 1884"/>
                <a:gd name="T53" fmla="*/ 205648 h 913"/>
                <a:gd name="T54" fmla="*/ 435746 w 1884"/>
                <a:gd name="T55" fmla="*/ 185298 h 913"/>
                <a:gd name="T56" fmla="*/ 460900 w 1884"/>
                <a:gd name="T57" fmla="*/ 168428 h 913"/>
                <a:gd name="T58" fmla="*/ 485244 w 1884"/>
                <a:gd name="T59" fmla="*/ 161466 h 913"/>
                <a:gd name="T60" fmla="*/ 509587 w 1884"/>
                <a:gd name="T61" fmla="*/ 168428 h 913"/>
                <a:gd name="T62" fmla="*/ 490112 w 1884"/>
                <a:gd name="T63" fmla="*/ 138170 h 913"/>
                <a:gd name="T64" fmla="*/ 457384 w 1884"/>
                <a:gd name="T65" fmla="*/ 113267 h 913"/>
                <a:gd name="T66" fmla="*/ 371101 w 1884"/>
                <a:gd name="T67" fmla="*/ 67478 h 913"/>
                <a:gd name="T68" fmla="*/ 317545 w 1884"/>
                <a:gd name="T69" fmla="*/ 58642 h 913"/>
                <a:gd name="T70" fmla="*/ 293202 w 1884"/>
                <a:gd name="T71" fmla="*/ 37220 h 913"/>
                <a:gd name="T72" fmla="*/ 250466 w 1884"/>
                <a:gd name="T73" fmla="*/ 15531 h 913"/>
                <a:gd name="T74" fmla="*/ 201509 w 1884"/>
                <a:gd name="T75" fmla="*/ 1607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6" name="Freeform 32"/>
            <p:cNvSpPr>
              <a:spLocks/>
            </p:cNvSpPr>
            <p:nvPr/>
          </p:nvSpPr>
          <p:spPr bwMode="auto">
            <a:xfrm>
              <a:off x="4964907" y="3323035"/>
              <a:ext cx="432197" cy="204788"/>
            </a:xfrm>
            <a:custGeom>
              <a:avLst/>
              <a:gdLst>
                <a:gd name="T0" fmla="*/ 450577 w 2132"/>
                <a:gd name="T1" fmla="*/ 6412 h 1022"/>
                <a:gd name="T2" fmla="*/ 420575 w 2132"/>
                <a:gd name="T3" fmla="*/ 6412 h 1022"/>
                <a:gd name="T4" fmla="*/ 401925 w 2132"/>
                <a:gd name="T5" fmla="*/ 0 h 1022"/>
                <a:gd name="T6" fmla="*/ 395167 w 2132"/>
                <a:gd name="T7" fmla="*/ 21107 h 1022"/>
                <a:gd name="T8" fmla="*/ 374355 w 2132"/>
                <a:gd name="T9" fmla="*/ 35534 h 1022"/>
                <a:gd name="T10" fmla="*/ 344082 w 2132"/>
                <a:gd name="T11" fmla="*/ 33129 h 1022"/>
                <a:gd name="T12" fmla="*/ 320026 w 2132"/>
                <a:gd name="T13" fmla="*/ 36068 h 1022"/>
                <a:gd name="T14" fmla="*/ 296781 w 2132"/>
                <a:gd name="T15" fmla="*/ 50763 h 1022"/>
                <a:gd name="T16" fmla="*/ 266508 w 2132"/>
                <a:gd name="T17" fmla="*/ 57175 h 1022"/>
                <a:gd name="T18" fmla="*/ 238127 w 2132"/>
                <a:gd name="T19" fmla="*/ 82022 h 1022"/>
                <a:gd name="T20" fmla="*/ 239479 w 2132"/>
                <a:gd name="T21" fmla="*/ 109006 h 1022"/>
                <a:gd name="T22" fmla="*/ 254886 w 2132"/>
                <a:gd name="T23" fmla="*/ 130647 h 1022"/>
                <a:gd name="T24" fmla="*/ 161364 w 2132"/>
                <a:gd name="T25" fmla="*/ 152823 h 1022"/>
                <a:gd name="T26" fmla="*/ 104063 w 2132"/>
                <a:gd name="T27" fmla="*/ 160303 h 1022"/>
                <a:gd name="T28" fmla="*/ 60545 w 2132"/>
                <a:gd name="T29" fmla="*/ 152823 h 1022"/>
                <a:gd name="T30" fmla="*/ 17839 w 2132"/>
                <a:gd name="T31" fmla="*/ 160036 h 1022"/>
                <a:gd name="T32" fmla="*/ 0 w 2132"/>
                <a:gd name="T33" fmla="*/ 181143 h 1022"/>
                <a:gd name="T34" fmla="*/ 10541 w 2132"/>
                <a:gd name="T35" fmla="*/ 198242 h 1022"/>
                <a:gd name="T36" fmla="*/ 8379 w 2132"/>
                <a:gd name="T37" fmla="*/ 226028 h 1022"/>
                <a:gd name="T38" fmla="*/ 34057 w 2132"/>
                <a:gd name="T39" fmla="*/ 219616 h 1022"/>
                <a:gd name="T40" fmla="*/ 70276 w 2132"/>
                <a:gd name="T41" fmla="*/ 223890 h 1022"/>
                <a:gd name="T42" fmla="*/ 62167 w 2132"/>
                <a:gd name="T43" fmla="*/ 235646 h 1022"/>
                <a:gd name="T44" fmla="*/ 96765 w 2132"/>
                <a:gd name="T45" fmla="*/ 232173 h 1022"/>
                <a:gd name="T46" fmla="*/ 130821 w 2132"/>
                <a:gd name="T47" fmla="*/ 208127 h 1022"/>
                <a:gd name="T48" fmla="*/ 165419 w 2132"/>
                <a:gd name="T49" fmla="*/ 206791 h 1022"/>
                <a:gd name="T50" fmla="*/ 189205 w 2132"/>
                <a:gd name="T51" fmla="*/ 209997 h 1022"/>
                <a:gd name="T52" fmla="*/ 198935 w 2132"/>
                <a:gd name="T53" fmla="*/ 232440 h 1022"/>
                <a:gd name="T54" fmla="*/ 234073 w 2132"/>
                <a:gd name="T55" fmla="*/ 261294 h 1022"/>
                <a:gd name="T56" fmla="*/ 272725 w 2132"/>
                <a:gd name="T57" fmla="*/ 261027 h 1022"/>
                <a:gd name="T58" fmla="*/ 300024 w 2132"/>
                <a:gd name="T59" fmla="*/ 260226 h 1022"/>
                <a:gd name="T60" fmla="*/ 331919 w 2132"/>
                <a:gd name="T61" fmla="*/ 262363 h 1022"/>
                <a:gd name="T62" fmla="*/ 346785 w 2132"/>
                <a:gd name="T63" fmla="*/ 273050 h 1022"/>
                <a:gd name="T64" fmla="*/ 368138 w 2132"/>
                <a:gd name="T65" fmla="*/ 262363 h 1022"/>
                <a:gd name="T66" fmla="*/ 374355 w 2132"/>
                <a:gd name="T67" fmla="*/ 247401 h 1022"/>
                <a:gd name="T68" fmla="*/ 404087 w 2132"/>
                <a:gd name="T69" fmla="*/ 247401 h 1022"/>
                <a:gd name="T70" fmla="*/ 442468 w 2132"/>
                <a:gd name="T71" fmla="*/ 236715 h 1022"/>
                <a:gd name="T72" fmla="*/ 470038 w 2132"/>
                <a:gd name="T73" fmla="*/ 243127 h 1022"/>
                <a:gd name="T74" fmla="*/ 499770 w 2132"/>
                <a:gd name="T75" fmla="*/ 238050 h 1022"/>
                <a:gd name="T76" fmla="*/ 510582 w 2132"/>
                <a:gd name="T77" fmla="*/ 180876 h 1022"/>
                <a:gd name="T78" fmla="*/ 505987 w 2132"/>
                <a:gd name="T79" fmla="*/ 140800 h 1022"/>
                <a:gd name="T80" fmla="*/ 545720 w 2132"/>
                <a:gd name="T81" fmla="*/ 128243 h 1022"/>
                <a:gd name="T82" fmla="*/ 576263 w 2132"/>
                <a:gd name="T83" fmla="*/ 115418 h 1022"/>
                <a:gd name="T84" fmla="*/ 540044 w 2132"/>
                <a:gd name="T85" fmla="*/ 109006 h 1022"/>
                <a:gd name="T86" fmla="*/ 530854 w 2132"/>
                <a:gd name="T87" fmla="*/ 95380 h 1022"/>
                <a:gd name="T88" fmla="*/ 527340 w 2132"/>
                <a:gd name="T89" fmla="*/ 66526 h 1022"/>
                <a:gd name="T90" fmla="*/ 532476 w 2132"/>
                <a:gd name="T91" fmla="*/ 45152 h 1022"/>
                <a:gd name="T92" fmla="*/ 531665 w 2132"/>
                <a:gd name="T93" fmla="*/ 25114 h 1022"/>
                <a:gd name="T94" fmla="*/ 498149 w 2132"/>
                <a:gd name="T95" fmla="*/ 30725 h 1022"/>
                <a:gd name="T96" fmla="*/ 465984 w 2132"/>
                <a:gd name="T97" fmla="*/ 21107 h 1022"/>
                <a:gd name="T98" fmla="*/ 450577 w 2132"/>
                <a:gd name="T99" fmla="*/ 6412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7" name="Freeform 33"/>
            <p:cNvSpPr>
              <a:spLocks/>
            </p:cNvSpPr>
            <p:nvPr/>
          </p:nvSpPr>
          <p:spPr bwMode="auto">
            <a:xfrm>
              <a:off x="4764881" y="3427810"/>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8" name="Freeform 34"/>
            <p:cNvSpPr>
              <a:spLocks/>
            </p:cNvSpPr>
            <p:nvPr/>
          </p:nvSpPr>
          <p:spPr bwMode="auto">
            <a:xfrm>
              <a:off x="4658917" y="2953941"/>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69" name="Freeform 35"/>
            <p:cNvSpPr>
              <a:spLocks/>
            </p:cNvSpPr>
            <p:nvPr/>
          </p:nvSpPr>
          <p:spPr bwMode="auto">
            <a:xfrm>
              <a:off x="4877991" y="2603897"/>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0" name="Freeform 36"/>
            <p:cNvSpPr>
              <a:spLocks/>
            </p:cNvSpPr>
            <p:nvPr/>
          </p:nvSpPr>
          <p:spPr bwMode="auto">
            <a:xfrm>
              <a:off x="4874419" y="3912394"/>
              <a:ext cx="94060" cy="169069"/>
            </a:xfrm>
            <a:custGeom>
              <a:avLst/>
              <a:gdLst>
                <a:gd name="T0" fmla="*/ 0 w 480"/>
                <a:gd name="T1" fmla="*/ 52145 h 843"/>
                <a:gd name="T2" fmla="*/ 12541 w 480"/>
                <a:gd name="T3" fmla="*/ 77816 h 843"/>
                <a:gd name="T4" fmla="*/ 20902 w 480"/>
                <a:gd name="T5" fmla="*/ 109370 h 843"/>
                <a:gd name="T6" fmla="*/ 27173 w 480"/>
                <a:gd name="T7" fmla="*/ 139854 h 843"/>
                <a:gd name="T8" fmla="*/ 32660 w 480"/>
                <a:gd name="T9" fmla="*/ 169804 h 843"/>
                <a:gd name="T10" fmla="*/ 18812 w 480"/>
                <a:gd name="T11" fmla="*/ 189058 h 843"/>
                <a:gd name="T12" fmla="*/ 20902 w 480"/>
                <a:gd name="T13" fmla="*/ 218472 h 843"/>
                <a:gd name="T14" fmla="*/ 37624 w 480"/>
                <a:gd name="T15" fmla="*/ 225425 h 843"/>
                <a:gd name="T16" fmla="*/ 52255 w 480"/>
                <a:gd name="T17" fmla="*/ 216868 h 843"/>
                <a:gd name="T18" fmla="*/ 66887 w 480"/>
                <a:gd name="T19" fmla="*/ 206172 h 843"/>
                <a:gd name="T20" fmla="*/ 91970 w 480"/>
                <a:gd name="T21" fmla="*/ 194138 h 843"/>
                <a:gd name="T22" fmla="*/ 103727 w 480"/>
                <a:gd name="T23" fmla="*/ 218472 h 843"/>
                <a:gd name="T24" fmla="*/ 123323 w 480"/>
                <a:gd name="T25" fmla="*/ 201893 h 843"/>
                <a:gd name="T26" fmla="*/ 119142 w 480"/>
                <a:gd name="T27" fmla="*/ 165526 h 843"/>
                <a:gd name="T28" fmla="*/ 108691 w 480"/>
                <a:gd name="T29" fmla="*/ 133437 h 843"/>
                <a:gd name="T30" fmla="*/ 115746 w 480"/>
                <a:gd name="T31" fmla="*/ 97069 h 843"/>
                <a:gd name="T32" fmla="*/ 125413 w 480"/>
                <a:gd name="T33" fmla="*/ 73537 h 843"/>
                <a:gd name="T34" fmla="*/ 104511 w 480"/>
                <a:gd name="T35" fmla="*/ 43588 h 843"/>
                <a:gd name="T36" fmla="*/ 91970 w 480"/>
                <a:gd name="T37" fmla="*/ 12301 h 843"/>
                <a:gd name="T38" fmla="*/ 80212 w 480"/>
                <a:gd name="T39" fmla="*/ 0 h 843"/>
                <a:gd name="T40" fmla="*/ 64797 w 480"/>
                <a:gd name="T41" fmla="*/ 17916 h 843"/>
                <a:gd name="T42" fmla="*/ 52255 w 480"/>
                <a:gd name="T43" fmla="*/ 32891 h 843"/>
                <a:gd name="T44" fmla="*/ 32660 w 480"/>
                <a:gd name="T45" fmla="*/ 48668 h 843"/>
                <a:gd name="T46" fmla="*/ 18812 w 480"/>
                <a:gd name="T47" fmla="*/ 47866 h 843"/>
                <a:gd name="T48" fmla="*/ 0 w 480"/>
                <a:gd name="T49" fmla="*/ 52145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1" name="Freeform 37"/>
            <p:cNvSpPr>
              <a:spLocks/>
            </p:cNvSpPr>
            <p:nvPr/>
          </p:nvSpPr>
          <p:spPr bwMode="auto">
            <a:xfrm>
              <a:off x="5125641" y="4131469"/>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2" name="Freeform 38"/>
            <p:cNvSpPr>
              <a:spLocks/>
            </p:cNvSpPr>
            <p:nvPr/>
          </p:nvSpPr>
          <p:spPr bwMode="auto">
            <a:xfrm>
              <a:off x="4907757" y="3794522"/>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3" name="Freeform 39"/>
            <p:cNvSpPr>
              <a:spLocks/>
            </p:cNvSpPr>
            <p:nvPr/>
          </p:nvSpPr>
          <p:spPr bwMode="auto">
            <a:xfrm>
              <a:off x="5169694" y="3500438"/>
              <a:ext cx="179785" cy="96441"/>
            </a:xfrm>
            <a:custGeom>
              <a:avLst/>
              <a:gdLst>
                <a:gd name="T0" fmla="*/ 15185 w 884"/>
                <a:gd name="T1" fmla="*/ 92002 h 478"/>
                <a:gd name="T2" fmla="*/ 38235 w 884"/>
                <a:gd name="T3" fmla="*/ 112447 h 478"/>
                <a:gd name="T4" fmla="*/ 48539 w 884"/>
                <a:gd name="T5" fmla="*/ 128588 h 478"/>
                <a:gd name="T6" fmla="*/ 75114 w 884"/>
                <a:gd name="T7" fmla="*/ 126974 h 478"/>
                <a:gd name="T8" fmla="*/ 96807 w 884"/>
                <a:gd name="T9" fmla="*/ 128588 h 478"/>
                <a:gd name="T10" fmla="*/ 128263 w 884"/>
                <a:gd name="T11" fmla="*/ 122132 h 478"/>
                <a:gd name="T12" fmla="*/ 147516 w 884"/>
                <a:gd name="T13" fmla="*/ 126974 h 478"/>
                <a:gd name="T14" fmla="*/ 166769 w 884"/>
                <a:gd name="T15" fmla="*/ 98190 h 478"/>
                <a:gd name="T16" fmla="*/ 177887 w 884"/>
                <a:gd name="T17" fmla="*/ 90119 h 478"/>
                <a:gd name="T18" fmla="*/ 173006 w 884"/>
                <a:gd name="T19" fmla="*/ 61335 h 478"/>
                <a:gd name="T20" fmla="*/ 174633 w 884"/>
                <a:gd name="T21" fmla="*/ 41966 h 478"/>
                <a:gd name="T22" fmla="*/ 181141 w 884"/>
                <a:gd name="T23" fmla="*/ 30667 h 478"/>
                <a:gd name="T24" fmla="*/ 202021 w 884"/>
                <a:gd name="T25" fmla="*/ 41966 h 478"/>
                <a:gd name="T26" fmla="*/ 224528 w 884"/>
                <a:gd name="T27" fmla="*/ 38738 h 478"/>
                <a:gd name="T28" fmla="*/ 239713 w 884"/>
                <a:gd name="T29" fmla="*/ 26632 h 478"/>
                <a:gd name="T30" fmla="*/ 226968 w 884"/>
                <a:gd name="T31" fmla="*/ 1076 h 478"/>
                <a:gd name="T32" fmla="*/ 197953 w 884"/>
                <a:gd name="T33" fmla="*/ 5918 h 478"/>
                <a:gd name="T34" fmla="*/ 168938 w 884"/>
                <a:gd name="T35" fmla="*/ 0 h 478"/>
                <a:gd name="T36" fmla="*/ 131246 w 884"/>
                <a:gd name="T37" fmla="*/ 10761 h 478"/>
                <a:gd name="T38" fmla="*/ 100604 w 884"/>
                <a:gd name="T39" fmla="*/ 10491 h 478"/>
                <a:gd name="T40" fmla="*/ 94909 w 884"/>
                <a:gd name="T41" fmla="*/ 25825 h 478"/>
                <a:gd name="T42" fmla="*/ 73216 w 884"/>
                <a:gd name="T43" fmla="*/ 36048 h 478"/>
                <a:gd name="T44" fmla="*/ 58030 w 884"/>
                <a:gd name="T45" fmla="*/ 25018 h 478"/>
                <a:gd name="T46" fmla="*/ 27117 w 884"/>
                <a:gd name="T47" fmla="*/ 23404 h 478"/>
                <a:gd name="T48" fmla="*/ 0 w 884"/>
                <a:gd name="T49" fmla="*/ 24480 h 478"/>
                <a:gd name="T50" fmla="*/ 15185 w 884"/>
                <a:gd name="T51" fmla="*/ 59183 h 478"/>
                <a:gd name="T52" fmla="*/ 15185 w 884"/>
                <a:gd name="T53" fmla="*/ 92002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4" name="Freeform 40"/>
            <p:cNvSpPr>
              <a:spLocks/>
            </p:cNvSpPr>
            <p:nvPr/>
          </p:nvSpPr>
          <p:spPr bwMode="auto">
            <a:xfrm>
              <a:off x="5179219" y="3520679"/>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5" name="Freeform 41"/>
            <p:cNvSpPr>
              <a:spLocks/>
            </p:cNvSpPr>
            <p:nvPr/>
          </p:nvSpPr>
          <p:spPr bwMode="auto">
            <a:xfrm>
              <a:off x="5314950" y="3621881"/>
              <a:ext cx="214313" cy="191691"/>
            </a:xfrm>
            <a:custGeom>
              <a:avLst/>
              <a:gdLst>
                <a:gd name="T0" fmla="*/ 250369 w 1058"/>
                <a:gd name="T1" fmla="*/ 23887 h 963"/>
                <a:gd name="T2" fmla="*/ 260092 w 1058"/>
                <a:gd name="T3" fmla="*/ 57594 h 963"/>
                <a:gd name="T4" fmla="*/ 253340 w 1058"/>
                <a:gd name="T5" fmla="*/ 75110 h 963"/>
                <a:gd name="T6" fmla="*/ 264953 w 1058"/>
                <a:gd name="T7" fmla="*/ 94220 h 963"/>
                <a:gd name="T8" fmla="*/ 277377 w 1058"/>
                <a:gd name="T9" fmla="*/ 87054 h 963"/>
                <a:gd name="T10" fmla="*/ 285750 w 1058"/>
                <a:gd name="T11" fmla="*/ 105367 h 963"/>
                <a:gd name="T12" fmla="*/ 285750 w 1058"/>
                <a:gd name="T13" fmla="*/ 119699 h 963"/>
                <a:gd name="T14" fmla="*/ 263333 w 1058"/>
                <a:gd name="T15" fmla="*/ 116514 h 963"/>
                <a:gd name="T16" fmla="*/ 266574 w 1058"/>
                <a:gd name="T17" fmla="*/ 134031 h 963"/>
                <a:gd name="T18" fmla="*/ 277647 w 1058"/>
                <a:gd name="T19" fmla="*/ 140401 h 963"/>
                <a:gd name="T20" fmla="*/ 279268 w 1058"/>
                <a:gd name="T21" fmla="*/ 157918 h 963"/>
                <a:gd name="T22" fmla="*/ 264953 w 1058"/>
                <a:gd name="T23" fmla="*/ 159510 h 963"/>
                <a:gd name="T24" fmla="*/ 242536 w 1058"/>
                <a:gd name="T25" fmla="*/ 172250 h 963"/>
                <a:gd name="T26" fmla="*/ 229302 w 1058"/>
                <a:gd name="T27" fmla="*/ 195606 h 963"/>
                <a:gd name="T28" fmla="*/ 209046 w 1058"/>
                <a:gd name="T29" fmla="*/ 200914 h 963"/>
                <a:gd name="T30" fmla="*/ 205265 w 1058"/>
                <a:gd name="T31" fmla="*/ 219492 h 963"/>
                <a:gd name="T32" fmla="*/ 210666 w 1058"/>
                <a:gd name="T33" fmla="*/ 240725 h 963"/>
                <a:gd name="T34" fmla="*/ 205265 w 1058"/>
                <a:gd name="T35" fmla="*/ 255588 h 963"/>
                <a:gd name="T36" fmla="*/ 193111 w 1058"/>
                <a:gd name="T37" fmla="*/ 251872 h 963"/>
                <a:gd name="T38" fmla="*/ 170694 w 1058"/>
                <a:gd name="T39" fmla="*/ 242318 h 963"/>
                <a:gd name="T40" fmla="*/ 146926 w 1058"/>
                <a:gd name="T41" fmla="*/ 227986 h 963"/>
                <a:gd name="T42" fmla="*/ 132882 w 1058"/>
                <a:gd name="T43" fmla="*/ 207549 h 963"/>
                <a:gd name="T44" fmla="*/ 115056 w 1058"/>
                <a:gd name="T45" fmla="*/ 194544 h 963"/>
                <a:gd name="T46" fmla="*/ 95610 w 1058"/>
                <a:gd name="T47" fmla="*/ 183132 h 963"/>
                <a:gd name="T48" fmla="*/ 108574 w 1058"/>
                <a:gd name="T49" fmla="*/ 171188 h 963"/>
                <a:gd name="T50" fmla="*/ 103713 w 1058"/>
                <a:gd name="T51" fmla="*/ 157918 h 963"/>
                <a:gd name="T52" fmla="*/ 84537 w 1058"/>
                <a:gd name="T53" fmla="*/ 135624 h 963"/>
                <a:gd name="T54" fmla="*/ 68602 w 1058"/>
                <a:gd name="T55" fmla="*/ 135358 h 963"/>
                <a:gd name="T56" fmla="*/ 47535 w 1058"/>
                <a:gd name="T57" fmla="*/ 122884 h 963"/>
                <a:gd name="T58" fmla="*/ 24848 w 1058"/>
                <a:gd name="T59" fmla="*/ 75641 h 963"/>
                <a:gd name="T60" fmla="*/ 11884 w 1058"/>
                <a:gd name="T61" fmla="*/ 63167 h 963"/>
                <a:gd name="T62" fmla="*/ 0 w 1058"/>
                <a:gd name="T63" fmla="*/ 39280 h 963"/>
                <a:gd name="T64" fmla="*/ 11614 w 1058"/>
                <a:gd name="T65" fmla="*/ 15394 h 963"/>
                <a:gd name="T66" fmla="*/ 35651 w 1058"/>
                <a:gd name="T67" fmla="*/ 2389 h 963"/>
                <a:gd name="T68" fmla="*/ 64550 w 1058"/>
                <a:gd name="T69" fmla="*/ 2654 h 963"/>
                <a:gd name="T70" fmla="*/ 84537 w 1058"/>
                <a:gd name="T71" fmla="*/ 0 h 963"/>
                <a:gd name="T72" fmla="*/ 106684 w 1058"/>
                <a:gd name="T73" fmla="*/ 2389 h 963"/>
                <a:gd name="T74" fmla="*/ 180417 w 1058"/>
                <a:gd name="T75" fmla="*/ 2654 h 963"/>
                <a:gd name="T76" fmla="*/ 205265 w 1058"/>
                <a:gd name="T77" fmla="*/ 14597 h 963"/>
                <a:gd name="T78" fmla="*/ 229572 w 1058"/>
                <a:gd name="T79" fmla="*/ 14597 h 963"/>
                <a:gd name="T80" fmla="*/ 250369 w 1058"/>
                <a:gd name="T81" fmla="*/ 23887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6" name="Freeform 42"/>
            <p:cNvSpPr>
              <a:spLocks/>
            </p:cNvSpPr>
            <p:nvPr/>
          </p:nvSpPr>
          <p:spPr bwMode="auto">
            <a:xfrm>
              <a:off x="5480448" y="3544491"/>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7" name="Freeform 43"/>
            <p:cNvSpPr>
              <a:spLocks/>
            </p:cNvSpPr>
            <p:nvPr/>
          </p:nvSpPr>
          <p:spPr bwMode="auto">
            <a:xfrm>
              <a:off x="5491163" y="3806429"/>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8" name="Freeform 44"/>
            <p:cNvSpPr>
              <a:spLocks/>
            </p:cNvSpPr>
            <p:nvPr/>
          </p:nvSpPr>
          <p:spPr bwMode="auto">
            <a:xfrm>
              <a:off x="5468541" y="3742135"/>
              <a:ext cx="108347" cy="94059"/>
            </a:xfrm>
            <a:custGeom>
              <a:avLst/>
              <a:gdLst>
                <a:gd name="T0" fmla="*/ 0 w 536"/>
                <a:gd name="T1" fmla="*/ 95463 h 469"/>
                <a:gd name="T2" fmla="*/ 12937 w 536"/>
                <a:gd name="T3" fmla="*/ 110170 h 469"/>
                <a:gd name="T4" fmla="*/ 30456 w 536"/>
                <a:gd name="T5" fmla="*/ 125412 h 469"/>
                <a:gd name="T6" fmla="*/ 38272 w 536"/>
                <a:gd name="T7" fmla="*/ 106426 h 469"/>
                <a:gd name="T8" fmla="*/ 51209 w 536"/>
                <a:gd name="T9" fmla="*/ 89045 h 469"/>
                <a:gd name="T10" fmla="*/ 82742 w 536"/>
                <a:gd name="T11" fmla="*/ 90917 h 469"/>
                <a:gd name="T12" fmla="*/ 106190 w 536"/>
                <a:gd name="T13" fmla="*/ 97067 h 469"/>
                <a:gd name="T14" fmla="*/ 127752 w 536"/>
                <a:gd name="T15" fmla="*/ 86906 h 469"/>
                <a:gd name="T16" fmla="*/ 144462 w 536"/>
                <a:gd name="T17" fmla="*/ 60700 h 469"/>
                <a:gd name="T18" fmla="*/ 120475 w 536"/>
                <a:gd name="T19" fmla="*/ 59363 h 469"/>
                <a:gd name="T20" fmla="*/ 102687 w 536"/>
                <a:gd name="T21" fmla="*/ 57759 h 469"/>
                <a:gd name="T22" fmla="*/ 84090 w 536"/>
                <a:gd name="T23" fmla="*/ 47598 h 469"/>
                <a:gd name="T24" fmla="*/ 72231 w 536"/>
                <a:gd name="T25" fmla="*/ 34495 h 469"/>
                <a:gd name="T26" fmla="*/ 60103 w 536"/>
                <a:gd name="T27" fmla="*/ 0 h 469"/>
                <a:gd name="T28" fmla="*/ 38002 w 536"/>
                <a:gd name="T29" fmla="*/ 12835 h 469"/>
                <a:gd name="T30" fmla="*/ 24526 w 536"/>
                <a:gd name="T31" fmla="*/ 35030 h 469"/>
                <a:gd name="T32" fmla="*/ 4851 w 536"/>
                <a:gd name="T33" fmla="*/ 41180 h 469"/>
                <a:gd name="T34" fmla="*/ 0 w 536"/>
                <a:gd name="T35" fmla="*/ 59096 h 469"/>
                <a:gd name="T36" fmla="*/ 6199 w 536"/>
                <a:gd name="T37" fmla="*/ 80221 h 469"/>
                <a:gd name="T38" fmla="*/ 0 w 536"/>
                <a:gd name="T39" fmla="*/ 95463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79" name="Freeform 45"/>
            <p:cNvSpPr>
              <a:spLocks/>
            </p:cNvSpPr>
            <p:nvPr/>
          </p:nvSpPr>
          <p:spPr bwMode="auto">
            <a:xfrm>
              <a:off x="5564982" y="3745706"/>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80" name="Freeform 46"/>
            <p:cNvSpPr>
              <a:spLocks/>
            </p:cNvSpPr>
            <p:nvPr/>
          </p:nvSpPr>
          <p:spPr bwMode="auto">
            <a:xfrm>
              <a:off x="5585223" y="3825479"/>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81" name="Freeform 47"/>
            <p:cNvSpPr>
              <a:spLocks/>
            </p:cNvSpPr>
            <p:nvPr/>
          </p:nvSpPr>
          <p:spPr bwMode="auto">
            <a:xfrm>
              <a:off x="4752976" y="3252788"/>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9982" name="Freeform 48"/>
            <p:cNvSpPr>
              <a:spLocks/>
            </p:cNvSpPr>
            <p:nvPr/>
          </p:nvSpPr>
          <p:spPr bwMode="auto">
            <a:xfrm>
              <a:off x="4499372" y="3806428"/>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9983" name="肘形连接符 141"/>
            <p:cNvCxnSpPr>
              <a:cxnSpLocks noChangeShapeType="1"/>
              <a:endCxn id="56" idx="0"/>
            </p:cNvCxnSpPr>
            <p:nvPr/>
          </p:nvCxnSpPr>
          <p:spPr bwMode="auto">
            <a:xfrm rot="16200000" flipH="1">
              <a:off x="4611291" y="2184797"/>
              <a:ext cx="1004888" cy="678656"/>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9984" name="组合 417"/>
            <p:cNvGrpSpPr>
              <a:grpSpLocks/>
            </p:cNvGrpSpPr>
            <p:nvPr/>
          </p:nvGrpSpPr>
          <p:grpSpPr bwMode="auto">
            <a:xfrm>
              <a:off x="3867150" y="902494"/>
              <a:ext cx="1637110" cy="1109663"/>
              <a:chOff x="416520" y="4774171"/>
              <a:chExt cx="2182707" cy="1479927"/>
            </a:xfrm>
          </p:grpSpPr>
          <p:sp>
            <p:nvSpPr>
              <p:cNvPr id="53" name="圆角矩形 502"/>
              <p:cNvSpPr/>
              <p:nvPr/>
            </p:nvSpPr>
            <p:spPr>
              <a:xfrm>
                <a:off x="416520" y="4964720"/>
                <a:ext cx="2109686" cy="12893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54" name="圆角矩形 45"/>
              <p:cNvSpPr>
                <a:spLocks noChangeArrowheads="1"/>
              </p:cNvSpPr>
              <p:nvPr/>
            </p:nvSpPr>
            <p:spPr bwMode="auto">
              <a:xfrm>
                <a:off x="680032" y="4774171"/>
                <a:ext cx="1582661"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Poland</a:t>
                </a:r>
              </a:p>
            </p:txBody>
          </p:sp>
          <p:sp>
            <p:nvSpPr>
              <p:cNvPr id="40024" name="Text Box 16"/>
              <p:cNvSpPr txBox="1">
                <a:spLocks noChangeArrowheads="1"/>
              </p:cNvSpPr>
              <p:nvPr/>
            </p:nvSpPr>
            <p:spPr bwMode="auto">
              <a:xfrm>
                <a:off x="416521" y="5301819"/>
                <a:ext cx="2182706" cy="562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65.5%</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62.8%</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grpSp>
        <p:sp>
          <p:nvSpPr>
            <p:cNvPr id="56" name="Oval 25"/>
            <p:cNvSpPr>
              <a:spLocks noChangeArrowheads="1"/>
            </p:cNvSpPr>
            <p:nvPr/>
          </p:nvSpPr>
          <p:spPr bwMode="gray">
            <a:xfrm>
              <a:off x="5412581" y="3026569"/>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9986" name="肘形连接符 141"/>
            <p:cNvCxnSpPr>
              <a:cxnSpLocks noChangeShapeType="1"/>
              <a:stCxn id="59" idx="3"/>
            </p:cNvCxnSpPr>
            <p:nvPr/>
          </p:nvCxnSpPr>
          <p:spPr bwMode="auto">
            <a:xfrm flipV="1">
              <a:off x="3433763" y="4324350"/>
              <a:ext cx="1620441" cy="1191"/>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9987" name="组合 417"/>
            <p:cNvGrpSpPr>
              <a:grpSpLocks/>
            </p:cNvGrpSpPr>
            <p:nvPr/>
          </p:nvGrpSpPr>
          <p:grpSpPr bwMode="auto">
            <a:xfrm>
              <a:off x="1851422" y="3699273"/>
              <a:ext cx="1624013" cy="1110853"/>
              <a:chOff x="416520" y="4774171"/>
              <a:chExt cx="2165639" cy="1479927"/>
            </a:xfrm>
          </p:grpSpPr>
          <p:sp>
            <p:nvSpPr>
              <p:cNvPr id="59" name="圆角矩形 509"/>
              <p:cNvSpPr/>
              <p:nvPr/>
            </p:nvSpPr>
            <p:spPr>
              <a:xfrm>
                <a:off x="416520" y="4964515"/>
                <a:ext cx="2110069" cy="1289583"/>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60" name="圆角矩形 45"/>
              <p:cNvSpPr>
                <a:spLocks noChangeArrowheads="1"/>
              </p:cNvSpPr>
              <p:nvPr/>
            </p:nvSpPr>
            <p:spPr bwMode="auto">
              <a:xfrm>
                <a:off x="680080" y="4774171"/>
                <a:ext cx="1582948" cy="42351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sp>
            <p:nvSpPr>
              <p:cNvPr id="40021" name="Text Box 16"/>
              <p:cNvSpPr txBox="1">
                <a:spLocks noChangeArrowheads="1"/>
              </p:cNvSpPr>
              <p:nvPr/>
            </p:nvSpPr>
            <p:spPr bwMode="auto">
              <a:xfrm>
                <a:off x="416520" y="5301819"/>
                <a:ext cx="2165639" cy="590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34.8%</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34.8%</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grpSp>
        <p:sp>
          <p:nvSpPr>
            <p:cNvPr id="62" name="Oval 25"/>
            <p:cNvSpPr>
              <a:spLocks noChangeArrowheads="1"/>
            </p:cNvSpPr>
            <p:nvPr/>
          </p:nvSpPr>
          <p:spPr bwMode="gray">
            <a:xfrm>
              <a:off x="5051823" y="4275535"/>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9989" name="肘形连接符 141"/>
            <p:cNvCxnSpPr>
              <a:cxnSpLocks noChangeShapeType="1"/>
              <a:stCxn id="122" idx="2"/>
              <a:endCxn id="68" idx="0"/>
            </p:cNvCxnSpPr>
            <p:nvPr/>
          </p:nvCxnSpPr>
          <p:spPr bwMode="auto">
            <a:xfrm rot="5400000">
              <a:off x="6279952" y="2760464"/>
              <a:ext cx="205979" cy="1266825"/>
            </a:xfrm>
            <a:prstGeom prst="bentConnector3">
              <a:avLst>
                <a:gd name="adj1" fmla="val 119157"/>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68" name="Oval 25"/>
            <p:cNvSpPr>
              <a:spLocks noChangeArrowheads="1"/>
            </p:cNvSpPr>
            <p:nvPr/>
          </p:nvSpPr>
          <p:spPr bwMode="gray">
            <a:xfrm>
              <a:off x="5709048" y="3496866"/>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40018" name="Text Box 16"/>
            <p:cNvSpPr txBox="1">
              <a:spLocks noChangeArrowheads="1"/>
            </p:cNvSpPr>
            <p:nvPr/>
          </p:nvSpPr>
          <p:spPr bwMode="auto">
            <a:xfrm>
              <a:off x="5733235" y="4468118"/>
              <a:ext cx="1632347"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33.7%</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41.3%</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sp>
          <p:nvSpPr>
            <p:cNvPr id="39994" name="Freeform 38"/>
            <p:cNvSpPr>
              <a:spLocks/>
            </p:cNvSpPr>
            <p:nvPr/>
          </p:nvSpPr>
          <p:spPr bwMode="auto">
            <a:xfrm rot="5400000" flipH="1">
              <a:off x="5186958" y="4282084"/>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9995" name="肘形连接符 141"/>
            <p:cNvCxnSpPr>
              <a:cxnSpLocks noChangeShapeType="1"/>
              <a:stCxn id="85" idx="3"/>
              <a:endCxn id="88" idx="0"/>
            </p:cNvCxnSpPr>
            <p:nvPr/>
          </p:nvCxnSpPr>
          <p:spPr bwMode="auto">
            <a:xfrm>
              <a:off x="3019425" y="1435894"/>
              <a:ext cx="496491" cy="338138"/>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9996" name="组合 417"/>
            <p:cNvGrpSpPr>
              <a:grpSpLocks/>
            </p:cNvGrpSpPr>
            <p:nvPr/>
          </p:nvGrpSpPr>
          <p:grpSpPr bwMode="auto">
            <a:xfrm>
              <a:off x="1437085" y="809625"/>
              <a:ext cx="1649015" cy="1109663"/>
              <a:chOff x="416520" y="4774171"/>
              <a:chExt cx="2198054" cy="1479927"/>
            </a:xfrm>
          </p:grpSpPr>
          <p:sp>
            <p:nvSpPr>
              <p:cNvPr id="85" name="圆角矩形 517"/>
              <p:cNvSpPr/>
              <p:nvPr/>
            </p:nvSpPr>
            <p:spPr>
              <a:xfrm>
                <a:off x="416520" y="4964720"/>
                <a:ext cx="2109180"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86" name="圆角矩形 45"/>
              <p:cNvSpPr>
                <a:spLocks noChangeArrowheads="1"/>
              </p:cNvSpPr>
              <p:nvPr/>
            </p:nvSpPr>
            <p:spPr bwMode="auto">
              <a:xfrm>
                <a:off x="679969" y="4774171"/>
                <a:ext cx="1582282"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sp>
            <p:nvSpPr>
              <p:cNvPr id="40015" name="Text Box 16"/>
              <p:cNvSpPr txBox="1">
                <a:spLocks noChangeArrowheads="1"/>
              </p:cNvSpPr>
              <p:nvPr/>
            </p:nvSpPr>
            <p:spPr bwMode="auto">
              <a:xfrm>
                <a:off x="416521" y="5301818"/>
                <a:ext cx="2198053" cy="591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14.7%</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10.9%</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grpSp>
        <p:sp>
          <p:nvSpPr>
            <p:cNvPr id="88" name="Oval 25"/>
            <p:cNvSpPr>
              <a:spLocks noChangeArrowheads="1"/>
            </p:cNvSpPr>
            <p:nvPr/>
          </p:nvSpPr>
          <p:spPr bwMode="gray">
            <a:xfrm>
              <a:off x="3475435" y="1774031"/>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grpSp>
          <p:nvGrpSpPr>
            <p:cNvPr id="39998" name="组合 417"/>
            <p:cNvGrpSpPr>
              <a:grpSpLocks/>
            </p:cNvGrpSpPr>
            <p:nvPr/>
          </p:nvGrpSpPr>
          <p:grpSpPr bwMode="auto">
            <a:xfrm>
              <a:off x="6225778" y="800100"/>
              <a:ext cx="1670447" cy="1109663"/>
              <a:chOff x="416520" y="4774171"/>
              <a:chExt cx="2227177" cy="1479927"/>
            </a:xfrm>
          </p:grpSpPr>
          <p:sp>
            <p:nvSpPr>
              <p:cNvPr id="98" name="圆角矩形 502"/>
              <p:cNvSpPr/>
              <p:nvPr/>
            </p:nvSpPr>
            <p:spPr>
              <a:xfrm>
                <a:off x="416520" y="4964720"/>
                <a:ext cx="2109706" cy="12893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9" name="圆角矩形 45"/>
              <p:cNvSpPr>
                <a:spLocks noChangeArrowheads="1"/>
              </p:cNvSpPr>
              <p:nvPr/>
            </p:nvSpPr>
            <p:spPr bwMode="auto">
              <a:xfrm>
                <a:off x="680035" y="4774171"/>
                <a:ext cx="1582677"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40012" name="Text Box 16"/>
              <p:cNvSpPr txBox="1">
                <a:spLocks noChangeArrowheads="1"/>
              </p:cNvSpPr>
              <p:nvPr/>
            </p:nvSpPr>
            <p:spPr bwMode="auto">
              <a:xfrm>
                <a:off x="416521" y="5301818"/>
                <a:ext cx="2227176" cy="591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46.3%</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51.2% </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gender expression</a:t>
                </a:r>
              </a:p>
            </p:txBody>
          </p:sp>
        </p:grpSp>
        <p:cxnSp>
          <p:nvCxnSpPr>
            <p:cNvPr id="39999" name="肘形连接符 141"/>
            <p:cNvCxnSpPr>
              <a:cxnSpLocks noChangeShapeType="1"/>
              <a:stCxn id="106" idx="3"/>
              <a:endCxn id="111" idx="0"/>
            </p:cNvCxnSpPr>
            <p:nvPr/>
          </p:nvCxnSpPr>
          <p:spPr bwMode="auto">
            <a:xfrm>
              <a:off x="3187304" y="2749154"/>
              <a:ext cx="1483519" cy="39171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0000" name="组合 417"/>
            <p:cNvGrpSpPr>
              <a:grpSpLocks/>
            </p:cNvGrpSpPr>
            <p:nvPr/>
          </p:nvGrpSpPr>
          <p:grpSpPr bwMode="auto">
            <a:xfrm>
              <a:off x="1581150" y="2122885"/>
              <a:ext cx="1701404" cy="1110853"/>
              <a:chOff x="384442" y="4774171"/>
              <a:chExt cx="2268737" cy="1479927"/>
            </a:xfrm>
          </p:grpSpPr>
          <p:sp>
            <p:nvSpPr>
              <p:cNvPr id="106" name="圆角矩形 517"/>
              <p:cNvSpPr/>
              <p:nvPr/>
            </p:nvSpPr>
            <p:spPr>
              <a:xfrm>
                <a:off x="416195" y="4964515"/>
                <a:ext cx="2109973" cy="1289583"/>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7" name="圆角矩形 45"/>
              <p:cNvSpPr>
                <a:spLocks noChangeArrowheads="1"/>
              </p:cNvSpPr>
              <p:nvPr/>
            </p:nvSpPr>
            <p:spPr bwMode="auto">
              <a:xfrm>
                <a:off x="679743" y="4774171"/>
                <a:ext cx="1582877" cy="42351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sp>
            <p:nvSpPr>
              <p:cNvPr id="40009" name="Text Box 16"/>
              <p:cNvSpPr txBox="1">
                <a:spLocks noChangeArrowheads="1"/>
              </p:cNvSpPr>
              <p:nvPr/>
            </p:nvSpPr>
            <p:spPr bwMode="auto">
              <a:xfrm>
                <a:off x="384442" y="5301819"/>
                <a:ext cx="2268737" cy="590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30.7%</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25.0%</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grpSp>
        <p:sp>
          <p:nvSpPr>
            <p:cNvPr id="111" name="Oval 25"/>
            <p:cNvSpPr>
              <a:spLocks noChangeArrowheads="1"/>
            </p:cNvSpPr>
            <p:nvPr/>
          </p:nvSpPr>
          <p:spPr bwMode="gray">
            <a:xfrm>
              <a:off x="4630341" y="3140869"/>
              <a:ext cx="82153" cy="82154"/>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9" name="Oval 25"/>
            <p:cNvSpPr>
              <a:spLocks noChangeArrowheads="1"/>
            </p:cNvSpPr>
            <p:nvPr/>
          </p:nvSpPr>
          <p:spPr bwMode="gray">
            <a:xfrm>
              <a:off x="5664994" y="2749154"/>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40003" name="肘形连接符 141"/>
            <p:cNvCxnSpPr>
              <a:cxnSpLocks noChangeShapeType="1"/>
              <a:stCxn id="98" idx="1"/>
              <a:endCxn id="119" idx="6"/>
            </p:cNvCxnSpPr>
            <p:nvPr/>
          </p:nvCxnSpPr>
          <p:spPr bwMode="auto">
            <a:xfrm rot="10800000" flipV="1">
              <a:off x="5745957" y="1426369"/>
              <a:ext cx="479822" cy="1363266"/>
            </a:xfrm>
            <a:prstGeom prst="bentConnector3">
              <a:avLst>
                <a:gd name="adj1" fmla="val 107588"/>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22" name="圆角矩形 502"/>
            <p:cNvSpPr/>
            <p:nvPr/>
          </p:nvSpPr>
          <p:spPr>
            <a:xfrm>
              <a:off x="6225779" y="2322910"/>
              <a:ext cx="1581150" cy="9679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23" name="圆角矩形 45"/>
            <p:cNvSpPr>
              <a:spLocks noChangeArrowheads="1"/>
            </p:cNvSpPr>
            <p:nvPr/>
          </p:nvSpPr>
          <p:spPr bwMode="auto">
            <a:xfrm>
              <a:off x="6423422" y="2181226"/>
              <a:ext cx="1185863" cy="31670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sp>
          <p:nvSpPr>
            <p:cNvPr id="40006" name="Text Box 16"/>
            <p:cNvSpPr txBox="1">
              <a:spLocks noChangeArrowheads="1"/>
            </p:cNvSpPr>
            <p:nvPr/>
          </p:nvSpPr>
          <p:spPr bwMode="auto">
            <a:xfrm>
              <a:off x="6225778" y="2576512"/>
              <a:ext cx="1670447"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55.7%</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55.4%</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grpSp>
      <p:sp>
        <p:nvSpPr>
          <p:cNvPr id="5" name="Title 4"/>
          <p:cNvSpPr>
            <a:spLocks noGrp="1"/>
          </p:cNvSpPr>
          <p:nvPr>
            <p:ph type="title"/>
          </p:nvPr>
        </p:nvSpPr>
        <p:spPr>
          <a:xfrm>
            <a:off x="356134" y="191525"/>
            <a:ext cx="8787866" cy="635399"/>
          </a:xfrm>
        </p:spPr>
        <p:txBody>
          <a:bodyPr/>
          <a:lstStyle/>
          <a:p>
            <a:r>
              <a:rPr lang="en-US" sz="2800" dirty="0"/>
              <a:t>Europe: Verbal Harassment </a:t>
            </a:r>
            <a:r>
              <a:rPr lang="en-US" sz="2400" dirty="0"/>
              <a:t>(high levels - often or frequently)</a:t>
            </a:r>
          </a:p>
        </p:txBody>
      </p:sp>
      <p:cxnSp>
        <p:nvCxnSpPr>
          <p:cNvPr id="92" name="肘形连接符 141">
            <a:extLst>
              <a:ext uri="{FF2B5EF4-FFF2-40B4-BE49-F238E27FC236}">
                <a16:creationId xmlns:a16="http://schemas.microsoft.com/office/drawing/2014/main" id="{00477E3A-B349-FA4A-A00C-64558ECEF1C4}"/>
              </a:ext>
            </a:extLst>
          </p:cNvPr>
          <p:cNvCxnSpPr>
            <a:cxnSpLocks noChangeShapeType="1"/>
          </p:cNvCxnSpPr>
          <p:nvPr/>
        </p:nvCxnSpPr>
        <p:spPr bwMode="auto">
          <a:xfrm rot="10800000">
            <a:off x="5048903" y="3978872"/>
            <a:ext cx="448999" cy="831514"/>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93" name="圆角矩形 523">
            <a:extLst>
              <a:ext uri="{FF2B5EF4-FFF2-40B4-BE49-F238E27FC236}">
                <a16:creationId xmlns:a16="http://schemas.microsoft.com/office/drawing/2014/main" id="{22DD5A7B-C82B-484B-8C92-1ACCD312D765}"/>
              </a:ext>
            </a:extLst>
          </p:cNvPr>
          <p:cNvSpPr/>
          <p:nvPr/>
        </p:nvSpPr>
        <p:spPr bwMode="auto">
          <a:xfrm>
            <a:off x="5532428" y="4227770"/>
            <a:ext cx="1582341" cy="915730"/>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4" name="圆角矩形 45">
            <a:extLst>
              <a:ext uri="{FF2B5EF4-FFF2-40B4-BE49-F238E27FC236}">
                <a16:creationId xmlns:a16="http://schemas.microsoft.com/office/drawing/2014/main" id="{AC0516F5-95E1-F542-A1CA-3F8D0978613D}"/>
              </a:ext>
            </a:extLst>
          </p:cNvPr>
          <p:cNvSpPr>
            <a:spLocks noChangeArrowheads="1"/>
          </p:cNvSpPr>
          <p:nvPr/>
        </p:nvSpPr>
        <p:spPr bwMode="auto">
          <a:xfrm>
            <a:off x="5730072" y="4084896"/>
            <a:ext cx="1187053" cy="300738"/>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sp>
        <p:nvSpPr>
          <p:cNvPr id="95" name="Oval 25">
            <a:extLst>
              <a:ext uri="{FF2B5EF4-FFF2-40B4-BE49-F238E27FC236}">
                <a16:creationId xmlns:a16="http://schemas.microsoft.com/office/drawing/2014/main" id="{F028E448-0B00-2F40-9186-E39F85DD74D5}"/>
              </a:ext>
            </a:extLst>
          </p:cNvPr>
          <p:cNvSpPr>
            <a:spLocks noChangeArrowheads="1"/>
          </p:cNvSpPr>
          <p:nvPr/>
        </p:nvSpPr>
        <p:spPr bwMode="gray">
          <a:xfrm>
            <a:off x="5003654" y="3925294"/>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96" name="肘形连接符 141">
            <a:extLst>
              <a:ext uri="{FF2B5EF4-FFF2-40B4-BE49-F238E27FC236}">
                <a16:creationId xmlns:a16="http://schemas.microsoft.com/office/drawing/2014/main" id="{E3F67AC5-421E-FA4A-AD5F-46A775CC565A}"/>
              </a:ext>
            </a:extLst>
          </p:cNvPr>
          <p:cNvCxnSpPr>
            <a:cxnSpLocks noChangeShapeType="1"/>
          </p:cNvCxnSpPr>
          <p:nvPr/>
        </p:nvCxnSpPr>
        <p:spPr bwMode="auto">
          <a:xfrm rot="10800000">
            <a:off x="5514812" y="4026769"/>
            <a:ext cx="1704595" cy="12700"/>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97" name="圆角矩形 523">
            <a:extLst>
              <a:ext uri="{FF2B5EF4-FFF2-40B4-BE49-F238E27FC236}">
                <a16:creationId xmlns:a16="http://schemas.microsoft.com/office/drawing/2014/main" id="{F18510F2-A886-B846-AC67-54306C58D536}"/>
              </a:ext>
            </a:extLst>
          </p:cNvPr>
          <p:cNvSpPr/>
          <p:nvPr/>
        </p:nvSpPr>
        <p:spPr bwMode="auto">
          <a:xfrm>
            <a:off x="7208828" y="3553479"/>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0" name="圆角矩形 45">
            <a:extLst>
              <a:ext uri="{FF2B5EF4-FFF2-40B4-BE49-F238E27FC236}">
                <a16:creationId xmlns:a16="http://schemas.microsoft.com/office/drawing/2014/main" id="{F4B10290-8545-7F4B-83AB-6B18CB3883C8}"/>
              </a:ext>
            </a:extLst>
          </p:cNvPr>
          <p:cNvSpPr>
            <a:spLocks noChangeArrowheads="1"/>
          </p:cNvSpPr>
          <p:nvPr/>
        </p:nvSpPr>
        <p:spPr bwMode="auto">
          <a:xfrm>
            <a:off x="7406472" y="3410604"/>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Greece</a:t>
            </a:r>
          </a:p>
        </p:txBody>
      </p:sp>
      <p:sp>
        <p:nvSpPr>
          <p:cNvPr id="101" name="Oval 25">
            <a:extLst>
              <a:ext uri="{FF2B5EF4-FFF2-40B4-BE49-F238E27FC236}">
                <a16:creationId xmlns:a16="http://schemas.microsoft.com/office/drawing/2014/main" id="{96404F4B-9A0C-204D-80E8-4C7F01E3A43D}"/>
              </a:ext>
            </a:extLst>
          </p:cNvPr>
          <p:cNvSpPr>
            <a:spLocks noChangeArrowheads="1"/>
          </p:cNvSpPr>
          <p:nvPr/>
        </p:nvSpPr>
        <p:spPr bwMode="gray">
          <a:xfrm>
            <a:off x="5443437" y="3981897"/>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0" name="Text Box 16">
            <a:extLst>
              <a:ext uri="{FF2B5EF4-FFF2-40B4-BE49-F238E27FC236}">
                <a16:creationId xmlns:a16="http://schemas.microsoft.com/office/drawing/2014/main" id="{547E0293-9866-D04E-97F2-7114D24D6474}"/>
              </a:ext>
            </a:extLst>
          </p:cNvPr>
          <p:cNvSpPr txBox="1">
            <a:spLocks noChangeArrowheads="1"/>
          </p:cNvSpPr>
          <p:nvPr/>
        </p:nvSpPr>
        <p:spPr bwMode="auto">
          <a:xfrm>
            <a:off x="7222392" y="3849810"/>
            <a:ext cx="1632347"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31.1%</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sexual orientation</a:t>
            </a:r>
          </a:p>
          <a:p>
            <a:pPr eaLnBrk="1" hangingPunct="1">
              <a:lnSpc>
                <a:spcPct val="114000"/>
              </a:lnSpc>
              <a:buClr>
                <a:srgbClr val="7F7F7F"/>
              </a:buClr>
              <a:buSzPct val="50000"/>
              <a:buFont typeface="Wingdings" panose="05000000000000000000" pitchFamily="2" charset="2"/>
              <a:buChar char="l"/>
            </a:pPr>
            <a:r>
              <a:rPr lang="en-US" altLang="zh-CN" sz="1000" b="1" dirty="0">
                <a:solidFill>
                  <a:srgbClr val="000000"/>
                </a:solidFill>
                <a:latin typeface="Calibri" panose="020F0502020204030204" pitchFamily="34" charset="0"/>
                <a:ea typeface="SimSun" panose="02010600030101010101" pitchFamily="2" charset="-122"/>
                <a:cs typeface="Calibri" panose="020F0502020204030204" pitchFamily="34" charset="0"/>
              </a:rPr>
              <a:t>50.3%</a:t>
            </a:r>
            <a:r>
              <a:rPr lang="en-US" altLang="zh-CN" sz="1000" dirty="0">
                <a:solidFill>
                  <a:srgbClr val="000000"/>
                </a:solidFill>
                <a:latin typeface="Calibri" panose="020F0502020204030204" pitchFamily="34" charset="0"/>
                <a:ea typeface="SimSun" panose="02010600030101010101" pitchFamily="2" charset="-122"/>
                <a:cs typeface="Calibri" panose="020F0502020204030204" pitchFamily="34" charset="0"/>
              </a:rPr>
              <a:t> gender expression</a:t>
            </a:r>
          </a:p>
        </p:txBody>
      </p:sp>
    </p:spTree>
    <p:extLst>
      <p:ext uri="{BB962C8B-B14F-4D97-AF65-F5344CB8AC3E}">
        <p14:creationId xmlns:p14="http://schemas.microsoft.com/office/powerpoint/2010/main" val="78991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52682" y="1064642"/>
            <a:ext cx="6329017" cy="3988033"/>
            <a:chOff x="1853302" y="1005111"/>
            <a:chExt cx="6329017" cy="3988033"/>
          </a:xfrm>
        </p:grpSpPr>
        <p:sp>
          <p:nvSpPr>
            <p:cNvPr id="37890" name="Freeform 4"/>
            <p:cNvSpPr>
              <a:spLocks/>
            </p:cNvSpPr>
            <p:nvPr/>
          </p:nvSpPr>
          <p:spPr bwMode="auto">
            <a:xfrm>
              <a:off x="4555331" y="3126581"/>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1" name="Freeform 5"/>
            <p:cNvSpPr>
              <a:spLocks/>
            </p:cNvSpPr>
            <p:nvPr/>
          </p:nvSpPr>
          <p:spPr bwMode="auto">
            <a:xfrm>
              <a:off x="5866210" y="1107282"/>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2" name="Freeform 6"/>
            <p:cNvSpPr>
              <a:spLocks/>
            </p:cNvSpPr>
            <p:nvPr/>
          </p:nvSpPr>
          <p:spPr bwMode="auto">
            <a:xfrm>
              <a:off x="5660231" y="3039666"/>
              <a:ext cx="1004888" cy="623888"/>
            </a:xfrm>
            <a:custGeom>
              <a:avLst/>
              <a:gdLst>
                <a:gd name="T0" fmla="*/ 140582 w 4956"/>
                <a:gd name="T1" fmla="*/ 90738 h 3117"/>
                <a:gd name="T2" fmla="*/ 134093 w 4956"/>
                <a:gd name="T3" fmla="*/ 184411 h 3117"/>
                <a:gd name="T4" fmla="*/ 53259 w 4956"/>
                <a:gd name="T5" fmla="*/ 271679 h 3117"/>
                <a:gd name="T6" fmla="*/ 25413 w 4956"/>
                <a:gd name="T7" fmla="*/ 408052 h 3117"/>
                <a:gd name="T8" fmla="*/ 50555 w 4956"/>
                <a:gd name="T9" fmla="*/ 461694 h 3117"/>
                <a:gd name="T10" fmla="*/ 138419 w 4956"/>
                <a:gd name="T11" fmla="*/ 486780 h 3117"/>
                <a:gd name="T12" fmla="*/ 253317 w 4956"/>
                <a:gd name="T13" fmla="*/ 478240 h 3117"/>
                <a:gd name="T14" fmla="*/ 353346 w 4956"/>
                <a:gd name="T15" fmla="*/ 429135 h 3117"/>
                <a:gd name="T16" fmla="*/ 455538 w 4956"/>
                <a:gd name="T17" fmla="*/ 444347 h 3117"/>
                <a:gd name="T18" fmla="*/ 529884 w 4956"/>
                <a:gd name="T19" fmla="*/ 493185 h 3117"/>
                <a:gd name="T20" fmla="*/ 591794 w 4956"/>
                <a:gd name="T21" fmla="*/ 608209 h 3117"/>
                <a:gd name="T22" fmla="*/ 576925 w 4956"/>
                <a:gd name="T23" fmla="*/ 644770 h 3117"/>
                <a:gd name="T24" fmla="*/ 517178 w 4956"/>
                <a:gd name="T25" fmla="*/ 657314 h 3117"/>
                <a:gd name="T26" fmla="*/ 487439 w 4956"/>
                <a:gd name="T27" fmla="*/ 729637 h 3117"/>
                <a:gd name="T28" fmla="*/ 519341 w 4956"/>
                <a:gd name="T29" fmla="*/ 759527 h 3117"/>
                <a:gd name="T30" fmla="*/ 572599 w 4956"/>
                <a:gd name="T31" fmla="*/ 691207 h 3117"/>
                <a:gd name="T32" fmla="*/ 653434 w 4956"/>
                <a:gd name="T33" fmla="*/ 610344 h 3117"/>
                <a:gd name="T34" fmla="*/ 746974 w 4956"/>
                <a:gd name="T35" fmla="*/ 608209 h 3117"/>
                <a:gd name="T36" fmla="*/ 804559 w 4956"/>
                <a:gd name="T37" fmla="*/ 650909 h 3117"/>
                <a:gd name="T38" fmla="*/ 887556 w 4956"/>
                <a:gd name="T39" fmla="*/ 676262 h 3117"/>
                <a:gd name="T40" fmla="*/ 828079 w 4956"/>
                <a:gd name="T41" fmla="*/ 714692 h 3117"/>
                <a:gd name="T42" fmla="*/ 883230 w 4956"/>
                <a:gd name="T43" fmla="*/ 750987 h 3117"/>
                <a:gd name="T44" fmla="*/ 900262 w 4956"/>
                <a:gd name="T45" fmla="*/ 831850 h 3117"/>
                <a:gd name="T46" fmla="*/ 996236 w 4956"/>
                <a:gd name="T47" fmla="*/ 768067 h 3117"/>
                <a:gd name="T48" fmla="*/ 1040844 w 4956"/>
                <a:gd name="T49" fmla="*/ 759527 h 3117"/>
                <a:gd name="T50" fmla="*/ 970553 w 4956"/>
                <a:gd name="T51" fmla="*/ 714692 h 3117"/>
                <a:gd name="T52" fmla="*/ 960010 w 4956"/>
                <a:gd name="T53" fmla="*/ 636764 h 3117"/>
                <a:gd name="T54" fmla="*/ 1051388 w 4956"/>
                <a:gd name="T55" fmla="*/ 597534 h 3117"/>
                <a:gd name="T56" fmla="*/ 1140873 w 4956"/>
                <a:gd name="T57" fmla="*/ 548695 h 3117"/>
                <a:gd name="T58" fmla="*/ 1219274 w 4956"/>
                <a:gd name="T59" fmla="*/ 511066 h 3117"/>
                <a:gd name="T60" fmla="*/ 1327144 w 4956"/>
                <a:gd name="T61" fmla="*/ 468366 h 3117"/>
                <a:gd name="T62" fmla="*/ 1339850 w 4956"/>
                <a:gd name="T63" fmla="*/ 351208 h 3117"/>
                <a:gd name="T64" fmla="*/ 1243065 w 4956"/>
                <a:gd name="T65" fmla="*/ 263940 h 3117"/>
                <a:gd name="T66" fmla="*/ 1137629 w 4956"/>
                <a:gd name="T67" fmla="*/ 220439 h 3117"/>
                <a:gd name="T68" fmla="*/ 1044629 w 4956"/>
                <a:gd name="T69" fmla="*/ 201224 h 3117"/>
                <a:gd name="T70" fmla="*/ 957576 w 4956"/>
                <a:gd name="T71" fmla="*/ 149183 h 3117"/>
                <a:gd name="T72" fmla="*/ 879175 w 4956"/>
                <a:gd name="T73" fmla="*/ 73924 h 3117"/>
                <a:gd name="T74" fmla="*/ 800774 w 4956"/>
                <a:gd name="T75" fmla="*/ 0 h 3117"/>
                <a:gd name="T76" fmla="*/ 666140 w 4956"/>
                <a:gd name="T77" fmla="*/ 24819 h 3117"/>
                <a:gd name="T78" fmla="*/ 615044 w 4956"/>
                <a:gd name="T79" fmla="*/ 92873 h 3117"/>
                <a:gd name="T80" fmla="*/ 574762 w 4956"/>
                <a:gd name="T81" fmla="*/ 97143 h 3117"/>
                <a:gd name="T82" fmla="*/ 504471 w 4956"/>
                <a:gd name="T83" fmla="*/ 86468 h 3117"/>
                <a:gd name="T84" fmla="*/ 455538 w 4956"/>
                <a:gd name="T85" fmla="*/ 88603 h 3117"/>
                <a:gd name="T86" fmla="*/ 361727 w 4956"/>
                <a:gd name="T87" fmla="*/ 80063 h 3117"/>
                <a:gd name="T88" fmla="*/ 219253 w 4956"/>
                <a:gd name="T89" fmla="*/ 48304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3" name="Freeform 7"/>
            <p:cNvSpPr>
              <a:spLocks/>
            </p:cNvSpPr>
            <p:nvPr/>
          </p:nvSpPr>
          <p:spPr bwMode="auto">
            <a:xfrm>
              <a:off x="5901929" y="3355182"/>
              <a:ext cx="217884" cy="230981"/>
            </a:xfrm>
            <a:custGeom>
              <a:avLst/>
              <a:gdLst>
                <a:gd name="T0" fmla="*/ 0 w 1078"/>
                <a:gd name="T1" fmla="*/ 27151 h 1157"/>
                <a:gd name="T2" fmla="*/ 25602 w 1078"/>
                <a:gd name="T3" fmla="*/ 40992 h 1157"/>
                <a:gd name="T4" fmla="*/ 43927 w 1078"/>
                <a:gd name="T5" fmla="*/ 58827 h 1157"/>
                <a:gd name="T6" fmla="*/ 61444 w 1078"/>
                <a:gd name="T7" fmla="*/ 58827 h 1157"/>
                <a:gd name="T8" fmla="*/ 63061 w 1078"/>
                <a:gd name="T9" fmla="*/ 89172 h 1157"/>
                <a:gd name="T10" fmla="*/ 72763 w 1078"/>
                <a:gd name="T11" fmla="*/ 114725 h 1157"/>
                <a:gd name="T12" fmla="*/ 93514 w 1078"/>
                <a:gd name="T13" fmla="*/ 125905 h 1157"/>
                <a:gd name="T14" fmla="*/ 99981 w 1078"/>
                <a:gd name="T15" fmla="*/ 145070 h 1157"/>
                <a:gd name="T16" fmla="*/ 115612 w 1078"/>
                <a:gd name="T17" fmla="*/ 154387 h 1157"/>
                <a:gd name="T18" fmla="*/ 137441 w 1078"/>
                <a:gd name="T19" fmla="*/ 170890 h 1157"/>
                <a:gd name="T20" fmla="*/ 135015 w 1078"/>
                <a:gd name="T21" fmla="*/ 202300 h 1157"/>
                <a:gd name="T22" fmla="*/ 147681 w 1078"/>
                <a:gd name="T23" fmla="*/ 221465 h 1157"/>
                <a:gd name="T24" fmla="*/ 142831 w 1078"/>
                <a:gd name="T25" fmla="*/ 235839 h 1157"/>
                <a:gd name="T26" fmla="*/ 150915 w 1078"/>
                <a:gd name="T27" fmla="*/ 256601 h 1157"/>
                <a:gd name="T28" fmla="*/ 137980 w 1078"/>
                <a:gd name="T29" fmla="*/ 278695 h 1157"/>
                <a:gd name="T30" fmla="*/ 142831 w 1078"/>
                <a:gd name="T31" fmla="*/ 304248 h 1157"/>
                <a:gd name="T32" fmla="*/ 165198 w 1078"/>
                <a:gd name="T33" fmla="*/ 307975 h 1157"/>
                <a:gd name="T34" fmla="*/ 182446 w 1078"/>
                <a:gd name="T35" fmla="*/ 286680 h 1157"/>
                <a:gd name="T36" fmla="*/ 190531 w 1078"/>
                <a:gd name="T37" fmla="*/ 256335 h 1157"/>
                <a:gd name="T38" fmla="*/ 195381 w 1078"/>
                <a:gd name="T39" fmla="*/ 235041 h 1157"/>
                <a:gd name="T40" fmla="*/ 201041 w 1078"/>
                <a:gd name="T41" fmla="*/ 212681 h 1157"/>
                <a:gd name="T42" fmla="*/ 225565 w 1078"/>
                <a:gd name="T43" fmla="*/ 208422 h 1157"/>
                <a:gd name="T44" fmla="*/ 254131 w 1078"/>
                <a:gd name="T45" fmla="*/ 223595 h 1157"/>
                <a:gd name="T46" fmla="*/ 272995 w 1078"/>
                <a:gd name="T47" fmla="*/ 223595 h 1157"/>
                <a:gd name="T48" fmla="*/ 290512 w 1078"/>
                <a:gd name="T49" fmla="*/ 210285 h 1157"/>
                <a:gd name="T50" fmla="*/ 269761 w 1078"/>
                <a:gd name="T51" fmla="*/ 187660 h 1157"/>
                <a:gd name="T52" fmla="*/ 254131 w 1078"/>
                <a:gd name="T53" fmla="*/ 151725 h 1157"/>
                <a:gd name="T54" fmla="*/ 225026 w 1078"/>
                <a:gd name="T55" fmla="*/ 111265 h 1157"/>
                <a:gd name="T56" fmla="*/ 208048 w 1078"/>
                <a:gd name="T57" fmla="*/ 72136 h 1157"/>
                <a:gd name="T58" fmla="*/ 182446 w 1078"/>
                <a:gd name="T59" fmla="*/ 54834 h 1157"/>
                <a:gd name="T60" fmla="*/ 158731 w 1078"/>
                <a:gd name="T61" fmla="*/ 16503 h 1157"/>
                <a:gd name="T62" fmla="*/ 133129 w 1078"/>
                <a:gd name="T63" fmla="*/ 23158 h 1157"/>
                <a:gd name="T64" fmla="*/ 109414 w 1078"/>
                <a:gd name="T65" fmla="*/ 0 h 1157"/>
                <a:gd name="T66" fmla="*/ 73841 w 1078"/>
                <a:gd name="T67" fmla="*/ 2396 h 1157"/>
                <a:gd name="T68" fmla="*/ 31261 w 1078"/>
                <a:gd name="T69" fmla="*/ 7986 h 1157"/>
                <a:gd name="T70" fmla="*/ 0 w 1078"/>
                <a:gd name="T71" fmla="*/ 2715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4" name="Freeform 8"/>
            <p:cNvSpPr>
              <a:spLocks/>
            </p:cNvSpPr>
            <p:nvPr/>
          </p:nvSpPr>
          <p:spPr bwMode="auto">
            <a:xfrm>
              <a:off x="5706666" y="2721769"/>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5" name="Freeform 9"/>
            <p:cNvSpPr>
              <a:spLocks/>
            </p:cNvSpPr>
            <p:nvPr/>
          </p:nvSpPr>
          <p:spPr bwMode="auto">
            <a:xfrm>
              <a:off x="5491163" y="1306116"/>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6" name="Freeform 10"/>
            <p:cNvSpPr>
              <a:spLocks/>
            </p:cNvSpPr>
            <p:nvPr/>
          </p:nvSpPr>
          <p:spPr bwMode="auto">
            <a:xfrm>
              <a:off x="5039917" y="1432322"/>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7" name="Freeform 11"/>
            <p:cNvSpPr>
              <a:spLocks/>
            </p:cNvSpPr>
            <p:nvPr/>
          </p:nvSpPr>
          <p:spPr bwMode="auto">
            <a:xfrm>
              <a:off x="4722019" y="1177529"/>
              <a:ext cx="1246585" cy="1388269"/>
            </a:xfrm>
            <a:custGeom>
              <a:avLst/>
              <a:gdLst>
                <a:gd name="T0" fmla="*/ 1344181 w 6148"/>
                <a:gd name="T1" fmla="*/ 349300 h 6942"/>
                <a:gd name="T2" fmla="*/ 1229282 w 6148"/>
                <a:gd name="T3" fmla="*/ 375964 h 6942"/>
                <a:gd name="T4" fmla="*/ 1110599 w 6148"/>
                <a:gd name="T5" fmla="*/ 322103 h 6942"/>
                <a:gd name="T6" fmla="*/ 1012461 w 6148"/>
                <a:gd name="T7" fmla="*/ 358099 h 6942"/>
                <a:gd name="T8" fmla="*/ 955688 w 6148"/>
                <a:gd name="T9" fmla="*/ 433026 h 6942"/>
                <a:gd name="T10" fmla="*/ 866202 w 6148"/>
                <a:gd name="T11" fmla="*/ 507952 h 6942"/>
                <a:gd name="T12" fmla="*/ 746707 w 6148"/>
                <a:gd name="T13" fmla="*/ 588744 h 6942"/>
                <a:gd name="T14" fmla="*/ 689393 w 6148"/>
                <a:gd name="T15" fmla="*/ 773527 h 6942"/>
                <a:gd name="T16" fmla="*/ 608288 w 6148"/>
                <a:gd name="T17" fmla="*/ 967908 h 6942"/>
                <a:gd name="T18" fmla="*/ 608558 w 6148"/>
                <a:gd name="T19" fmla="*/ 1065233 h 6942"/>
                <a:gd name="T20" fmla="*/ 487441 w 6148"/>
                <a:gd name="T21" fmla="*/ 1181755 h 6942"/>
                <a:gd name="T22" fmla="*/ 496093 w 6148"/>
                <a:gd name="T23" fmla="*/ 1352139 h 6942"/>
                <a:gd name="T24" fmla="*/ 506366 w 6148"/>
                <a:gd name="T25" fmla="*/ 1474261 h 6942"/>
                <a:gd name="T26" fmla="*/ 503933 w 6148"/>
                <a:gd name="T27" fmla="*/ 1605715 h 6942"/>
                <a:gd name="T28" fmla="*/ 470409 w 6148"/>
                <a:gd name="T29" fmla="*/ 1731036 h 6942"/>
                <a:gd name="T30" fmla="*/ 402281 w 6148"/>
                <a:gd name="T31" fmla="*/ 1683041 h 6942"/>
                <a:gd name="T32" fmla="*/ 293600 w 6148"/>
                <a:gd name="T33" fmla="*/ 1751034 h 6942"/>
                <a:gd name="T34" fmla="*/ 148963 w 6148"/>
                <a:gd name="T35" fmla="*/ 1851025 h 6942"/>
                <a:gd name="T36" fmla="*/ 23520 w 6148"/>
                <a:gd name="T37" fmla="*/ 1723304 h 6942"/>
                <a:gd name="T38" fmla="*/ 95704 w 6148"/>
                <a:gd name="T39" fmla="*/ 1667309 h 6942"/>
                <a:gd name="T40" fmla="*/ 10544 w 6148"/>
                <a:gd name="T41" fmla="*/ 1642511 h 6942"/>
                <a:gd name="T42" fmla="*/ 74617 w 6148"/>
                <a:gd name="T43" fmla="*/ 1599049 h 6942"/>
                <a:gd name="T44" fmla="*/ 48933 w 6148"/>
                <a:gd name="T45" fmla="*/ 1584384 h 6942"/>
                <a:gd name="T46" fmla="*/ 0 w 6148"/>
                <a:gd name="T47" fmla="*/ 1488659 h 6942"/>
                <a:gd name="T48" fmla="*/ 131931 w 6148"/>
                <a:gd name="T49" fmla="*/ 1469461 h 6942"/>
                <a:gd name="T50" fmla="*/ 17032 w 6148"/>
                <a:gd name="T51" fmla="*/ 1418266 h 6942"/>
                <a:gd name="T52" fmla="*/ 53259 w 6148"/>
                <a:gd name="T53" fmla="*/ 1363071 h 6942"/>
                <a:gd name="T54" fmla="*/ 125442 w 6148"/>
                <a:gd name="T55" fmla="*/ 1286278 h 6942"/>
                <a:gd name="T56" fmla="*/ 148963 w 6148"/>
                <a:gd name="T57" fmla="*/ 1252415 h 6942"/>
                <a:gd name="T58" fmla="*/ 242504 w 6148"/>
                <a:gd name="T59" fmla="*/ 1241749 h 6942"/>
                <a:gd name="T60" fmla="*/ 308470 w 6148"/>
                <a:gd name="T61" fmla="*/ 1141759 h 6942"/>
                <a:gd name="T62" fmla="*/ 417150 w 6148"/>
                <a:gd name="T63" fmla="*/ 1122561 h 6942"/>
                <a:gd name="T64" fmla="*/ 380923 w 6148"/>
                <a:gd name="T65" fmla="*/ 1124694 h 6942"/>
                <a:gd name="T66" fmla="*/ 372543 w 6148"/>
                <a:gd name="T67" fmla="*/ 1041768 h 6942"/>
                <a:gd name="T68" fmla="*/ 440400 w 6148"/>
                <a:gd name="T69" fmla="*/ 990573 h 6942"/>
                <a:gd name="T70" fmla="*/ 529886 w 6148"/>
                <a:gd name="T71" fmla="*/ 909781 h 6942"/>
                <a:gd name="T72" fmla="*/ 519343 w 6148"/>
                <a:gd name="T73" fmla="*/ 822589 h 6942"/>
                <a:gd name="T74" fmla="*/ 583145 w 6148"/>
                <a:gd name="T75" fmla="*/ 682069 h 6942"/>
                <a:gd name="T76" fmla="*/ 672631 w 6148"/>
                <a:gd name="T77" fmla="*/ 561814 h 6942"/>
                <a:gd name="T78" fmla="*/ 706425 w 6148"/>
                <a:gd name="T79" fmla="*/ 487154 h 6942"/>
                <a:gd name="T80" fmla="*/ 821594 w 6148"/>
                <a:gd name="T81" fmla="*/ 421294 h 6942"/>
                <a:gd name="T82" fmla="*/ 827812 w 6148"/>
                <a:gd name="T83" fmla="*/ 351167 h 6942"/>
                <a:gd name="T84" fmla="*/ 917298 w 6148"/>
                <a:gd name="T85" fmla="*/ 261575 h 6942"/>
                <a:gd name="T86" fmla="*/ 999755 w 6148"/>
                <a:gd name="T87" fmla="*/ 227445 h 6942"/>
                <a:gd name="T88" fmla="*/ 1102488 w 6148"/>
                <a:gd name="T89" fmla="*/ 189315 h 6942"/>
                <a:gd name="T90" fmla="*/ 1155477 w 6148"/>
                <a:gd name="T91" fmla="*/ 157318 h 6942"/>
                <a:gd name="T92" fmla="*/ 1183323 w 6148"/>
                <a:gd name="T93" fmla="*/ 149053 h 6942"/>
                <a:gd name="T94" fmla="*/ 1247125 w 6148"/>
                <a:gd name="T95" fmla="*/ 72260 h 6942"/>
                <a:gd name="T96" fmla="*/ 1327960 w 6148"/>
                <a:gd name="T97" fmla="*/ 36263 h 6942"/>
                <a:gd name="T98" fmla="*/ 1271187 w 6148"/>
                <a:gd name="T99" fmla="*/ 155452 h 6942"/>
                <a:gd name="T100" fmla="*/ 1332286 w 6148"/>
                <a:gd name="T101" fmla="*/ 91458 h 6942"/>
                <a:gd name="T102" fmla="*/ 1366350 w 6148"/>
                <a:gd name="T103" fmla="*/ 72260 h 6942"/>
                <a:gd name="T104" fmla="*/ 1421501 w 6148"/>
                <a:gd name="T105" fmla="*/ 55195 h 6942"/>
                <a:gd name="T106" fmla="*/ 1466379 w 6148"/>
                <a:gd name="T107" fmla="*/ 0 h 6942"/>
                <a:gd name="T108" fmla="*/ 1455565 w 6148"/>
                <a:gd name="T109" fmla="*/ 95724 h 6942"/>
                <a:gd name="T110" fmla="*/ 1510987 w 6148"/>
                <a:gd name="T111" fmla="*/ 42663 h 6942"/>
                <a:gd name="T112" fmla="*/ 1579115 w 6148"/>
                <a:gd name="T113" fmla="*/ 76526 h 6942"/>
                <a:gd name="T114" fmla="*/ 1659950 w 6148"/>
                <a:gd name="T115" fmla="*/ 125588 h 6942"/>
                <a:gd name="T116" fmla="*/ 1515313 w 6148"/>
                <a:gd name="T117" fmla="*/ 140520 h 6942"/>
                <a:gd name="T118" fmla="*/ 1581278 w 6148"/>
                <a:gd name="T119" fmla="*/ 210647 h 6942"/>
                <a:gd name="T120" fmla="*/ 1474490 w 6148"/>
                <a:gd name="T121" fmla="*/ 173850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8" name="Freeform 12"/>
            <p:cNvSpPr>
              <a:spLocks/>
            </p:cNvSpPr>
            <p:nvPr/>
          </p:nvSpPr>
          <p:spPr bwMode="auto">
            <a:xfrm>
              <a:off x="5686425" y="2405063"/>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899" name="Freeform 13"/>
            <p:cNvSpPr>
              <a:spLocks/>
            </p:cNvSpPr>
            <p:nvPr/>
          </p:nvSpPr>
          <p:spPr bwMode="auto">
            <a:xfrm>
              <a:off x="5572126" y="2694385"/>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0" name="Freeform 14"/>
            <p:cNvSpPr>
              <a:spLocks/>
            </p:cNvSpPr>
            <p:nvPr/>
          </p:nvSpPr>
          <p:spPr bwMode="auto">
            <a:xfrm>
              <a:off x="5567363" y="2547937"/>
              <a:ext cx="384572" cy="205979"/>
            </a:xfrm>
            <a:custGeom>
              <a:avLst/>
              <a:gdLst>
                <a:gd name="T0" fmla="*/ 60722 w 1900"/>
                <a:gd name="T1" fmla="*/ 55034 h 1028"/>
                <a:gd name="T2" fmla="*/ 31845 w 1900"/>
                <a:gd name="T3" fmla="*/ 78811 h 1028"/>
                <a:gd name="T4" fmla="*/ 27527 w 1900"/>
                <a:gd name="T5" fmla="*/ 125831 h 1028"/>
                <a:gd name="T6" fmla="*/ 6477 w 1900"/>
                <a:gd name="T7" fmla="*/ 157623 h 1028"/>
                <a:gd name="T8" fmla="*/ 2159 w 1900"/>
                <a:gd name="T9" fmla="*/ 181133 h 1028"/>
                <a:gd name="T10" fmla="*/ 0 w 1900"/>
                <a:gd name="T11" fmla="*/ 208917 h 1028"/>
                <a:gd name="T12" fmla="*/ 14303 w 1900"/>
                <a:gd name="T13" fmla="*/ 244182 h 1028"/>
                <a:gd name="T14" fmla="*/ 34544 w 1900"/>
                <a:gd name="T15" fmla="*/ 220939 h 1028"/>
                <a:gd name="T16" fmla="*/ 63691 w 1900"/>
                <a:gd name="T17" fmla="*/ 212123 h 1028"/>
                <a:gd name="T18" fmla="*/ 99584 w 1900"/>
                <a:gd name="T19" fmla="*/ 203040 h 1028"/>
                <a:gd name="T20" fmla="*/ 129540 w 1900"/>
                <a:gd name="T21" fmla="*/ 200635 h 1028"/>
                <a:gd name="T22" fmla="*/ 160846 w 1900"/>
                <a:gd name="T23" fmla="*/ 212390 h 1028"/>
                <a:gd name="T24" fmla="*/ 176229 w 1900"/>
                <a:gd name="T25" fmla="*/ 201437 h 1028"/>
                <a:gd name="T26" fmla="*/ 195660 w 1900"/>
                <a:gd name="T27" fmla="*/ 199567 h 1028"/>
                <a:gd name="T28" fmla="*/ 225616 w 1900"/>
                <a:gd name="T29" fmla="*/ 210520 h 1028"/>
                <a:gd name="T30" fmla="*/ 245856 w 1900"/>
                <a:gd name="T31" fmla="*/ 215863 h 1028"/>
                <a:gd name="T32" fmla="*/ 269605 w 1900"/>
                <a:gd name="T33" fmla="*/ 208383 h 1028"/>
                <a:gd name="T34" fmla="*/ 287687 w 1900"/>
                <a:gd name="T35" fmla="*/ 195292 h 1028"/>
                <a:gd name="T36" fmla="*/ 305499 w 1900"/>
                <a:gd name="T37" fmla="*/ 224145 h 1028"/>
                <a:gd name="T38" fmla="*/ 328438 w 1900"/>
                <a:gd name="T39" fmla="*/ 225481 h 1028"/>
                <a:gd name="T40" fmla="*/ 349758 w 1900"/>
                <a:gd name="T41" fmla="*/ 236434 h 1028"/>
                <a:gd name="T42" fmla="*/ 384302 w 1900"/>
                <a:gd name="T43" fmla="*/ 258876 h 1028"/>
                <a:gd name="T44" fmla="*/ 402384 w 1900"/>
                <a:gd name="T45" fmla="*/ 274638 h 1028"/>
                <a:gd name="T46" fmla="*/ 427213 w 1900"/>
                <a:gd name="T47" fmla="*/ 271165 h 1028"/>
                <a:gd name="T48" fmla="*/ 457708 w 1900"/>
                <a:gd name="T49" fmla="*/ 266356 h 1028"/>
                <a:gd name="T50" fmla="*/ 480648 w 1900"/>
                <a:gd name="T51" fmla="*/ 258609 h 1028"/>
                <a:gd name="T52" fmla="*/ 512763 w 1900"/>
                <a:gd name="T53" fmla="*/ 231893 h 1028"/>
                <a:gd name="T54" fmla="*/ 501428 w 1900"/>
                <a:gd name="T55" fmla="*/ 163768 h 1028"/>
                <a:gd name="T56" fmla="*/ 475250 w 1900"/>
                <a:gd name="T57" fmla="*/ 94574 h 1028"/>
                <a:gd name="T58" fmla="*/ 452851 w 1900"/>
                <a:gd name="T59" fmla="*/ 66255 h 1028"/>
                <a:gd name="T60" fmla="*/ 435309 w 1900"/>
                <a:gd name="T61" fmla="*/ 52630 h 1028"/>
                <a:gd name="T62" fmla="*/ 423164 w 1900"/>
                <a:gd name="T63" fmla="*/ 55034 h 1028"/>
                <a:gd name="T64" fmla="*/ 388890 w 1900"/>
                <a:gd name="T65" fmla="*/ 52897 h 1028"/>
                <a:gd name="T66" fmla="*/ 364601 w 1900"/>
                <a:gd name="T67" fmla="*/ 36601 h 1028"/>
                <a:gd name="T68" fmla="*/ 344631 w 1900"/>
                <a:gd name="T69" fmla="*/ 16029 h 1028"/>
                <a:gd name="T70" fmla="*/ 315214 w 1900"/>
                <a:gd name="T71" fmla="*/ 10152 h 1028"/>
                <a:gd name="T72" fmla="*/ 285528 w 1900"/>
                <a:gd name="T73" fmla="*/ 1603 h 1028"/>
                <a:gd name="T74" fmla="*/ 247206 w 1900"/>
                <a:gd name="T75" fmla="*/ 0 h 1028"/>
                <a:gd name="T76" fmla="*/ 233712 w 1900"/>
                <a:gd name="T77" fmla="*/ 18968 h 1028"/>
                <a:gd name="T78" fmla="*/ 227505 w 1900"/>
                <a:gd name="T79" fmla="*/ 40341 h 1028"/>
                <a:gd name="T80" fmla="*/ 233712 w 1900"/>
                <a:gd name="T81" fmla="*/ 106596 h 1028"/>
                <a:gd name="T82" fmla="*/ 208344 w 1900"/>
                <a:gd name="T83" fmla="*/ 127968 h 1028"/>
                <a:gd name="T84" fmla="*/ 176498 w 1900"/>
                <a:gd name="T85" fmla="*/ 123694 h 1028"/>
                <a:gd name="T86" fmla="*/ 157337 w 1900"/>
                <a:gd name="T87" fmla="*/ 106596 h 1028"/>
                <a:gd name="T88" fmla="*/ 131699 w 1900"/>
                <a:gd name="T89" fmla="*/ 76674 h 1028"/>
                <a:gd name="T90" fmla="*/ 104172 w 1900"/>
                <a:gd name="T91" fmla="*/ 53164 h 1028"/>
                <a:gd name="T92" fmla="*/ 60722 w 1900"/>
                <a:gd name="T93" fmla="*/ 55034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1" name="Freeform 15"/>
            <p:cNvSpPr>
              <a:spLocks/>
            </p:cNvSpPr>
            <p:nvPr/>
          </p:nvSpPr>
          <p:spPr bwMode="auto">
            <a:xfrm>
              <a:off x="5210175" y="2836069"/>
              <a:ext cx="551260" cy="472679"/>
            </a:xfrm>
            <a:custGeom>
              <a:avLst/>
              <a:gdLst>
                <a:gd name="T0" fmla="*/ 364125 w 2717"/>
                <a:gd name="T1" fmla="*/ 55303 h 2359"/>
                <a:gd name="T2" fmla="*/ 310832 w 2717"/>
                <a:gd name="T3" fmla="*/ 34197 h 2359"/>
                <a:gd name="T4" fmla="*/ 228593 w 2717"/>
                <a:gd name="T5" fmla="*/ 0 h 2359"/>
                <a:gd name="T6" fmla="*/ 166102 w 2717"/>
                <a:gd name="T7" fmla="*/ 36334 h 2359"/>
                <a:gd name="T8" fmla="*/ 97930 w 2717"/>
                <a:gd name="T9" fmla="*/ 74539 h 2359"/>
                <a:gd name="T10" fmla="*/ 14879 w 2717"/>
                <a:gd name="T11" fmla="*/ 134383 h 2359"/>
                <a:gd name="T12" fmla="*/ 14879 w 2717"/>
                <a:gd name="T13" fmla="*/ 208922 h 2359"/>
                <a:gd name="T14" fmla="*/ 12715 w 2717"/>
                <a:gd name="T15" fmla="*/ 274911 h 2359"/>
                <a:gd name="T16" fmla="*/ 40579 w 2717"/>
                <a:gd name="T17" fmla="*/ 334488 h 2359"/>
                <a:gd name="T18" fmla="*/ 61679 w 2717"/>
                <a:gd name="T19" fmla="*/ 409027 h 2359"/>
                <a:gd name="T20" fmla="*/ 112808 w 2717"/>
                <a:gd name="T21" fmla="*/ 453910 h 2359"/>
                <a:gd name="T22" fmla="*/ 178816 w 2717"/>
                <a:gd name="T23" fmla="*/ 496389 h 2359"/>
                <a:gd name="T24" fmla="*/ 281074 w 2717"/>
                <a:gd name="T25" fmla="*/ 530586 h 2359"/>
                <a:gd name="T26" fmla="*/ 351410 w 2717"/>
                <a:gd name="T27" fmla="*/ 575470 h 2359"/>
                <a:gd name="T28" fmla="*/ 393883 w 2717"/>
                <a:gd name="T29" fmla="*/ 588828 h 2359"/>
                <a:gd name="T30" fmla="*/ 467736 w 2717"/>
                <a:gd name="T31" fmla="*/ 597377 h 2359"/>
                <a:gd name="T32" fmla="*/ 547270 w 2717"/>
                <a:gd name="T33" fmla="*/ 600850 h 2359"/>
                <a:gd name="T34" fmla="*/ 596234 w 2717"/>
                <a:gd name="T35" fmla="*/ 609399 h 2359"/>
                <a:gd name="T36" fmla="*/ 634378 w 2717"/>
                <a:gd name="T37" fmla="*/ 596308 h 2359"/>
                <a:gd name="T38" fmla="*/ 694164 w 2717"/>
                <a:gd name="T39" fmla="*/ 511618 h 2359"/>
                <a:gd name="T40" fmla="*/ 735013 w 2717"/>
                <a:gd name="T41" fmla="*/ 456582 h 2359"/>
                <a:gd name="T42" fmla="*/ 700927 w 2717"/>
                <a:gd name="T43" fmla="*/ 368952 h 2359"/>
                <a:gd name="T44" fmla="*/ 700656 w 2717"/>
                <a:gd name="T45" fmla="*/ 326206 h 2359"/>
                <a:gd name="T46" fmla="*/ 661701 w 2717"/>
                <a:gd name="T47" fmla="*/ 301894 h 2359"/>
                <a:gd name="T48" fmla="*/ 673604 w 2717"/>
                <a:gd name="T49" fmla="*/ 261018 h 2359"/>
                <a:gd name="T50" fmla="*/ 717699 w 2717"/>
                <a:gd name="T51" fmla="*/ 233501 h 2359"/>
                <a:gd name="T52" fmla="*/ 695246 w 2717"/>
                <a:gd name="T53" fmla="*/ 184075 h 2359"/>
                <a:gd name="T54" fmla="*/ 683343 w 2717"/>
                <a:gd name="T55" fmla="*/ 130643 h 2359"/>
                <a:gd name="T56" fmla="*/ 672793 w 2717"/>
                <a:gd name="T57" fmla="*/ 70531 h 2359"/>
                <a:gd name="T58" fmla="*/ 641682 w 2717"/>
                <a:gd name="T59" fmla="*/ 58776 h 2359"/>
                <a:gd name="T60" fmla="*/ 613548 w 2717"/>
                <a:gd name="T61" fmla="*/ 51562 h 2359"/>
                <a:gd name="T62" fmla="*/ 562148 w 2717"/>
                <a:gd name="T63" fmla="*/ 55303 h 2359"/>
                <a:gd name="T64" fmla="*/ 472875 w 2717"/>
                <a:gd name="T65" fmla="*/ 59577 h 2359"/>
                <a:gd name="T66" fmla="*/ 406868 w 2717"/>
                <a:gd name="T67" fmla="*/ 48891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2" name="Freeform 16"/>
            <p:cNvSpPr>
              <a:spLocks/>
            </p:cNvSpPr>
            <p:nvPr/>
          </p:nvSpPr>
          <p:spPr bwMode="auto">
            <a:xfrm>
              <a:off x="5514975" y="2797969"/>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3" name="Freeform 17"/>
            <p:cNvSpPr>
              <a:spLocks/>
            </p:cNvSpPr>
            <p:nvPr/>
          </p:nvSpPr>
          <p:spPr bwMode="auto">
            <a:xfrm>
              <a:off x="5574506" y="3370660"/>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4" name="Freeform 18"/>
            <p:cNvSpPr>
              <a:spLocks/>
            </p:cNvSpPr>
            <p:nvPr/>
          </p:nvSpPr>
          <p:spPr bwMode="auto">
            <a:xfrm>
              <a:off x="5676900" y="3689747"/>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5" name="Freeform 19"/>
            <p:cNvSpPr>
              <a:spLocks/>
            </p:cNvSpPr>
            <p:nvPr/>
          </p:nvSpPr>
          <p:spPr bwMode="auto">
            <a:xfrm>
              <a:off x="5572125" y="3869531"/>
              <a:ext cx="370285" cy="382191"/>
            </a:xfrm>
            <a:custGeom>
              <a:avLst/>
              <a:gdLst>
                <a:gd name="T0" fmla="*/ 447208 w 1826"/>
                <a:gd name="T1" fmla="*/ 3197 h 1913"/>
                <a:gd name="T2" fmla="*/ 436663 w 1826"/>
                <a:gd name="T3" fmla="*/ 37027 h 1913"/>
                <a:gd name="T4" fmla="*/ 370150 w 1826"/>
                <a:gd name="T5" fmla="*/ 45551 h 1913"/>
                <a:gd name="T6" fmla="*/ 297958 w 1826"/>
                <a:gd name="T7" fmla="*/ 30634 h 1913"/>
                <a:gd name="T8" fmla="*/ 224415 w 1826"/>
                <a:gd name="T9" fmla="*/ 39158 h 1913"/>
                <a:gd name="T10" fmla="*/ 178721 w 1826"/>
                <a:gd name="T11" fmla="*/ 64997 h 1913"/>
                <a:gd name="T12" fmla="*/ 93551 w 1826"/>
                <a:gd name="T13" fmla="*/ 91635 h 1913"/>
                <a:gd name="T14" fmla="*/ 55428 w 1826"/>
                <a:gd name="T15" fmla="*/ 129994 h 1913"/>
                <a:gd name="T16" fmla="*/ 21360 w 1826"/>
                <a:gd name="T17" fmla="*/ 183004 h 1913"/>
                <a:gd name="T18" fmla="*/ 17034 w 1826"/>
                <a:gd name="T19" fmla="*/ 253063 h 1913"/>
                <a:gd name="T20" fmla="*/ 63810 w 1826"/>
                <a:gd name="T21" fmla="*/ 301810 h 1913"/>
                <a:gd name="T22" fmla="*/ 144653 w 1826"/>
                <a:gd name="T23" fmla="*/ 327117 h 1913"/>
                <a:gd name="T24" fmla="*/ 214952 w 1826"/>
                <a:gd name="T25" fmla="*/ 342034 h 1913"/>
                <a:gd name="T26" fmla="*/ 204407 w 1826"/>
                <a:gd name="T27" fmla="*/ 361213 h 1913"/>
                <a:gd name="T28" fmla="*/ 97877 w 1826"/>
                <a:gd name="T29" fmla="*/ 352689 h 1913"/>
                <a:gd name="T30" fmla="*/ 102203 w 1826"/>
                <a:gd name="T31" fmla="*/ 407830 h 1913"/>
                <a:gd name="T32" fmla="*/ 123563 w 1826"/>
                <a:gd name="T33" fmla="*/ 477889 h 1913"/>
                <a:gd name="T34" fmla="*/ 163850 w 1826"/>
                <a:gd name="T35" fmla="*/ 452316 h 1913"/>
                <a:gd name="T36" fmla="*/ 176558 w 1826"/>
                <a:gd name="T37" fmla="*/ 509588 h 1913"/>
                <a:gd name="T38" fmla="*/ 204407 w 1826"/>
                <a:gd name="T39" fmla="*/ 475758 h 1913"/>
                <a:gd name="T40" fmla="*/ 223333 w 1826"/>
                <a:gd name="T41" fmla="*/ 462971 h 1913"/>
                <a:gd name="T42" fmla="*/ 197918 w 1826"/>
                <a:gd name="T43" fmla="*/ 409961 h 1913"/>
                <a:gd name="T44" fmla="*/ 240367 w 1826"/>
                <a:gd name="T45" fmla="*/ 420617 h 1913"/>
                <a:gd name="T46" fmla="*/ 234149 w 1826"/>
                <a:gd name="T47" fmla="*/ 399306 h 1913"/>
                <a:gd name="T48" fmla="*/ 274976 w 1826"/>
                <a:gd name="T49" fmla="*/ 329780 h 1913"/>
                <a:gd name="T50" fmla="*/ 321211 w 1826"/>
                <a:gd name="T51" fmla="*/ 324986 h 1913"/>
                <a:gd name="T52" fmla="*/ 297958 w 1826"/>
                <a:gd name="T53" fmla="*/ 297548 h 1913"/>
                <a:gd name="T54" fmla="*/ 236312 w 1826"/>
                <a:gd name="T55" fmla="*/ 267714 h 1913"/>
                <a:gd name="T56" fmla="*/ 261727 w 1826"/>
                <a:gd name="T57" fmla="*/ 306072 h 1913"/>
                <a:gd name="T58" fmla="*/ 236312 w 1826"/>
                <a:gd name="T59" fmla="*/ 314330 h 1913"/>
                <a:gd name="T60" fmla="*/ 189266 w 1826"/>
                <a:gd name="T61" fmla="*/ 293286 h 1913"/>
                <a:gd name="T62" fmla="*/ 208463 w 1826"/>
                <a:gd name="T63" fmla="*/ 269845 h 1913"/>
                <a:gd name="T64" fmla="*/ 227660 w 1826"/>
                <a:gd name="T65" fmla="*/ 225359 h 1913"/>
                <a:gd name="T66" fmla="*/ 189266 w 1826"/>
                <a:gd name="T67" fmla="*/ 178742 h 1913"/>
                <a:gd name="T68" fmla="*/ 176558 w 1826"/>
                <a:gd name="T69" fmla="*/ 125732 h 1913"/>
                <a:gd name="T70" fmla="*/ 212789 w 1826"/>
                <a:gd name="T71" fmla="*/ 140649 h 1913"/>
                <a:gd name="T72" fmla="*/ 270380 w 1826"/>
                <a:gd name="T73" fmla="*/ 136387 h 1913"/>
                <a:gd name="T74" fmla="*/ 295795 w 1826"/>
                <a:gd name="T75" fmla="*/ 104422 h 1913"/>
                <a:gd name="T76" fmla="*/ 338786 w 1826"/>
                <a:gd name="T77" fmla="*/ 91103 h 1913"/>
                <a:gd name="T78" fmla="*/ 370420 w 1826"/>
                <a:gd name="T79" fmla="*/ 79115 h 1913"/>
                <a:gd name="T80" fmla="*/ 436122 w 1826"/>
                <a:gd name="T81" fmla="*/ 81246 h 1913"/>
                <a:gd name="T82" fmla="*/ 478842 w 1826"/>
                <a:gd name="T83" fmla="*/ 83377 h 1913"/>
                <a:gd name="T84" fmla="*/ 476679 w 1826"/>
                <a:gd name="T85" fmla="*/ 42887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6" name="Freeform 20"/>
            <p:cNvSpPr>
              <a:spLocks/>
            </p:cNvSpPr>
            <p:nvPr/>
          </p:nvSpPr>
          <p:spPr bwMode="auto">
            <a:xfrm>
              <a:off x="5339953" y="3349229"/>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7" name="Freeform 21"/>
            <p:cNvSpPr>
              <a:spLocks/>
            </p:cNvSpPr>
            <p:nvPr/>
          </p:nvSpPr>
          <p:spPr bwMode="auto">
            <a:xfrm>
              <a:off x="5360194" y="3277791"/>
              <a:ext cx="326231" cy="142875"/>
            </a:xfrm>
            <a:custGeom>
              <a:avLst/>
              <a:gdLst>
                <a:gd name="T0" fmla="*/ 171231 w 1608"/>
                <a:gd name="T1" fmla="*/ 17511 h 718"/>
                <a:gd name="T2" fmla="*/ 147426 w 1608"/>
                <a:gd name="T3" fmla="*/ 10878 h 718"/>
                <a:gd name="T4" fmla="*/ 123892 w 1608"/>
                <a:gd name="T5" fmla="*/ 17246 h 718"/>
                <a:gd name="T6" fmla="*/ 98194 w 1608"/>
                <a:gd name="T7" fmla="*/ 33961 h 718"/>
                <a:gd name="T8" fmla="*/ 89808 w 1608"/>
                <a:gd name="T9" fmla="*/ 53064 h 718"/>
                <a:gd name="T10" fmla="*/ 85480 w 1608"/>
                <a:gd name="T11" fmla="*/ 76147 h 718"/>
                <a:gd name="T12" fmla="*/ 59782 w 1608"/>
                <a:gd name="T13" fmla="*/ 74024 h 718"/>
                <a:gd name="T14" fmla="*/ 31920 w 1608"/>
                <a:gd name="T15" fmla="*/ 82515 h 718"/>
                <a:gd name="T16" fmla="*/ 4328 w 1608"/>
                <a:gd name="T17" fmla="*/ 82515 h 718"/>
                <a:gd name="T18" fmla="*/ 6492 w 1608"/>
                <a:gd name="T19" fmla="*/ 101618 h 718"/>
                <a:gd name="T20" fmla="*/ 0 w 1608"/>
                <a:gd name="T21" fmla="*/ 122578 h 718"/>
                <a:gd name="T22" fmla="*/ 4328 w 1608"/>
                <a:gd name="T23" fmla="*/ 152294 h 718"/>
                <a:gd name="T24" fmla="*/ 12714 w 1608"/>
                <a:gd name="T25" fmla="*/ 165029 h 718"/>
                <a:gd name="T26" fmla="*/ 48691 w 1608"/>
                <a:gd name="T27" fmla="*/ 171662 h 718"/>
                <a:gd name="T28" fmla="*/ 81693 w 1608"/>
                <a:gd name="T29" fmla="*/ 185990 h 718"/>
                <a:gd name="T30" fmla="*/ 120646 w 1608"/>
                <a:gd name="T31" fmla="*/ 190500 h 718"/>
                <a:gd name="T32" fmla="*/ 160681 w 1608"/>
                <a:gd name="T33" fmla="*/ 177765 h 718"/>
                <a:gd name="T34" fmla="*/ 179346 w 1608"/>
                <a:gd name="T35" fmla="*/ 156539 h 718"/>
                <a:gd name="T36" fmla="*/ 221816 w 1608"/>
                <a:gd name="T37" fmla="*/ 144600 h 718"/>
                <a:gd name="T38" fmla="*/ 261039 w 1608"/>
                <a:gd name="T39" fmla="*/ 130538 h 718"/>
                <a:gd name="T40" fmla="*/ 281057 w 1608"/>
                <a:gd name="T41" fmla="*/ 101883 h 718"/>
                <a:gd name="T42" fmla="*/ 314058 w 1608"/>
                <a:gd name="T43" fmla="*/ 95781 h 718"/>
                <a:gd name="T44" fmla="*/ 352200 w 1608"/>
                <a:gd name="T45" fmla="*/ 108516 h 718"/>
                <a:gd name="T46" fmla="*/ 402244 w 1608"/>
                <a:gd name="T47" fmla="*/ 113822 h 718"/>
                <a:gd name="T48" fmla="*/ 426319 w 1608"/>
                <a:gd name="T49" fmla="*/ 90740 h 718"/>
                <a:gd name="T50" fmla="*/ 434975 w 1608"/>
                <a:gd name="T51" fmla="*/ 41921 h 718"/>
                <a:gd name="T52" fmla="*/ 399539 w 1608"/>
                <a:gd name="T53" fmla="*/ 22287 h 718"/>
                <a:gd name="T54" fmla="*/ 372488 w 1608"/>
                <a:gd name="T55" fmla="*/ 12735 h 718"/>
                <a:gd name="T56" fmla="*/ 347331 w 1608"/>
                <a:gd name="T57" fmla="*/ 12470 h 718"/>
                <a:gd name="T58" fmla="*/ 312165 w 1608"/>
                <a:gd name="T59" fmla="*/ 25205 h 718"/>
                <a:gd name="T60" fmla="*/ 268613 w 1608"/>
                <a:gd name="T61" fmla="*/ 8490 h 718"/>
                <a:gd name="T62" fmla="*/ 239128 w 1608"/>
                <a:gd name="T63" fmla="*/ 25205 h 718"/>
                <a:gd name="T64" fmla="*/ 193953 w 1608"/>
                <a:gd name="T65" fmla="*/ 0 h 718"/>
                <a:gd name="T66" fmla="*/ 171231 w 1608"/>
                <a:gd name="T67" fmla="*/ 1751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8" name="Freeform 22"/>
            <p:cNvSpPr>
              <a:spLocks/>
            </p:cNvSpPr>
            <p:nvPr/>
          </p:nvSpPr>
          <p:spPr bwMode="auto">
            <a:xfrm>
              <a:off x="4752975" y="2836069"/>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9 h 3017"/>
                <a:gd name="T8" fmla="*/ 182101 w 2495"/>
                <a:gd name="T9" fmla="*/ 136323 h 3017"/>
                <a:gd name="T10" fmla="*/ 135969 w 2495"/>
                <a:gd name="T11" fmla="*/ 136323 h 3017"/>
                <a:gd name="T12" fmla="*/ 101977 w 2495"/>
                <a:gd name="T13" fmla="*/ 150995 h 3017"/>
                <a:gd name="T14" fmla="*/ 101977 w 2495"/>
                <a:gd name="T15" fmla="*/ 221691 h 3017"/>
                <a:gd name="T16" fmla="*/ 84981 w 2495"/>
                <a:gd name="T17" fmla="*/ 301990 h 3017"/>
                <a:gd name="T18" fmla="*/ 43704 w 2495"/>
                <a:gd name="T19" fmla="*/ 335871 h 3017"/>
                <a:gd name="T20" fmla="*/ 24280 w 2495"/>
                <a:gd name="T21" fmla="*/ 379622 h 3017"/>
                <a:gd name="T22" fmla="*/ 24280 w 2495"/>
                <a:gd name="T23" fmla="*/ 423107 h 3017"/>
                <a:gd name="T24" fmla="*/ 0 w 2495"/>
                <a:gd name="T25" fmla="*/ 459655 h 3017"/>
                <a:gd name="T26" fmla="*/ 36420 w 2495"/>
                <a:gd name="T27" fmla="*/ 498337 h 3017"/>
                <a:gd name="T28" fmla="*/ 19694 w 2495"/>
                <a:gd name="T29" fmla="*/ 543156 h 3017"/>
                <a:gd name="T30" fmla="*/ 16187 w 2495"/>
                <a:gd name="T31" fmla="*/ 556761 h 3017"/>
                <a:gd name="T32" fmla="*/ 19424 w 2495"/>
                <a:gd name="T33" fmla="*/ 567166 h 3017"/>
                <a:gd name="T34" fmla="*/ 25899 w 2495"/>
                <a:gd name="T35" fmla="*/ 571167 h 3017"/>
                <a:gd name="T36" fmla="*/ 29406 w 2495"/>
                <a:gd name="T37" fmla="*/ 575702 h 3017"/>
                <a:gd name="T38" fmla="*/ 23741 w 2495"/>
                <a:gd name="T39" fmla="*/ 583973 h 3017"/>
                <a:gd name="T40" fmla="*/ 53416 w 2495"/>
                <a:gd name="T41" fmla="*/ 619987 h 3017"/>
                <a:gd name="T42" fmla="*/ 111689 w 2495"/>
                <a:gd name="T43" fmla="*/ 634660 h 3017"/>
                <a:gd name="T44" fmla="*/ 149188 w 2495"/>
                <a:gd name="T45" fmla="*/ 698153 h 3017"/>
                <a:gd name="T46" fmla="*/ 133541 w 2495"/>
                <a:gd name="T47" fmla="*/ 773117 h 3017"/>
                <a:gd name="T48" fmla="*/ 167533 w 2495"/>
                <a:gd name="T49" fmla="*/ 790190 h 3017"/>
                <a:gd name="T50" fmla="*/ 233090 w 2495"/>
                <a:gd name="T51" fmla="*/ 785388 h 3017"/>
                <a:gd name="T52" fmla="*/ 301074 w 2495"/>
                <a:gd name="T53" fmla="*/ 804863 h 3017"/>
                <a:gd name="T54" fmla="*/ 386055 w 2495"/>
                <a:gd name="T55" fmla="*/ 804863 h 3017"/>
                <a:gd name="T56" fmla="*/ 502599 w 2495"/>
                <a:gd name="T57" fmla="*/ 782987 h 3017"/>
                <a:gd name="T58" fmla="*/ 522023 w 2495"/>
                <a:gd name="T59" fmla="*/ 753909 h 3017"/>
                <a:gd name="T60" fmla="*/ 548462 w 2495"/>
                <a:gd name="T61" fmla="*/ 702688 h 3017"/>
                <a:gd name="T62" fmla="*/ 601878 w 2495"/>
                <a:gd name="T63" fmla="*/ 680812 h 3017"/>
                <a:gd name="T64" fmla="*/ 548462 w 2495"/>
                <a:gd name="T65" fmla="*/ 639462 h 3017"/>
                <a:gd name="T66" fmla="*/ 488031 w 2495"/>
                <a:gd name="T67" fmla="*/ 583439 h 3017"/>
                <a:gd name="T68" fmla="*/ 471035 w 2495"/>
                <a:gd name="T69" fmla="*/ 517812 h 3017"/>
                <a:gd name="T70" fmla="*/ 531466 w 2495"/>
                <a:gd name="T71" fmla="*/ 495936 h 3017"/>
                <a:gd name="T72" fmla="*/ 603227 w 2495"/>
                <a:gd name="T73" fmla="*/ 458855 h 3017"/>
                <a:gd name="T74" fmla="*/ 650439 w 2495"/>
                <a:gd name="T75" fmla="*/ 440180 h 3017"/>
                <a:gd name="T76" fmla="*/ 671481 w 2495"/>
                <a:gd name="T77" fmla="*/ 409768 h 3017"/>
                <a:gd name="T78" fmla="*/ 649629 w 2495"/>
                <a:gd name="T79" fmla="*/ 333737 h 3017"/>
                <a:gd name="T80" fmla="*/ 622112 w 2495"/>
                <a:gd name="T81" fmla="*/ 275313 h 3017"/>
                <a:gd name="T82" fmla="*/ 624540 w 2495"/>
                <a:gd name="T83" fmla="*/ 208619 h 3017"/>
                <a:gd name="T84" fmla="*/ 624270 w 2495"/>
                <a:gd name="T85" fmla="*/ 134722 h 3017"/>
                <a:gd name="T86" fmla="*/ 590008 w 2495"/>
                <a:gd name="T87" fmla="*/ 126719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09" name="Freeform 23"/>
            <p:cNvSpPr>
              <a:spLocks/>
            </p:cNvSpPr>
            <p:nvPr/>
          </p:nvSpPr>
          <p:spPr bwMode="auto">
            <a:xfrm>
              <a:off x="4150519" y="3159919"/>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0" name="Freeform 24"/>
            <p:cNvSpPr>
              <a:spLocks/>
            </p:cNvSpPr>
            <p:nvPr/>
          </p:nvSpPr>
          <p:spPr bwMode="auto">
            <a:xfrm>
              <a:off x="4130279" y="2497932"/>
              <a:ext cx="402431" cy="732235"/>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7 h 3669"/>
                <a:gd name="T18" fmla="*/ 189987 w 2025"/>
                <a:gd name="T19" fmla="*/ 312133 h 3669"/>
                <a:gd name="T20" fmla="*/ 253051 w 2025"/>
                <a:gd name="T21" fmla="*/ 321712 h 3669"/>
                <a:gd name="T22" fmla="*/ 303927 w 2025"/>
                <a:gd name="T23" fmla="*/ 370408 h 3669"/>
                <a:gd name="T24" fmla="*/ 340228 w 2025"/>
                <a:gd name="T25" fmla="*/ 448375 h 3669"/>
                <a:gd name="T26" fmla="*/ 391104 w 2025"/>
                <a:gd name="T27" fmla="*/ 514101 h 3669"/>
                <a:gd name="T28" fmla="*/ 391104 w 2025"/>
                <a:gd name="T29" fmla="*/ 584617 h 3669"/>
                <a:gd name="T30" fmla="*/ 437209 w 2025"/>
                <a:gd name="T31" fmla="*/ 628257 h 3669"/>
                <a:gd name="T32" fmla="*/ 432440 w 2025"/>
                <a:gd name="T33" fmla="*/ 684404 h 3669"/>
                <a:gd name="T34" fmla="*/ 501863 w 2025"/>
                <a:gd name="T35" fmla="*/ 675356 h 3669"/>
                <a:gd name="T36" fmla="*/ 536575 w 2025"/>
                <a:gd name="T37" fmla="*/ 715803 h 3669"/>
                <a:gd name="T38" fmla="*/ 524386 w 2025"/>
                <a:gd name="T39" fmla="*/ 766894 h 3669"/>
                <a:gd name="T40" fmla="*/ 475896 w 2025"/>
                <a:gd name="T41" fmla="*/ 813195 h 3669"/>
                <a:gd name="T42" fmla="*/ 483315 w 2025"/>
                <a:gd name="T43" fmla="*/ 840071 h 3669"/>
                <a:gd name="T44" fmla="*/ 445688 w 2025"/>
                <a:gd name="T45" fmla="*/ 899943 h 3669"/>
                <a:gd name="T46" fmla="*/ 363281 w 2025"/>
                <a:gd name="T47" fmla="*/ 897548 h 3669"/>
                <a:gd name="T48" fmla="*/ 302867 w 2025"/>
                <a:gd name="T49" fmla="*/ 909789 h 3669"/>
                <a:gd name="T50" fmla="*/ 256761 w 2025"/>
                <a:gd name="T51" fmla="*/ 926819 h 3669"/>
                <a:gd name="T52" fmla="*/ 193697 w 2025"/>
                <a:gd name="T53" fmla="*/ 909789 h 3669"/>
                <a:gd name="T54" fmla="*/ 145206 w 2025"/>
                <a:gd name="T55" fmla="*/ 934003 h 3669"/>
                <a:gd name="T56" fmla="*/ 101751 w 2025"/>
                <a:gd name="T57" fmla="*/ 956090 h 3669"/>
                <a:gd name="T58" fmla="*/ 18018 w 2025"/>
                <a:gd name="T59" fmla="*/ 976313 h 3669"/>
                <a:gd name="T60" fmla="*/ 40011 w 2025"/>
                <a:gd name="T61" fmla="*/ 930012 h 3669"/>
                <a:gd name="T62" fmla="*/ 72603 w 2025"/>
                <a:gd name="T63" fmla="*/ 873333 h 3669"/>
                <a:gd name="T64" fmla="*/ 120299 w 2025"/>
                <a:gd name="T65" fmla="*/ 850981 h 3669"/>
                <a:gd name="T66" fmla="*/ 187603 w 2025"/>
                <a:gd name="T67" fmla="*/ 859496 h 3669"/>
                <a:gd name="T68" fmla="*/ 223639 w 2025"/>
                <a:gd name="T69" fmla="*/ 819049 h 3669"/>
                <a:gd name="T70" fmla="*/ 175679 w 2025"/>
                <a:gd name="T71" fmla="*/ 827830 h 3669"/>
                <a:gd name="T72" fmla="*/ 108905 w 2025"/>
                <a:gd name="T73" fmla="*/ 812397 h 3669"/>
                <a:gd name="T74" fmla="*/ 55645 w 2025"/>
                <a:gd name="T75" fmla="*/ 802817 h 3669"/>
                <a:gd name="T76" fmla="*/ 72603 w 2025"/>
                <a:gd name="T77" fmla="*/ 756516 h 3669"/>
                <a:gd name="T78" fmla="*/ 125863 w 2025"/>
                <a:gd name="T79" fmla="*/ 707820 h 3669"/>
                <a:gd name="T80" fmla="*/ 87177 w 2025"/>
                <a:gd name="T81" fmla="*/ 656729 h 3669"/>
                <a:gd name="T82" fmla="*/ 96981 w 2025"/>
                <a:gd name="T83" fmla="*/ 608034 h 3669"/>
                <a:gd name="T84" fmla="*/ 147856 w 2025"/>
                <a:gd name="T85" fmla="*/ 627459 h 3669"/>
                <a:gd name="T86" fmla="*/ 188927 w 2025"/>
                <a:gd name="T87" fmla="*/ 632515 h 3669"/>
                <a:gd name="T88" fmla="*/ 220459 w 2025"/>
                <a:gd name="T89" fmla="*/ 608034 h 3669"/>
                <a:gd name="T90" fmla="*/ 201116 w 2025"/>
                <a:gd name="T91" fmla="*/ 564394 h 3669"/>
                <a:gd name="T92" fmla="*/ 164815 w 2025"/>
                <a:gd name="T93" fmla="*/ 493878 h 3669"/>
                <a:gd name="T94" fmla="*/ 116324 w 2025"/>
                <a:gd name="T95" fmla="*/ 442787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8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1" name="Freeform 25"/>
            <p:cNvSpPr>
              <a:spLocks/>
            </p:cNvSpPr>
            <p:nvPr/>
          </p:nvSpPr>
          <p:spPr bwMode="auto">
            <a:xfrm>
              <a:off x="3876675" y="2790825"/>
              <a:ext cx="234554" cy="321469"/>
            </a:xfrm>
            <a:custGeom>
              <a:avLst/>
              <a:gdLst>
                <a:gd name="T0" fmla="*/ 176580 w 1176"/>
                <a:gd name="T1" fmla="*/ 123071 h 1616"/>
                <a:gd name="T2" fmla="*/ 161688 w 1176"/>
                <a:gd name="T3" fmla="*/ 84876 h 1616"/>
                <a:gd name="T4" fmla="*/ 176580 w 1176"/>
                <a:gd name="T5" fmla="*/ 67901 h 1616"/>
                <a:gd name="T6" fmla="*/ 197855 w 1176"/>
                <a:gd name="T7" fmla="*/ 70023 h 1616"/>
                <a:gd name="T8" fmla="*/ 210619 w 1176"/>
                <a:gd name="T9" fmla="*/ 44560 h 1616"/>
                <a:gd name="T10" fmla="*/ 246786 w 1176"/>
                <a:gd name="T11" fmla="*/ 29707 h 1616"/>
                <a:gd name="T12" fmla="*/ 253169 w 1176"/>
                <a:gd name="T13" fmla="*/ 8488 h 1616"/>
                <a:gd name="T14" fmla="*/ 240404 w 1176"/>
                <a:gd name="T15" fmla="*/ 0 h 1616"/>
                <a:gd name="T16" fmla="*/ 227639 w 1176"/>
                <a:gd name="T17" fmla="*/ 16975 h 1616"/>
                <a:gd name="T18" fmla="*/ 216204 w 1176"/>
                <a:gd name="T19" fmla="*/ 38990 h 1616"/>
                <a:gd name="T20" fmla="*/ 204237 w 1176"/>
                <a:gd name="T21" fmla="*/ 42438 h 1616"/>
                <a:gd name="T22" fmla="*/ 202110 w 1176"/>
                <a:gd name="T23" fmla="*/ 12731 h 1616"/>
                <a:gd name="T24" fmla="*/ 168070 w 1176"/>
                <a:gd name="T25" fmla="*/ 12731 h 1616"/>
                <a:gd name="T26" fmla="*/ 155305 w 1176"/>
                <a:gd name="T27" fmla="*/ 27585 h 1616"/>
                <a:gd name="T28" fmla="*/ 155305 w 1176"/>
                <a:gd name="T29" fmla="*/ 48804 h 1616"/>
                <a:gd name="T30" fmla="*/ 127648 w 1176"/>
                <a:gd name="T31" fmla="*/ 67901 h 1616"/>
                <a:gd name="T32" fmla="*/ 148923 w 1176"/>
                <a:gd name="T33" fmla="*/ 74267 h 1616"/>
                <a:gd name="T34" fmla="*/ 155305 w 1176"/>
                <a:gd name="T35" fmla="*/ 89120 h 1616"/>
                <a:gd name="T36" fmla="*/ 144668 w 1176"/>
                <a:gd name="T37" fmla="*/ 112461 h 1616"/>
                <a:gd name="T38" fmla="*/ 134031 w 1176"/>
                <a:gd name="T39" fmla="*/ 131558 h 1616"/>
                <a:gd name="T40" fmla="*/ 114883 w 1176"/>
                <a:gd name="T41" fmla="*/ 114583 h 1616"/>
                <a:gd name="T42" fmla="*/ 102119 w 1176"/>
                <a:gd name="T43" fmla="*/ 131558 h 1616"/>
                <a:gd name="T44" fmla="*/ 74461 w 1176"/>
                <a:gd name="T45" fmla="*/ 114583 h 1616"/>
                <a:gd name="T46" fmla="*/ 51857 w 1176"/>
                <a:gd name="T47" fmla="*/ 121214 h 1616"/>
                <a:gd name="T48" fmla="*/ 40422 w 1176"/>
                <a:gd name="T49" fmla="*/ 146412 h 1616"/>
                <a:gd name="T50" fmla="*/ 48932 w 1176"/>
                <a:gd name="T51" fmla="*/ 167631 h 1616"/>
                <a:gd name="T52" fmla="*/ 31912 w 1176"/>
                <a:gd name="T53" fmla="*/ 180362 h 1616"/>
                <a:gd name="T54" fmla="*/ 38294 w 1176"/>
                <a:gd name="T55" fmla="*/ 227044 h 1616"/>
                <a:gd name="T56" fmla="*/ 51059 w 1176"/>
                <a:gd name="T57" fmla="*/ 237653 h 1616"/>
                <a:gd name="T58" fmla="*/ 63824 w 1176"/>
                <a:gd name="T59" fmla="*/ 258873 h 1616"/>
                <a:gd name="T60" fmla="*/ 57442 w 1176"/>
                <a:gd name="T61" fmla="*/ 286457 h 1616"/>
                <a:gd name="T62" fmla="*/ 57442 w 1176"/>
                <a:gd name="T63" fmla="*/ 309798 h 1616"/>
                <a:gd name="T64" fmla="*/ 23402 w 1176"/>
                <a:gd name="T65" fmla="*/ 318286 h 1616"/>
                <a:gd name="T66" fmla="*/ 10637 w 1176"/>
                <a:gd name="T67" fmla="*/ 341627 h 1616"/>
                <a:gd name="T68" fmla="*/ 0 w 1176"/>
                <a:gd name="T69" fmla="*/ 384065 h 1616"/>
                <a:gd name="T70" fmla="*/ 10637 w 1176"/>
                <a:gd name="T71" fmla="*/ 411650 h 1616"/>
                <a:gd name="T72" fmla="*/ 31912 w 1176"/>
                <a:gd name="T73" fmla="*/ 405284 h 1616"/>
                <a:gd name="T74" fmla="*/ 42549 w 1176"/>
                <a:gd name="T75" fmla="*/ 428625 h 1616"/>
                <a:gd name="T76" fmla="*/ 76589 w 1176"/>
                <a:gd name="T77" fmla="*/ 428625 h 1616"/>
                <a:gd name="T78" fmla="*/ 112756 w 1176"/>
                <a:gd name="T79" fmla="*/ 411650 h 1616"/>
                <a:gd name="T80" fmla="*/ 138286 w 1176"/>
                <a:gd name="T81" fmla="*/ 386187 h 1616"/>
                <a:gd name="T82" fmla="*/ 165943 w 1176"/>
                <a:gd name="T83" fmla="*/ 384065 h 1616"/>
                <a:gd name="T84" fmla="*/ 193600 w 1176"/>
                <a:gd name="T85" fmla="*/ 364968 h 1616"/>
                <a:gd name="T86" fmla="*/ 267529 w 1176"/>
                <a:gd name="T87" fmla="*/ 351971 h 1616"/>
                <a:gd name="T88" fmla="*/ 278698 w 1176"/>
                <a:gd name="T89" fmla="*/ 324652 h 1616"/>
                <a:gd name="T90" fmla="*/ 295718 w 1176"/>
                <a:gd name="T91" fmla="*/ 294945 h 1616"/>
                <a:gd name="T92" fmla="*/ 308483 w 1176"/>
                <a:gd name="T93" fmla="*/ 265238 h 1616"/>
                <a:gd name="T94" fmla="*/ 304228 w 1176"/>
                <a:gd name="T95" fmla="*/ 235532 h 1616"/>
                <a:gd name="T96" fmla="*/ 312738 w 1176"/>
                <a:gd name="T97" fmla="*/ 203703 h 1616"/>
                <a:gd name="T98" fmla="*/ 302101 w 1176"/>
                <a:gd name="T99" fmla="*/ 176118 h 1616"/>
                <a:gd name="T100" fmla="*/ 289336 w 1176"/>
                <a:gd name="T101" fmla="*/ 150655 h 1616"/>
                <a:gd name="T102" fmla="*/ 272316 w 1176"/>
                <a:gd name="T103" fmla="*/ 140046 h 1616"/>
                <a:gd name="T104" fmla="*/ 261679 w 1176"/>
                <a:gd name="T105" fmla="*/ 120949 h 1616"/>
                <a:gd name="T106" fmla="*/ 242532 w 1176"/>
                <a:gd name="T107" fmla="*/ 116705 h 1616"/>
                <a:gd name="T108" fmla="*/ 225512 w 1176"/>
                <a:gd name="T109" fmla="*/ 131558 h 1616"/>
                <a:gd name="T110" fmla="*/ 206365 w 1176"/>
                <a:gd name="T111" fmla="*/ 140046 h 1616"/>
                <a:gd name="T112" fmla="*/ 176580 w 1176"/>
                <a:gd name="T113" fmla="*/ 123071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2" name="Freeform 26"/>
            <p:cNvSpPr>
              <a:spLocks/>
            </p:cNvSpPr>
            <p:nvPr/>
          </p:nvSpPr>
          <p:spPr bwMode="auto">
            <a:xfrm>
              <a:off x="3996929" y="2797969"/>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3" name="Freeform 27"/>
            <p:cNvSpPr>
              <a:spLocks/>
            </p:cNvSpPr>
            <p:nvPr/>
          </p:nvSpPr>
          <p:spPr bwMode="auto">
            <a:xfrm>
              <a:off x="3286125" y="1685925"/>
              <a:ext cx="519113" cy="332185"/>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3 h 1664"/>
                <a:gd name="T18" fmla="*/ 379085 w 2600"/>
                <a:gd name="T19" fmla="*/ 72399 h 1664"/>
                <a:gd name="T20" fmla="*/ 338621 w 2600"/>
                <a:gd name="T21" fmla="*/ 46847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2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5 h 1664"/>
                <a:gd name="T56" fmla="*/ 42594 w 2600"/>
                <a:gd name="T57" fmla="*/ 121375 h 1664"/>
                <a:gd name="T58" fmla="*/ 89447 w 2600"/>
                <a:gd name="T59" fmla="*/ 112858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3 h 1664"/>
                <a:gd name="T76" fmla="*/ 119263 w 2600"/>
                <a:gd name="T77" fmla="*/ 272562 h 1664"/>
                <a:gd name="T78" fmla="*/ 121392 w 2600"/>
                <a:gd name="T79" fmla="*/ 306632 h 1664"/>
                <a:gd name="T80" fmla="*/ 78799 w 2600"/>
                <a:gd name="T81" fmla="*/ 338573 h 1664"/>
                <a:gd name="T82" fmla="*/ 61761 w 2600"/>
                <a:gd name="T83" fmla="*/ 368384 h 1664"/>
                <a:gd name="T84" fmla="*/ 110744 w 2600"/>
                <a:gd name="T85" fmla="*/ 364126 h 1664"/>
                <a:gd name="T86" fmla="*/ 183154 w 2600"/>
                <a:gd name="T87" fmla="*/ 370514 h 1664"/>
                <a:gd name="T88" fmla="*/ 212969 w 2600"/>
                <a:gd name="T89" fmla="*/ 417360 h 1664"/>
                <a:gd name="T90" fmla="*/ 263549 w 2600"/>
                <a:gd name="T91" fmla="*/ 421087 h 1664"/>
                <a:gd name="T92" fmla="*/ 327973 w 2600"/>
                <a:gd name="T93" fmla="*/ 442913 h 1664"/>
                <a:gd name="T94" fmla="*/ 381215 w 2600"/>
                <a:gd name="T95" fmla="*/ 404584 h 1664"/>
                <a:gd name="T96" fmla="*/ 442976 w 2600"/>
                <a:gd name="T97" fmla="*/ 364126 h 1664"/>
                <a:gd name="T98" fmla="*/ 474921 w 2600"/>
                <a:gd name="T99" fmla="*/ 379031 h 1664"/>
                <a:gd name="T100" fmla="*/ 521775 w 2600"/>
                <a:gd name="T101" fmla="*/ 338573 h 1664"/>
                <a:gd name="T102" fmla="*/ 572887 w 2600"/>
                <a:gd name="T103" fmla="*/ 317279 h 1664"/>
                <a:gd name="T104" fmla="*/ 613351 w 2600"/>
                <a:gd name="T105" fmla="*/ 281079 h 1664"/>
                <a:gd name="T106" fmla="*/ 643167 w 2600"/>
                <a:gd name="T107" fmla="*/ 268303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4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4" name="Freeform 28"/>
            <p:cNvSpPr>
              <a:spLocks/>
            </p:cNvSpPr>
            <p:nvPr/>
          </p:nvSpPr>
          <p:spPr bwMode="auto">
            <a:xfrm>
              <a:off x="3887391" y="3720704"/>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5" name="Freeform 29"/>
            <p:cNvSpPr>
              <a:spLocks/>
            </p:cNvSpPr>
            <p:nvPr/>
          </p:nvSpPr>
          <p:spPr bwMode="auto">
            <a:xfrm>
              <a:off x="3854054" y="3838576"/>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6" name="Freeform 30"/>
            <p:cNvSpPr>
              <a:spLocks/>
            </p:cNvSpPr>
            <p:nvPr/>
          </p:nvSpPr>
          <p:spPr bwMode="auto">
            <a:xfrm>
              <a:off x="4794647" y="3475435"/>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7" name="Freeform 31"/>
            <p:cNvSpPr>
              <a:spLocks/>
            </p:cNvSpPr>
            <p:nvPr/>
          </p:nvSpPr>
          <p:spPr bwMode="auto">
            <a:xfrm>
              <a:off x="5106592" y="3164681"/>
              <a:ext cx="382190" cy="182166"/>
            </a:xfrm>
            <a:custGeom>
              <a:avLst/>
              <a:gdLst>
                <a:gd name="T0" fmla="*/ 201509 w 1884"/>
                <a:gd name="T1" fmla="*/ 1596 h 913"/>
                <a:gd name="T2" fmla="*/ 179329 w 1884"/>
                <a:gd name="T3" fmla="*/ 2660 h 913"/>
                <a:gd name="T4" fmla="*/ 155527 w 1884"/>
                <a:gd name="T5" fmla="*/ 0 h 913"/>
                <a:gd name="T6" fmla="*/ 131995 w 1884"/>
                <a:gd name="T7" fmla="*/ 20751 h 913"/>
                <a:gd name="T8" fmla="*/ 88177 w 1884"/>
                <a:gd name="T9" fmla="*/ 37245 h 913"/>
                <a:gd name="T10" fmla="*/ 60047 w 1884"/>
                <a:gd name="T11" fmla="*/ 58527 h 913"/>
                <a:gd name="T12" fmla="*/ 31105 w 1884"/>
                <a:gd name="T13" fmla="*/ 55867 h 913"/>
                <a:gd name="T14" fmla="*/ 0 w 1884"/>
                <a:gd name="T15" fmla="*/ 79012 h 913"/>
                <a:gd name="T16" fmla="*/ 5680 w 1884"/>
                <a:gd name="T17" fmla="*/ 111202 h 913"/>
                <a:gd name="T18" fmla="*/ 15958 w 1884"/>
                <a:gd name="T19" fmla="*/ 145254 h 913"/>
                <a:gd name="T20" fmla="*/ 35974 w 1884"/>
                <a:gd name="T21" fmla="*/ 170527 h 913"/>
                <a:gd name="T22" fmla="*/ 78169 w 1884"/>
                <a:gd name="T23" fmla="*/ 202451 h 913"/>
                <a:gd name="T24" fmla="*/ 104947 w 1884"/>
                <a:gd name="T25" fmla="*/ 224266 h 913"/>
                <a:gd name="T26" fmla="*/ 129831 w 1884"/>
                <a:gd name="T27" fmla="*/ 242622 h 913"/>
                <a:gd name="T28" fmla="*/ 154715 w 1884"/>
                <a:gd name="T29" fmla="*/ 240494 h 913"/>
                <a:gd name="T30" fmla="*/ 183927 w 1884"/>
                <a:gd name="T31" fmla="*/ 242888 h 913"/>
                <a:gd name="T32" fmla="*/ 205836 w 1884"/>
                <a:gd name="T33" fmla="*/ 228256 h 913"/>
                <a:gd name="T34" fmla="*/ 213139 w 1884"/>
                <a:gd name="T35" fmla="*/ 206441 h 913"/>
                <a:gd name="T36" fmla="*/ 230180 w 1884"/>
                <a:gd name="T37" fmla="*/ 213624 h 913"/>
                <a:gd name="T38" fmla="*/ 261826 w 1884"/>
                <a:gd name="T39" fmla="*/ 213624 h 913"/>
                <a:gd name="T40" fmla="*/ 276432 w 1884"/>
                <a:gd name="T41" fmla="*/ 228256 h 913"/>
                <a:gd name="T42" fmla="*/ 308078 w 1884"/>
                <a:gd name="T43" fmla="*/ 238099 h 913"/>
                <a:gd name="T44" fmla="*/ 342159 w 1884"/>
                <a:gd name="T45" fmla="*/ 232247 h 913"/>
                <a:gd name="T46" fmla="*/ 371912 w 1884"/>
                <a:gd name="T47" fmla="*/ 232247 h 913"/>
                <a:gd name="T48" fmla="*/ 398690 w 1884"/>
                <a:gd name="T49" fmla="*/ 224266 h 913"/>
                <a:gd name="T50" fmla="*/ 423844 w 1884"/>
                <a:gd name="T51" fmla="*/ 225862 h 913"/>
                <a:gd name="T52" fmla="*/ 427090 w 1884"/>
                <a:gd name="T53" fmla="*/ 204313 h 913"/>
                <a:gd name="T54" fmla="*/ 435746 w 1884"/>
                <a:gd name="T55" fmla="*/ 184095 h 913"/>
                <a:gd name="T56" fmla="*/ 460900 w 1884"/>
                <a:gd name="T57" fmla="*/ 167335 h 913"/>
                <a:gd name="T58" fmla="*/ 485244 w 1884"/>
                <a:gd name="T59" fmla="*/ 160418 h 913"/>
                <a:gd name="T60" fmla="*/ 509587 w 1884"/>
                <a:gd name="T61" fmla="*/ 167335 h 913"/>
                <a:gd name="T62" fmla="*/ 490112 w 1884"/>
                <a:gd name="T63" fmla="*/ 137273 h 913"/>
                <a:gd name="T64" fmla="*/ 457384 w 1884"/>
                <a:gd name="T65" fmla="*/ 112532 h 913"/>
                <a:gd name="T66" fmla="*/ 371101 w 1884"/>
                <a:gd name="T67" fmla="*/ 67040 h 913"/>
                <a:gd name="T68" fmla="*/ 317545 w 1884"/>
                <a:gd name="T69" fmla="*/ 58261 h 913"/>
                <a:gd name="T70" fmla="*/ 293202 w 1884"/>
                <a:gd name="T71" fmla="*/ 36979 h 913"/>
                <a:gd name="T72" fmla="*/ 250466 w 1884"/>
                <a:gd name="T73" fmla="*/ 15430 h 913"/>
                <a:gd name="T74" fmla="*/ 201509 w 1884"/>
                <a:gd name="T75" fmla="*/ 1596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8" name="Freeform 32"/>
            <p:cNvSpPr>
              <a:spLocks/>
            </p:cNvSpPr>
            <p:nvPr/>
          </p:nvSpPr>
          <p:spPr bwMode="auto">
            <a:xfrm>
              <a:off x="4964907" y="3320653"/>
              <a:ext cx="432197" cy="203597"/>
            </a:xfrm>
            <a:custGeom>
              <a:avLst/>
              <a:gdLst>
                <a:gd name="T0" fmla="*/ 450577 w 2132"/>
                <a:gd name="T1" fmla="*/ 6375 h 1022"/>
                <a:gd name="T2" fmla="*/ 420575 w 2132"/>
                <a:gd name="T3" fmla="*/ 6375 h 1022"/>
                <a:gd name="T4" fmla="*/ 401925 w 2132"/>
                <a:gd name="T5" fmla="*/ 0 h 1022"/>
                <a:gd name="T6" fmla="*/ 395167 w 2132"/>
                <a:gd name="T7" fmla="*/ 20984 h 1022"/>
                <a:gd name="T8" fmla="*/ 374355 w 2132"/>
                <a:gd name="T9" fmla="*/ 35327 h 1022"/>
                <a:gd name="T10" fmla="*/ 344082 w 2132"/>
                <a:gd name="T11" fmla="*/ 32937 h 1022"/>
                <a:gd name="T12" fmla="*/ 320026 w 2132"/>
                <a:gd name="T13" fmla="*/ 35858 h 1022"/>
                <a:gd name="T14" fmla="*/ 296781 w 2132"/>
                <a:gd name="T15" fmla="*/ 50467 h 1022"/>
                <a:gd name="T16" fmla="*/ 266508 w 2132"/>
                <a:gd name="T17" fmla="*/ 56842 h 1022"/>
                <a:gd name="T18" fmla="*/ 238127 w 2132"/>
                <a:gd name="T19" fmla="*/ 81545 h 1022"/>
                <a:gd name="T20" fmla="*/ 239479 w 2132"/>
                <a:gd name="T21" fmla="*/ 108372 h 1022"/>
                <a:gd name="T22" fmla="*/ 254886 w 2132"/>
                <a:gd name="T23" fmla="*/ 129887 h 1022"/>
                <a:gd name="T24" fmla="*/ 161364 w 2132"/>
                <a:gd name="T25" fmla="*/ 151934 h 1022"/>
                <a:gd name="T26" fmla="*/ 104063 w 2132"/>
                <a:gd name="T27" fmla="*/ 159371 h 1022"/>
                <a:gd name="T28" fmla="*/ 60545 w 2132"/>
                <a:gd name="T29" fmla="*/ 151934 h 1022"/>
                <a:gd name="T30" fmla="*/ 17839 w 2132"/>
                <a:gd name="T31" fmla="*/ 159105 h 1022"/>
                <a:gd name="T32" fmla="*/ 0 w 2132"/>
                <a:gd name="T33" fmla="*/ 180089 h 1022"/>
                <a:gd name="T34" fmla="*/ 10541 w 2132"/>
                <a:gd name="T35" fmla="*/ 197089 h 1022"/>
                <a:gd name="T36" fmla="*/ 8379 w 2132"/>
                <a:gd name="T37" fmla="*/ 224713 h 1022"/>
                <a:gd name="T38" fmla="*/ 34057 w 2132"/>
                <a:gd name="T39" fmla="*/ 218338 h 1022"/>
                <a:gd name="T40" fmla="*/ 70276 w 2132"/>
                <a:gd name="T41" fmla="*/ 222588 h 1022"/>
                <a:gd name="T42" fmla="*/ 62167 w 2132"/>
                <a:gd name="T43" fmla="*/ 234275 h 1022"/>
                <a:gd name="T44" fmla="*/ 96765 w 2132"/>
                <a:gd name="T45" fmla="*/ 230822 h 1022"/>
                <a:gd name="T46" fmla="*/ 130821 w 2132"/>
                <a:gd name="T47" fmla="*/ 206917 h 1022"/>
                <a:gd name="T48" fmla="*/ 165419 w 2132"/>
                <a:gd name="T49" fmla="*/ 205589 h 1022"/>
                <a:gd name="T50" fmla="*/ 189205 w 2132"/>
                <a:gd name="T51" fmla="*/ 208776 h 1022"/>
                <a:gd name="T52" fmla="*/ 198935 w 2132"/>
                <a:gd name="T53" fmla="*/ 231088 h 1022"/>
                <a:gd name="T54" fmla="*/ 234073 w 2132"/>
                <a:gd name="T55" fmla="*/ 259775 h 1022"/>
                <a:gd name="T56" fmla="*/ 272725 w 2132"/>
                <a:gd name="T57" fmla="*/ 259509 h 1022"/>
                <a:gd name="T58" fmla="*/ 300024 w 2132"/>
                <a:gd name="T59" fmla="*/ 258712 h 1022"/>
                <a:gd name="T60" fmla="*/ 331919 w 2132"/>
                <a:gd name="T61" fmla="*/ 260837 h 1022"/>
                <a:gd name="T62" fmla="*/ 346785 w 2132"/>
                <a:gd name="T63" fmla="*/ 271462 h 1022"/>
                <a:gd name="T64" fmla="*/ 368138 w 2132"/>
                <a:gd name="T65" fmla="*/ 260837 h 1022"/>
                <a:gd name="T66" fmla="*/ 374355 w 2132"/>
                <a:gd name="T67" fmla="*/ 245963 h 1022"/>
                <a:gd name="T68" fmla="*/ 404087 w 2132"/>
                <a:gd name="T69" fmla="*/ 245963 h 1022"/>
                <a:gd name="T70" fmla="*/ 442468 w 2132"/>
                <a:gd name="T71" fmla="*/ 235338 h 1022"/>
                <a:gd name="T72" fmla="*/ 470038 w 2132"/>
                <a:gd name="T73" fmla="*/ 241713 h 1022"/>
                <a:gd name="T74" fmla="*/ 499770 w 2132"/>
                <a:gd name="T75" fmla="*/ 236666 h 1022"/>
                <a:gd name="T76" fmla="*/ 510582 w 2132"/>
                <a:gd name="T77" fmla="*/ 179824 h 1022"/>
                <a:gd name="T78" fmla="*/ 505987 w 2132"/>
                <a:gd name="T79" fmla="*/ 139981 h 1022"/>
                <a:gd name="T80" fmla="*/ 545720 w 2132"/>
                <a:gd name="T81" fmla="*/ 127497 h 1022"/>
                <a:gd name="T82" fmla="*/ 576263 w 2132"/>
                <a:gd name="T83" fmla="*/ 114747 h 1022"/>
                <a:gd name="T84" fmla="*/ 540044 w 2132"/>
                <a:gd name="T85" fmla="*/ 108372 h 1022"/>
                <a:gd name="T86" fmla="*/ 530854 w 2132"/>
                <a:gd name="T87" fmla="*/ 94826 h 1022"/>
                <a:gd name="T88" fmla="*/ 527340 w 2132"/>
                <a:gd name="T89" fmla="*/ 66139 h 1022"/>
                <a:gd name="T90" fmla="*/ 532476 w 2132"/>
                <a:gd name="T91" fmla="*/ 44890 h 1022"/>
                <a:gd name="T92" fmla="*/ 531665 w 2132"/>
                <a:gd name="T93" fmla="*/ 24968 h 1022"/>
                <a:gd name="T94" fmla="*/ 498149 w 2132"/>
                <a:gd name="T95" fmla="*/ 30546 h 1022"/>
                <a:gd name="T96" fmla="*/ 465984 w 2132"/>
                <a:gd name="T97" fmla="*/ 20984 h 1022"/>
                <a:gd name="T98" fmla="*/ 450577 w 2132"/>
                <a:gd name="T99" fmla="*/ 6375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19" name="Freeform 33"/>
            <p:cNvSpPr>
              <a:spLocks/>
            </p:cNvSpPr>
            <p:nvPr/>
          </p:nvSpPr>
          <p:spPr bwMode="auto">
            <a:xfrm>
              <a:off x="4764881" y="3425428"/>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0" name="Freeform 34"/>
            <p:cNvSpPr>
              <a:spLocks/>
            </p:cNvSpPr>
            <p:nvPr/>
          </p:nvSpPr>
          <p:spPr bwMode="auto">
            <a:xfrm>
              <a:off x="4658917" y="2951560"/>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1" name="Freeform 35"/>
            <p:cNvSpPr>
              <a:spLocks/>
            </p:cNvSpPr>
            <p:nvPr/>
          </p:nvSpPr>
          <p:spPr bwMode="auto">
            <a:xfrm>
              <a:off x="4877991" y="2601516"/>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2" name="Freeform 36"/>
            <p:cNvSpPr>
              <a:spLocks/>
            </p:cNvSpPr>
            <p:nvPr/>
          </p:nvSpPr>
          <p:spPr bwMode="auto">
            <a:xfrm>
              <a:off x="4874419" y="3910012"/>
              <a:ext cx="94060" cy="167879"/>
            </a:xfrm>
            <a:custGeom>
              <a:avLst/>
              <a:gdLst>
                <a:gd name="T0" fmla="*/ 0 w 480"/>
                <a:gd name="T1" fmla="*/ 51777 h 843"/>
                <a:gd name="T2" fmla="*/ 12541 w 480"/>
                <a:gd name="T3" fmla="*/ 77268 h 843"/>
                <a:gd name="T4" fmla="*/ 20902 w 480"/>
                <a:gd name="T5" fmla="*/ 108600 h 843"/>
                <a:gd name="T6" fmla="*/ 27173 w 480"/>
                <a:gd name="T7" fmla="*/ 138870 h 843"/>
                <a:gd name="T8" fmla="*/ 32660 w 480"/>
                <a:gd name="T9" fmla="*/ 168609 h 843"/>
                <a:gd name="T10" fmla="*/ 18812 w 480"/>
                <a:gd name="T11" fmla="*/ 187727 h 843"/>
                <a:gd name="T12" fmla="*/ 20902 w 480"/>
                <a:gd name="T13" fmla="*/ 216934 h 843"/>
                <a:gd name="T14" fmla="*/ 37624 w 480"/>
                <a:gd name="T15" fmla="*/ 223838 h 843"/>
                <a:gd name="T16" fmla="*/ 52255 w 480"/>
                <a:gd name="T17" fmla="*/ 215341 h 843"/>
                <a:gd name="T18" fmla="*/ 66887 w 480"/>
                <a:gd name="T19" fmla="*/ 204720 h 843"/>
                <a:gd name="T20" fmla="*/ 91970 w 480"/>
                <a:gd name="T21" fmla="*/ 192772 h 843"/>
                <a:gd name="T22" fmla="*/ 103727 w 480"/>
                <a:gd name="T23" fmla="*/ 216934 h 843"/>
                <a:gd name="T24" fmla="*/ 123323 w 480"/>
                <a:gd name="T25" fmla="*/ 200472 h 843"/>
                <a:gd name="T26" fmla="*/ 119142 w 480"/>
                <a:gd name="T27" fmla="*/ 164360 h 843"/>
                <a:gd name="T28" fmla="*/ 108691 w 480"/>
                <a:gd name="T29" fmla="*/ 132497 h 843"/>
                <a:gd name="T30" fmla="*/ 115746 w 480"/>
                <a:gd name="T31" fmla="*/ 96386 h 843"/>
                <a:gd name="T32" fmla="*/ 125413 w 480"/>
                <a:gd name="T33" fmla="*/ 73020 h 843"/>
                <a:gd name="T34" fmla="*/ 104511 w 480"/>
                <a:gd name="T35" fmla="*/ 43281 h 843"/>
                <a:gd name="T36" fmla="*/ 91970 w 480"/>
                <a:gd name="T37" fmla="*/ 12214 h 843"/>
                <a:gd name="T38" fmla="*/ 80212 w 480"/>
                <a:gd name="T39" fmla="*/ 0 h 843"/>
                <a:gd name="T40" fmla="*/ 64797 w 480"/>
                <a:gd name="T41" fmla="*/ 17790 h 843"/>
                <a:gd name="T42" fmla="*/ 52255 w 480"/>
                <a:gd name="T43" fmla="*/ 32660 h 843"/>
                <a:gd name="T44" fmla="*/ 32660 w 480"/>
                <a:gd name="T45" fmla="*/ 48326 h 843"/>
                <a:gd name="T46" fmla="*/ 18812 w 480"/>
                <a:gd name="T47" fmla="*/ 47529 h 843"/>
                <a:gd name="T48" fmla="*/ 0 w 480"/>
                <a:gd name="T49" fmla="*/ 51777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3" name="Freeform 37"/>
            <p:cNvSpPr>
              <a:spLocks/>
            </p:cNvSpPr>
            <p:nvPr/>
          </p:nvSpPr>
          <p:spPr bwMode="auto">
            <a:xfrm>
              <a:off x="5125641" y="4129087"/>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4" name="Freeform 38"/>
            <p:cNvSpPr>
              <a:spLocks/>
            </p:cNvSpPr>
            <p:nvPr/>
          </p:nvSpPr>
          <p:spPr bwMode="auto">
            <a:xfrm>
              <a:off x="4907757" y="3792141"/>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5" name="Freeform 39"/>
            <p:cNvSpPr>
              <a:spLocks/>
            </p:cNvSpPr>
            <p:nvPr/>
          </p:nvSpPr>
          <p:spPr bwMode="auto">
            <a:xfrm>
              <a:off x="5169694" y="3498056"/>
              <a:ext cx="179785" cy="95250"/>
            </a:xfrm>
            <a:custGeom>
              <a:avLst/>
              <a:gdLst>
                <a:gd name="T0" fmla="*/ 15185 w 884"/>
                <a:gd name="T1" fmla="*/ 90866 h 478"/>
                <a:gd name="T2" fmla="*/ 38235 w 884"/>
                <a:gd name="T3" fmla="*/ 111059 h 478"/>
                <a:gd name="T4" fmla="*/ 48539 w 884"/>
                <a:gd name="T5" fmla="*/ 127000 h 478"/>
                <a:gd name="T6" fmla="*/ 75114 w 884"/>
                <a:gd name="T7" fmla="*/ 125406 h 478"/>
                <a:gd name="T8" fmla="*/ 96807 w 884"/>
                <a:gd name="T9" fmla="*/ 127000 h 478"/>
                <a:gd name="T10" fmla="*/ 128263 w 884"/>
                <a:gd name="T11" fmla="*/ 120623 h 478"/>
                <a:gd name="T12" fmla="*/ 147516 w 884"/>
                <a:gd name="T13" fmla="*/ 125406 h 478"/>
                <a:gd name="T14" fmla="*/ 166769 w 884"/>
                <a:gd name="T15" fmla="*/ 96977 h 478"/>
                <a:gd name="T16" fmla="*/ 177887 w 884"/>
                <a:gd name="T17" fmla="*/ 89006 h 478"/>
                <a:gd name="T18" fmla="*/ 173006 w 884"/>
                <a:gd name="T19" fmla="*/ 60577 h 478"/>
                <a:gd name="T20" fmla="*/ 174633 w 884"/>
                <a:gd name="T21" fmla="*/ 41448 h 478"/>
                <a:gd name="T22" fmla="*/ 181141 w 884"/>
                <a:gd name="T23" fmla="*/ 30289 h 478"/>
                <a:gd name="T24" fmla="*/ 202021 w 884"/>
                <a:gd name="T25" fmla="*/ 41448 h 478"/>
                <a:gd name="T26" fmla="*/ 224528 w 884"/>
                <a:gd name="T27" fmla="*/ 38259 h 478"/>
                <a:gd name="T28" fmla="*/ 239713 w 884"/>
                <a:gd name="T29" fmla="*/ 26303 h 478"/>
                <a:gd name="T30" fmla="*/ 226968 w 884"/>
                <a:gd name="T31" fmla="*/ 1063 h 478"/>
                <a:gd name="T32" fmla="*/ 197953 w 884"/>
                <a:gd name="T33" fmla="*/ 5845 h 478"/>
                <a:gd name="T34" fmla="*/ 168938 w 884"/>
                <a:gd name="T35" fmla="*/ 0 h 478"/>
                <a:gd name="T36" fmla="*/ 131246 w 884"/>
                <a:gd name="T37" fmla="*/ 10628 h 478"/>
                <a:gd name="T38" fmla="*/ 100604 w 884"/>
                <a:gd name="T39" fmla="*/ 10362 h 478"/>
                <a:gd name="T40" fmla="*/ 94909 w 884"/>
                <a:gd name="T41" fmla="*/ 25506 h 478"/>
                <a:gd name="T42" fmla="*/ 73216 w 884"/>
                <a:gd name="T43" fmla="*/ 35603 h 478"/>
                <a:gd name="T44" fmla="*/ 58030 w 884"/>
                <a:gd name="T45" fmla="*/ 24709 h 478"/>
                <a:gd name="T46" fmla="*/ 27117 w 884"/>
                <a:gd name="T47" fmla="*/ 23115 h 478"/>
                <a:gd name="T48" fmla="*/ 0 w 884"/>
                <a:gd name="T49" fmla="*/ 24178 h 478"/>
                <a:gd name="T50" fmla="*/ 15185 w 884"/>
                <a:gd name="T51" fmla="*/ 58452 h 478"/>
                <a:gd name="T52" fmla="*/ 15185 w 884"/>
                <a:gd name="T53" fmla="*/ 90866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6" name="Freeform 40"/>
            <p:cNvSpPr>
              <a:spLocks/>
            </p:cNvSpPr>
            <p:nvPr/>
          </p:nvSpPr>
          <p:spPr bwMode="auto">
            <a:xfrm>
              <a:off x="5179219" y="3518297"/>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7" name="Freeform 41"/>
            <p:cNvSpPr>
              <a:spLocks/>
            </p:cNvSpPr>
            <p:nvPr/>
          </p:nvSpPr>
          <p:spPr bwMode="auto">
            <a:xfrm>
              <a:off x="5314950" y="3618310"/>
              <a:ext cx="214313" cy="192881"/>
            </a:xfrm>
            <a:custGeom>
              <a:avLst/>
              <a:gdLst>
                <a:gd name="T0" fmla="*/ 250369 w 1058"/>
                <a:gd name="T1" fmla="*/ 24035 h 963"/>
                <a:gd name="T2" fmla="*/ 260092 w 1058"/>
                <a:gd name="T3" fmla="*/ 57951 h 963"/>
                <a:gd name="T4" fmla="*/ 253340 w 1058"/>
                <a:gd name="T5" fmla="*/ 75577 h 963"/>
                <a:gd name="T6" fmla="*/ 264953 w 1058"/>
                <a:gd name="T7" fmla="*/ 94805 h 963"/>
                <a:gd name="T8" fmla="*/ 277377 w 1058"/>
                <a:gd name="T9" fmla="*/ 87594 h 963"/>
                <a:gd name="T10" fmla="*/ 285750 w 1058"/>
                <a:gd name="T11" fmla="*/ 106021 h 963"/>
                <a:gd name="T12" fmla="*/ 285750 w 1058"/>
                <a:gd name="T13" fmla="*/ 120442 h 963"/>
                <a:gd name="T14" fmla="*/ 263333 w 1058"/>
                <a:gd name="T15" fmla="*/ 117238 h 963"/>
                <a:gd name="T16" fmla="*/ 266574 w 1058"/>
                <a:gd name="T17" fmla="*/ 134863 h 963"/>
                <a:gd name="T18" fmla="*/ 277647 w 1058"/>
                <a:gd name="T19" fmla="*/ 141273 h 963"/>
                <a:gd name="T20" fmla="*/ 279268 w 1058"/>
                <a:gd name="T21" fmla="*/ 158898 h 963"/>
                <a:gd name="T22" fmla="*/ 264953 w 1058"/>
                <a:gd name="T23" fmla="*/ 160501 h 963"/>
                <a:gd name="T24" fmla="*/ 242536 w 1058"/>
                <a:gd name="T25" fmla="*/ 173319 h 963"/>
                <a:gd name="T26" fmla="*/ 229302 w 1058"/>
                <a:gd name="T27" fmla="*/ 196820 h 963"/>
                <a:gd name="T28" fmla="*/ 209046 w 1058"/>
                <a:gd name="T29" fmla="*/ 202161 h 963"/>
                <a:gd name="T30" fmla="*/ 205265 w 1058"/>
                <a:gd name="T31" fmla="*/ 220855 h 963"/>
                <a:gd name="T32" fmla="*/ 210666 w 1058"/>
                <a:gd name="T33" fmla="*/ 242220 h 963"/>
                <a:gd name="T34" fmla="*/ 205265 w 1058"/>
                <a:gd name="T35" fmla="*/ 257175 h 963"/>
                <a:gd name="T36" fmla="*/ 193111 w 1058"/>
                <a:gd name="T37" fmla="*/ 253436 h 963"/>
                <a:gd name="T38" fmla="*/ 170694 w 1058"/>
                <a:gd name="T39" fmla="*/ 243822 h 963"/>
                <a:gd name="T40" fmla="*/ 146926 w 1058"/>
                <a:gd name="T41" fmla="*/ 229401 h 963"/>
                <a:gd name="T42" fmla="*/ 132882 w 1058"/>
                <a:gd name="T43" fmla="*/ 208838 h 963"/>
                <a:gd name="T44" fmla="*/ 115056 w 1058"/>
                <a:gd name="T45" fmla="*/ 195752 h 963"/>
                <a:gd name="T46" fmla="*/ 95610 w 1058"/>
                <a:gd name="T47" fmla="*/ 184269 h 963"/>
                <a:gd name="T48" fmla="*/ 108574 w 1058"/>
                <a:gd name="T49" fmla="*/ 172251 h 963"/>
                <a:gd name="T50" fmla="*/ 103713 w 1058"/>
                <a:gd name="T51" fmla="*/ 158898 h 963"/>
                <a:gd name="T52" fmla="*/ 84537 w 1058"/>
                <a:gd name="T53" fmla="*/ 136466 h 963"/>
                <a:gd name="T54" fmla="*/ 68602 w 1058"/>
                <a:gd name="T55" fmla="*/ 136199 h 963"/>
                <a:gd name="T56" fmla="*/ 47535 w 1058"/>
                <a:gd name="T57" fmla="*/ 123647 h 963"/>
                <a:gd name="T58" fmla="*/ 24848 w 1058"/>
                <a:gd name="T59" fmla="*/ 76111 h 963"/>
                <a:gd name="T60" fmla="*/ 11884 w 1058"/>
                <a:gd name="T61" fmla="*/ 63559 h 963"/>
                <a:gd name="T62" fmla="*/ 0 w 1058"/>
                <a:gd name="T63" fmla="*/ 39524 h 963"/>
                <a:gd name="T64" fmla="*/ 11614 w 1058"/>
                <a:gd name="T65" fmla="*/ 15489 h 963"/>
                <a:gd name="T66" fmla="*/ 35651 w 1058"/>
                <a:gd name="T67" fmla="*/ 2404 h 963"/>
                <a:gd name="T68" fmla="*/ 64550 w 1058"/>
                <a:gd name="T69" fmla="*/ 2671 h 963"/>
                <a:gd name="T70" fmla="*/ 84537 w 1058"/>
                <a:gd name="T71" fmla="*/ 0 h 963"/>
                <a:gd name="T72" fmla="*/ 106684 w 1058"/>
                <a:gd name="T73" fmla="*/ 2404 h 963"/>
                <a:gd name="T74" fmla="*/ 180417 w 1058"/>
                <a:gd name="T75" fmla="*/ 2671 h 963"/>
                <a:gd name="T76" fmla="*/ 205265 w 1058"/>
                <a:gd name="T77" fmla="*/ 14688 h 963"/>
                <a:gd name="T78" fmla="*/ 229572 w 1058"/>
                <a:gd name="T79" fmla="*/ 14688 h 963"/>
                <a:gd name="T80" fmla="*/ 250369 w 1058"/>
                <a:gd name="T81" fmla="*/ 24035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8" name="Freeform 42"/>
            <p:cNvSpPr>
              <a:spLocks/>
            </p:cNvSpPr>
            <p:nvPr/>
          </p:nvSpPr>
          <p:spPr bwMode="auto">
            <a:xfrm>
              <a:off x="5480448" y="3542110"/>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29" name="Freeform 43"/>
            <p:cNvSpPr>
              <a:spLocks/>
            </p:cNvSpPr>
            <p:nvPr/>
          </p:nvSpPr>
          <p:spPr bwMode="auto">
            <a:xfrm>
              <a:off x="5491163" y="3804047"/>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0" name="Freeform 44"/>
            <p:cNvSpPr>
              <a:spLocks/>
            </p:cNvSpPr>
            <p:nvPr/>
          </p:nvSpPr>
          <p:spPr bwMode="auto">
            <a:xfrm>
              <a:off x="5468541" y="3739754"/>
              <a:ext cx="108347" cy="92869"/>
            </a:xfrm>
            <a:custGeom>
              <a:avLst/>
              <a:gdLst>
                <a:gd name="T0" fmla="*/ 0 w 536"/>
                <a:gd name="T1" fmla="*/ 94255 h 469"/>
                <a:gd name="T2" fmla="*/ 12937 w 536"/>
                <a:gd name="T3" fmla="*/ 108776 h 469"/>
                <a:gd name="T4" fmla="*/ 30456 w 536"/>
                <a:gd name="T5" fmla="*/ 123825 h 469"/>
                <a:gd name="T6" fmla="*/ 38272 w 536"/>
                <a:gd name="T7" fmla="*/ 105080 h 469"/>
                <a:gd name="T8" fmla="*/ 51209 w 536"/>
                <a:gd name="T9" fmla="*/ 87918 h 469"/>
                <a:gd name="T10" fmla="*/ 82742 w 536"/>
                <a:gd name="T11" fmla="*/ 89767 h 469"/>
                <a:gd name="T12" fmla="*/ 106190 w 536"/>
                <a:gd name="T13" fmla="*/ 95839 h 469"/>
                <a:gd name="T14" fmla="*/ 127752 w 536"/>
                <a:gd name="T15" fmla="*/ 85806 h 469"/>
                <a:gd name="T16" fmla="*/ 144462 w 536"/>
                <a:gd name="T17" fmla="*/ 59932 h 469"/>
                <a:gd name="T18" fmla="*/ 120475 w 536"/>
                <a:gd name="T19" fmla="*/ 58612 h 469"/>
                <a:gd name="T20" fmla="*/ 102687 w 536"/>
                <a:gd name="T21" fmla="*/ 57028 h 469"/>
                <a:gd name="T22" fmla="*/ 84090 w 536"/>
                <a:gd name="T23" fmla="*/ 46995 h 469"/>
                <a:gd name="T24" fmla="*/ 72231 w 536"/>
                <a:gd name="T25" fmla="*/ 34058 h 469"/>
                <a:gd name="T26" fmla="*/ 60103 w 536"/>
                <a:gd name="T27" fmla="*/ 0 h 469"/>
                <a:gd name="T28" fmla="*/ 38002 w 536"/>
                <a:gd name="T29" fmla="*/ 12673 h 469"/>
                <a:gd name="T30" fmla="*/ 24526 w 536"/>
                <a:gd name="T31" fmla="*/ 34587 h 469"/>
                <a:gd name="T32" fmla="*/ 4851 w 536"/>
                <a:gd name="T33" fmla="*/ 40659 h 469"/>
                <a:gd name="T34" fmla="*/ 0 w 536"/>
                <a:gd name="T35" fmla="*/ 58348 h 469"/>
                <a:gd name="T36" fmla="*/ 6199 w 536"/>
                <a:gd name="T37" fmla="*/ 79206 h 469"/>
                <a:gd name="T38" fmla="*/ 0 w 536"/>
                <a:gd name="T39" fmla="*/ 94255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1" name="Freeform 45"/>
            <p:cNvSpPr>
              <a:spLocks/>
            </p:cNvSpPr>
            <p:nvPr/>
          </p:nvSpPr>
          <p:spPr bwMode="auto">
            <a:xfrm>
              <a:off x="5564982" y="3743325"/>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2" name="Freeform 46"/>
            <p:cNvSpPr>
              <a:spLocks/>
            </p:cNvSpPr>
            <p:nvPr/>
          </p:nvSpPr>
          <p:spPr bwMode="auto">
            <a:xfrm>
              <a:off x="5585223" y="3823098"/>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3" name="Freeform 47"/>
            <p:cNvSpPr>
              <a:spLocks/>
            </p:cNvSpPr>
            <p:nvPr/>
          </p:nvSpPr>
          <p:spPr bwMode="auto">
            <a:xfrm>
              <a:off x="4752976" y="3250406"/>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37934" name="Freeform 48"/>
            <p:cNvSpPr>
              <a:spLocks/>
            </p:cNvSpPr>
            <p:nvPr/>
          </p:nvSpPr>
          <p:spPr bwMode="auto">
            <a:xfrm>
              <a:off x="4499372" y="3804047"/>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7935" name="肘形连接符 141"/>
            <p:cNvCxnSpPr>
              <a:cxnSpLocks noChangeShapeType="1"/>
              <a:endCxn id="56" idx="0"/>
            </p:cNvCxnSpPr>
            <p:nvPr/>
          </p:nvCxnSpPr>
          <p:spPr bwMode="auto">
            <a:xfrm rot="16200000" flipH="1">
              <a:off x="4611291" y="2181226"/>
              <a:ext cx="1004888" cy="678656"/>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36" name="组合 417"/>
            <p:cNvGrpSpPr>
              <a:grpSpLocks/>
            </p:cNvGrpSpPr>
            <p:nvPr/>
          </p:nvGrpSpPr>
          <p:grpSpPr bwMode="auto">
            <a:xfrm>
              <a:off x="3821453" y="1417397"/>
              <a:ext cx="1483886" cy="644579"/>
              <a:chOff x="355594" y="5464906"/>
              <a:chExt cx="1978393" cy="858737"/>
            </a:xfrm>
          </p:grpSpPr>
          <p:sp>
            <p:nvSpPr>
              <p:cNvPr id="54" name="圆角矩形 45"/>
              <p:cNvSpPr>
                <a:spLocks noChangeArrowheads="1"/>
              </p:cNvSpPr>
              <p:nvPr/>
            </p:nvSpPr>
            <p:spPr bwMode="auto">
              <a:xfrm>
                <a:off x="554346" y="5464906"/>
                <a:ext cx="1582640" cy="423515"/>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Poland</a:t>
                </a:r>
              </a:p>
            </p:txBody>
          </p:sp>
          <p:sp>
            <p:nvSpPr>
              <p:cNvPr id="37976" name="Text Box 16"/>
              <p:cNvSpPr txBox="1">
                <a:spLocks noChangeArrowheads="1"/>
              </p:cNvSpPr>
              <p:nvPr/>
            </p:nvSpPr>
            <p:spPr bwMode="auto">
              <a:xfrm>
                <a:off x="355594" y="5892082"/>
                <a:ext cx="1978393" cy="43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22.5%</a:t>
                </a:r>
                <a:endParaRPr lang="en-US" altLang="zh-CN"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grpSp>
        <p:sp>
          <p:nvSpPr>
            <p:cNvPr id="56" name="Oval 25"/>
            <p:cNvSpPr>
              <a:spLocks noChangeArrowheads="1"/>
            </p:cNvSpPr>
            <p:nvPr/>
          </p:nvSpPr>
          <p:spPr bwMode="gray">
            <a:xfrm>
              <a:off x="5412581" y="3022998"/>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7938" name="肘形连接符 141"/>
            <p:cNvCxnSpPr>
              <a:cxnSpLocks noChangeShapeType="1"/>
            </p:cNvCxnSpPr>
            <p:nvPr/>
          </p:nvCxnSpPr>
          <p:spPr bwMode="auto">
            <a:xfrm flipV="1">
              <a:off x="3433763" y="4321969"/>
              <a:ext cx="1620441" cy="1191"/>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39" name="组合 417"/>
            <p:cNvGrpSpPr>
              <a:grpSpLocks/>
            </p:cNvGrpSpPr>
            <p:nvPr/>
          </p:nvGrpSpPr>
          <p:grpSpPr bwMode="auto">
            <a:xfrm>
              <a:off x="2163944" y="4139952"/>
              <a:ext cx="1483885" cy="653582"/>
              <a:chOff x="833189" y="5365067"/>
              <a:chExt cx="1978393" cy="871664"/>
            </a:xfrm>
          </p:grpSpPr>
          <p:sp>
            <p:nvSpPr>
              <p:cNvPr id="60" name="圆角矩形 45"/>
              <p:cNvSpPr>
                <a:spLocks noChangeArrowheads="1"/>
              </p:cNvSpPr>
              <p:nvPr/>
            </p:nvSpPr>
            <p:spPr bwMode="auto">
              <a:xfrm>
                <a:off x="1031941" y="5365067"/>
                <a:ext cx="1582640" cy="422384"/>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sp>
            <p:nvSpPr>
              <p:cNvPr id="37973" name="Text Box 16"/>
              <p:cNvSpPr txBox="1">
                <a:spLocks noChangeArrowheads="1"/>
              </p:cNvSpPr>
              <p:nvPr/>
            </p:nvSpPr>
            <p:spPr bwMode="auto">
              <a:xfrm>
                <a:off x="833189" y="5804708"/>
                <a:ext cx="1978393" cy="432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45.0%</a:t>
                </a:r>
                <a:endParaRPr lang="en-US" altLang="zh-CN"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grpSp>
        <p:sp>
          <p:nvSpPr>
            <p:cNvPr id="62" name="Oval 25"/>
            <p:cNvSpPr>
              <a:spLocks noChangeArrowheads="1"/>
            </p:cNvSpPr>
            <p:nvPr/>
          </p:nvSpPr>
          <p:spPr bwMode="gray">
            <a:xfrm>
              <a:off x="5051823" y="4273153"/>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7941" name="肘形连接符 141"/>
            <p:cNvCxnSpPr>
              <a:cxnSpLocks noChangeShapeType="1"/>
              <a:endCxn id="68" idx="0"/>
            </p:cNvCxnSpPr>
            <p:nvPr/>
          </p:nvCxnSpPr>
          <p:spPr bwMode="auto">
            <a:xfrm rot="5400000">
              <a:off x="6279357" y="2757488"/>
              <a:ext cx="207169" cy="1266825"/>
            </a:xfrm>
            <a:prstGeom prst="bentConnector3">
              <a:avLst>
                <a:gd name="adj1" fmla="val 119157"/>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68" name="Oval 25"/>
            <p:cNvSpPr>
              <a:spLocks noChangeArrowheads="1"/>
            </p:cNvSpPr>
            <p:nvPr/>
          </p:nvSpPr>
          <p:spPr bwMode="gray">
            <a:xfrm>
              <a:off x="5709048" y="3494485"/>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37970" name="Text Box 16"/>
            <p:cNvSpPr txBox="1">
              <a:spLocks noChangeArrowheads="1"/>
            </p:cNvSpPr>
            <p:nvPr/>
          </p:nvSpPr>
          <p:spPr bwMode="auto">
            <a:xfrm>
              <a:off x="5337213" y="4669209"/>
              <a:ext cx="1483886" cy="323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35.3%</a:t>
              </a:r>
              <a:endParaRPr lang="en-US" altLang="zh-CN"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sp>
          <p:nvSpPr>
            <p:cNvPr id="37946" name="Freeform 38"/>
            <p:cNvSpPr>
              <a:spLocks/>
            </p:cNvSpPr>
            <p:nvPr/>
          </p:nvSpPr>
          <p:spPr bwMode="auto">
            <a:xfrm rot="5400000" flipH="1">
              <a:off x="5186958" y="4279702"/>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37947" name="肘形连接符 141"/>
            <p:cNvCxnSpPr>
              <a:cxnSpLocks noChangeShapeType="1"/>
              <a:endCxn id="88" idx="0"/>
            </p:cNvCxnSpPr>
            <p:nvPr/>
          </p:nvCxnSpPr>
          <p:spPr bwMode="auto">
            <a:xfrm>
              <a:off x="3019425" y="1433513"/>
              <a:ext cx="496491" cy="336947"/>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48" name="组合 417"/>
            <p:cNvGrpSpPr>
              <a:grpSpLocks/>
            </p:cNvGrpSpPr>
            <p:nvPr/>
          </p:nvGrpSpPr>
          <p:grpSpPr bwMode="auto">
            <a:xfrm>
              <a:off x="1853302" y="1269160"/>
              <a:ext cx="1483885" cy="625300"/>
              <a:chOff x="971442" y="5390212"/>
              <a:chExt cx="1978393" cy="833945"/>
            </a:xfrm>
          </p:grpSpPr>
          <p:sp>
            <p:nvSpPr>
              <p:cNvPr id="86" name="圆角矩形 45"/>
              <p:cNvSpPr>
                <a:spLocks noChangeArrowheads="1"/>
              </p:cNvSpPr>
              <p:nvPr/>
            </p:nvSpPr>
            <p:spPr bwMode="auto">
              <a:xfrm>
                <a:off x="1170194" y="5390212"/>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sp>
            <p:nvSpPr>
              <p:cNvPr id="37967" name="Text Box 16"/>
              <p:cNvSpPr txBox="1">
                <a:spLocks noChangeArrowheads="1"/>
              </p:cNvSpPr>
              <p:nvPr/>
            </p:nvSpPr>
            <p:spPr bwMode="auto">
              <a:xfrm>
                <a:off x="971442" y="5792134"/>
                <a:ext cx="1978393" cy="432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21.0%</a:t>
                </a:r>
                <a:endParaRPr lang="en-US" altLang="zh-CN"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grpSp>
        <p:sp>
          <p:nvSpPr>
            <p:cNvPr id="88" name="Oval 25"/>
            <p:cNvSpPr>
              <a:spLocks noChangeArrowheads="1"/>
            </p:cNvSpPr>
            <p:nvPr/>
          </p:nvSpPr>
          <p:spPr bwMode="gray">
            <a:xfrm>
              <a:off x="3475435" y="1770460"/>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grpSp>
          <p:nvGrpSpPr>
            <p:cNvPr id="37950" name="组合 417"/>
            <p:cNvGrpSpPr>
              <a:grpSpLocks/>
            </p:cNvGrpSpPr>
            <p:nvPr/>
          </p:nvGrpSpPr>
          <p:grpSpPr bwMode="auto">
            <a:xfrm>
              <a:off x="5765303" y="1005111"/>
              <a:ext cx="1483885" cy="644154"/>
              <a:chOff x="-197411" y="5050760"/>
              <a:chExt cx="1978393" cy="859090"/>
            </a:xfrm>
          </p:grpSpPr>
          <p:sp>
            <p:nvSpPr>
              <p:cNvPr id="99" name="圆角矩形 45"/>
              <p:cNvSpPr>
                <a:spLocks noChangeArrowheads="1"/>
              </p:cNvSpPr>
              <p:nvPr/>
            </p:nvSpPr>
            <p:spPr bwMode="auto">
              <a:xfrm>
                <a:off x="1341" y="5050760"/>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37964" name="Text Box 16"/>
              <p:cNvSpPr txBox="1">
                <a:spLocks noChangeArrowheads="1"/>
              </p:cNvSpPr>
              <p:nvPr/>
            </p:nvSpPr>
            <p:spPr bwMode="auto">
              <a:xfrm>
                <a:off x="-197411" y="5477827"/>
                <a:ext cx="1978393" cy="432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28.3%</a:t>
                </a:r>
                <a:endParaRPr lang="en-US" altLang="zh-CN"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grpSp>
        <p:cxnSp>
          <p:nvCxnSpPr>
            <p:cNvPr id="37951" name="肘形连接符 141"/>
            <p:cNvCxnSpPr>
              <a:cxnSpLocks noChangeShapeType="1"/>
              <a:endCxn id="111" idx="0"/>
            </p:cNvCxnSpPr>
            <p:nvPr/>
          </p:nvCxnSpPr>
          <p:spPr bwMode="auto">
            <a:xfrm>
              <a:off x="3187304" y="2746773"/>
              <a:ext cx="1483519" cy="39171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37952" name="组合 417"/>
            <p:cNvGrpSpPr>
              <a:grpSpLocks/>
            </p:cNvGrpSpPr>
            <p:nvPr/>
          </p:nvGrpSpPr>
          <p:grpSpPr bwMode="auto">
            <a:xfrm>
              <a:off x="2066558" y="2535282"/>
              <a:ext cx="1187053" cy="644156"/>
              <a:chOff x="1031942" y="5327350"/>
              <a:chExt cx="1582640" cy="859093"/>
            </a:xfrm>
          </p:grpSpPr>
          <p:sp>
            <p:nvSpPr>
              <p:cNvPr id="107" name="圆角矩形 45"/>
              <p:cNvSpPr>
                <a:spLocks noChangeArrowheads="1"/>
              </p:cNvSpPr>
              <p:nvPr/>
            </p:nvSpPr>
            <p:spPr bwMode="auto">
              <a:xfrm>
                <a:off x="1031942" y="5327350"/>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sp>
            <p:nvSpPr>
              <p:cNvPr id="37961" name="Text Box 16"/>
              <p:cNvSpPr txBox="1">
                <a:spLocks noChangeArrowheads="1"/>
              </p:cNvSpPr>
              <p:nvPr/>
            </p:nvSpPr>
            <p:spPr bwMode="auto">
              <a:xfrm>
                <a:off x="1323353" y="5754420"/>
                <a:ext cx="865632" cy="432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31.7%</a:t>
                </a:r>
              </a:p>
            </p:txBody>
          </p:sp>
        </p:grpSp>
        <p:sp>
          <p:nvSpPr>
            <p:cNvPr id="111" name="Oval 25"/>
            <p:cNvSpPr>
              <a:spLocks noChangeArrowheads="1"/>
            </p:cNvSpPr>
            <p:nvPr/>
          </p:nvSpPr>
          <p:spPr bwMode="gray">
            <a:xfrm>
              <a:off x="4630341" y="3138487"/>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9" name="Oval 25"/>
            <p:cNvSpPr>
              <a:spLocks noChangeArrowheads="1"/>
            </p:cNvSpPr>
            <p:nvPr/>
          </p:nvSpPr>
          <p:spPr bwMode="gray">
            <a:xfrm>
              <a:off x="5664994" y="2746772"/>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37955" name="肘形连接符 141"/>
            <p:cNvCxnSpPr>
              <a:cxnSpLocks noChangeShapeType="1"/>
              <a:endCxn id="119" idx="6"/>
            </p:cNvCxnSpPr>
            <p:nvPr/>
          </p:nvCxnSpPr>
          <p:spPr bwMode="auto">
            <a:xfrm rot="10800000" flipV="1">
              <a:off x="5745957" y="1423988"/>
              <a:ext cx="479822" cy="1363266"/>
            </a:xfrm>
            <a:prstGeom prst="bentConnector3">
              <a:avLst>
                <a:gd name="adj1" fmla="val 107588"/>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23" name="圆角矩形 45"/>
            <p:cNvSpPr>
              <a:spLocks noChangeArrowheads="1"/>
            </p:cNvSpPr>
            <p:nvPr/>
          </p:nvSpPr>
          <p:spPr bwMode="auto">
            <a:xfrm>
              <a:off x="6847628" y="3365430"/>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sp>
          <p:nvSpPr>
            <p:cNvPr id="37958" name="Text Box 16"/>
            <p:cNvSpPr txBox="1">
              <a:spLocks noChangeArrowheads="1"/>
            </p:cNvSpPr>
            <p:nvPr/>
          </p:nvSpPr>
          <p:spPr bwMode="auto">
            <a:xfrm>
              <a:off x="6697610" y="3667639"/>
              <a:ext cx="1484709" cy="323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eaLnBrk="1" hangingPunct="1">
                <a:lnSpc>
                  <a:spcPct val="114000"/>
                </a:lnSpc>
                <a:buClr>
                  <a:srgbClr val="7F7F7F"/>
                </a:buClr>
                <a:buSzPct val="50000"/>
              </a:pPr>
              <a:r>
                <a:rPr lang="en-US" altLang="zh-CN" sz="1400" b="1" dirty="0">
                  <a:solidFill>
                    <a:srgbClr val="000000"/>
                  </a:solidFill>
                  <a:latin typeface="Calibri" panose="020F0502020204030204" pitchFamily="34" charset="0"/>
                  <a:ea typeface="SimSun" panose="02010600030101010101" pitchFamily="2" charset="-122"/>
                  <a:cs typeface="Calibri" panose="020F0502020204030204" pitchFamily="34" charset="0"/>
                </a:rPr>
                <a:t>36.6%</a:t>
              </a:r>
              <a:endParaRPr lang="en-US" altLang="zh-CN"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grpSp>
      <p:sp>
        <p:nvSpPr>
          <p:cNvPr id="4" name="Title 3"/>
          <p:cNvSpPr>
            <a:spLocks noGrp="1"/>
          </p:cNvSpPr>
          <p:nvPr>
            <p:ph type="title"/>
          </p:nvPr>
        </p:nvSpPr>
        <p:spPr/>
        <p:txBody>
          <a:bodyPr/>
          <a:lstStyle/>
          <a:p>
            <a:r>
              <a:rPr lang="en-US" sz="2800" dirty="0"/>
              <a:t>Europe: Cyberbullying</a:t>
            </a:r>
          </a:p>
        </p:txBody>
      </p:sp>
      <p:cxnSp>
        <p:nvCxnSpPr>
          <p:cNvPr id="103" name="肘形连接符 141">
            <a:extLst>
              <a:ext uri="{FF2B5EF4-FFF2-40B4-BE49-F238E27FC236}">
                <a16:creationId xmlns:a16="http://schemas.microsoft.com/office/drawing/2014/main" id="{A28463DF-9089-7E41-8317-56D567C41621}"/>
              </a:ext>
            </a:extLst>
          </p:cNvPr>
          <p:cNvCxnSpPr>
            <a:cxnSpLocks noChangeShapeType="1"/>
          </p:cNvCxnSpPr>
          <p:nvPr/>
        </p:nvCxnSpPr>
        <p:spPr bwMode="auto">
          <a:xfrm rot="10800000">
            <a:off x="5039476" y="3762056"/>
            <a:ext cx="448999" cy="831514"/>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05" name="圆角矩形 45">
            <a:extLst>
              <a:ext uri="{FF2B5EF4-FFF2-40B4-BE49-F238E27FC236}">
                <a16:creationId xmlns:a16="http://schemas.microsoft.com/office/drawing/2014/main" id="{817673CC-D9A5-3042-BDCB-4FD4912815DD}"/>
              </a:ext>
            </a:extLst>
          </p:cNvPr>
          <p:cNvSpPr>
            <a:spLocks noChangeArrowheads="1"/>
          </p:cNvSpPr>
          <p:nvPr/>
        </p:nvSpPr>
        <p:spPr bwMode="auto">
          <a:xfrm>
            <a:off x="5343573" y="4386457"/>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sp>
        <p:nvSpPr>
          <p:cNvPr id="108" name="Oval 25">
            <a:extLst>
              <a:ext uri="{FF2B5EF4-FFF2-40B4-BE49-F238E27FC236}">
                <a16:creationId xmlns:a16="http://schemas.microsoft.com/office/drawing/2014/main" id="{A4B3393A-EB81-6643-8CEE-8724BCA18459}"/>
              </a:ext>
            </a:extLst>
          </p:cNvPr>
          <p:cNvSpPr>
            <a:spLocks noChangeArrowheads="1"/>
          </p:cNvSpPr>
          <p:nvPr/>
        </p:nvSpPr>
        <p:spPr bwMode="gray">
          <a:xfrm>
            <a:off x="5003654" y="3925294"/>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Tree>
    <p:extLst>
      <p:ext uri="{BB962C8B-B14F-4D97-AF65-F5344CB8AC3E}">
        <p14:creationId xmlns:p14="http://schemas.microsoft.com/office/powerpoint/2010/main" val="169298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a Hostile Climate</a:t>
            </a:r>
          </a:p>
        </p:txBody>
      </p:sp>
    </p:spTree>
    <p:extLst>
      <p:ext uri="{BB962C8B-B14F-4D97-AF65-F5344CB8AC3E}">
        <p14:creationId xmlns:p14="http://schemas.microsoft.com/office/powerpoint/2010/main" val="60374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4"/>
          </p:nvPr>
        </p:nvSpPr>
        <p:spPr/>
        <p:txBody>
          <a:bodyPr/>
          <a:lstStyle/>
          <a:p>
            <a:r>
              <a:rPr lang="en-US" sz="2800" dirty="0">
                <a:latin typeface="TradeGothic LT" panose="02000503020000020004" pitchFamily="2" charset="77"/>
              </a:rPr>
              <a:t>Victimization &amp; discrimination were both associated with poorer academic outcomes.</a:t>
            </a:r>
          </a:p>
        </p:txBody>
      </p:sp>
      <p:sp>
        <p:nvSpPr>
          <p:cNvPr id="5" name="Rectangle 29"/>
          <p:cNvSpPr>
            <a:spLocks noChangeArrowheads="1"/>
          </p:cNvSpPr>
          <p:nvPr/>
        </p:nvSpPr>
        <p:spPr bwMode="auto">
          <a:xfrm>
            <a:off x="5281138" y="1024003"/>
            <a:ext cx="2860646" cy="842010"/>
          </a:xfrm>
          <a:prstGeom prst="ellipse">
            <a:avLst/>
          </a:prstGeom>
          <a:solidFill>
            <a:srgbClr val="382C79"/>
          </a:solidFill>
          <a:ln w="38100">
            <a:noFill/>
            <a:miter lim="800000"/>
            <a:headEnd/>
            <a:tailEnd/>
          </a:ln>
          <a:effectLst>
            <a:outerShdw dist="28398" dir="3806097" algn="ctr" rotWithShape="0">
              <a:srgbClr val="243F60">
                <a:alpha val="50000"/>
              </a:srgbClr>
            </a:outerShdw>
          </a:effectLst>
        </p:spPr>
        <p:txBody>
          <a:bodyPr anchor="ctr"/>
          <a:lstStyle/>
          <a:p>
            <a:pPr algn="ctr">
              <a:defRPr/>
            </a:pPr>
            <a:r>
              <a:rPr lang="en-US" sz="1800" dirty="0">
                <a:solidFill>
                  <a:srgbClr val="F2F2F2"/>
                </a:solidFill>
                <a:latin typeface="TradeGothic LT Bold" panose="02000806050000020004" pitchFamily="2" charset="0"/>
                <a:ea typeface="ＭＳ Ｐゴシック" charset="-128"/>
                <a:cs typeface="+mn-cs"/>
              </a:rPr>
              <a:t>Victimization</a:t>
            </a:r>
          </a:p>
          <a:p>
            <a:pPr algn="ctr">
              <a:defRPr/>
            </a:pPr>
            <a:r>
              <a:rPr lang="en-US" sz="1800" dirty="0">
                <a:solidFill>
                  <a:srgbClr val="F2F2F2"/>
                </a:solidFill>
                <a:latin typeface="TradeGothic LT Bold" panose="02000806050000020004" pitchFamily="2" charset="0"/>
                <a:ea typeface="ＭＳ Ｐゴシック" charset="-128"/>
                <a:cs typeface="+mn-cs"/>
              </a:rPr>
              <a:t>&amp;</a:t>
            </a:r>
          </a:p>
          <a:p>
            <a:pPr algn="ctr">
              <a:defRPr/>
            </a:pPr>
            <a:r>
              <a:rPr lang="en-US" sz="1800" dirty="0">
                <a:solidFill>
                  <a:srgbClr val="F2F2F2"/>
                </a:solidFill>
                <a:latin typeface="TradeGothic LT Bold" panose="02000806050000020004" pitchFamily="2" charset="0"/>
                <a:ea typeface="ＭＳ Ｐゴシック" charset="-128"/>
                <a:cs typeface="+mn-cs"/>
              </a:rPr>
              <a:t>Discrimination</a:t>
            </a:r>
            <a:endParaRPr lang="en-US" sz="1800" dirty="0">
              <a:latin typeface="TradeGothic LT Bold" panose="02000806050000020004" pitchFamily="2" charset="0"/>
              <a:ea typeface="ＭＳ Ｐゴシック" charset="-128"/>
              <a:cs typeface="+mn-cs"/>
            </a:endParaRPr>
          </a:p>
        </p:txBody>
      </p:sp>
      <p:cxnSp>
        <p:nvCxnSpPr>
          <p:cNvPr id="7" name="Straight Arrow Connector 6"/>
          <p:cNvCxnSpPr/>
          <p:nvPr/>
        </p:nvCxnSpPr>
        <p:spPr>
          <a:xfrm>
            <a:off x="6711461" y="1989895"/>
            <a:ext cx="0" cy="548640"/>
          </a:xfrm>
          <a:prstGeom prst="straightConnector1">
            <a:avLst/>
          </a:prstGeom>
          <a:ln w="47625">
            <a:solidFill>
              <a:srgbClr val="382C79"/>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32"/>
          <p:cNvSpPr>
            <a:spLocks noChangeArrowheads="1"/>
          </p:cNvSpPr>
          <p:nvPr/>
        </p:nvSpPr>
        <p:spPr bwMode="auto">
          <a:xfrm>
            <a:off x="4975020" y="2642284"/>
            <a:ext cx="1631926" cy="914400"/>
          </a:xfrm>
          <a:prstGeom prst="rect">
            <a:avLst/>
          </a:prstGeom>
          <a:gradFill rotWithShape="1">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nchor="ctr"/>
          <a:lstStyle/>
          <a:p>
            <a:pPr algn="ctr">
              <a:defRPr/>
            </a:pPr>
            <a:r>
              <a:rPr lang="en-US" sz="1800" b="1" dirty="0">
                <a:solidFill>
                  <a:schemeClr val="tx2">
                    <a:lumMod val="75000"/>
                  </a:schemeClr>
                </a:solidFill>
                <a:latin typeface="TradeGothic LT Bold" panose="02000806050000020004" pitchFamily="2" charset="0"/>
                <a:ea typeface="ＭＳ Ｐゴシック" charset="-128"/>
                <a:cs typeface="+mn-cs"/>
              </a:rPr>
              <a:t>Lower GPA</a:t>
            </a:r>
            <a:endParaRPr lang="en-US" sz="1800" dirty="0">
              <a:solidFill>
                <a:schemeClr val="tx2">
                  <a:lumMod val="75000"/>
                </a:schemeClr>
              </a:solidFill>
              <a:latin typeface="TradeGothic LT Bold" panose="02000806050000020004" pitchFamily="2" charset="0"/>
              <a:ea typeface="ＭＳ Ｐゴシック" charset="-128"/>
              <a:cs typeface="Arial" pitchFamily="34" charset="0"/>
            </a:endParaRPr>
          </a:p>
        </p:txBody>
      </p:sp>
      <p:sp>
        <p:nvSpPr>
          <p:cNvPr id="9" name="Rectangle 33"/>
          <p:cNvSpPr>
            <a:spLocks noChangeArrowheads="1"/>
          </p:cNvSpPr>
          <p:nvPr/>
        </p:nvSpPr>
        <p:spPr bwMode="auto">
          <a:xfrm>
            <a:off x="4975020" y="3654437"/>
            <a:ext cx="1631927" cy="914400"/>
          </a:xfrm>
          <a:prstGeom prst="rect">
            <a:avLst/>
          </a:prstGeom>
          <a:gradFill rotWithShape="1">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nchor="ctr"/>
          <a:lstStyle/>
          <a:p>
            <a:pPr algn="ctr">
              <a:spcAft>
                <a:spcPts val="1000"/>
              </a:spcAft>
              <a:defRPr/>
            </a:pPr>
            <a:r>
              <a:rPr lang="en-US" sz="1800" b="1" dirty="0">
                <a:solidFill>
                  <a:schemeClr val="tx2">
                    <a:lumMod val="75000"/>
                  </a:schemeClr>
                </a:solidFill>
                <a:latin typeface="TradeGothic LT Bold" panose="02000806050000020004" pitchFamily="2" charset="0"/>
                <a:ea typeface="ＭＳ Ｐゴシック" charset="-128"/>
                <a:cs typeface="+mn-cs"/>
              </a:rPr>
              <a:t>Lower Educational Aspirations</a:t>
            </a:r>
            <a:endParaRPr lang="en-US" sz="1800" dirty="0">
              <a:solidFill>
                <a:schemeClr val="tx2">
                  <a:lumMod val="75000"/>
                </a:schemeClr>
              </a:solidFill>
              <a:latin typeface="TradeGothic LT Bold" panose="02000806050000020004" pitchFamily="2" charset="0"/>
              <a:ea typeface="ＭＳ Ｐゴシック" charset="-128"/>
              <a:cs typeface="+mn-cs"/>
            </a:endParaRPr>
          </a:p>
        </p:txBody>
      </p:sp>
      <p:sp>
        <p:nvSpPr>
          <p:cNvPr id="10" name="Rectangle 35"/>
          <p:cNvSpPr>
            <a:spLocks noChangeArrowheads="1"/>
          </p:cNvSpPr>
          <p:nvPr/>
        </p:nvSpPr>
        <p:spPr bwMode="auto">
          <a:xfrm>
            <a:off x="6820250" y="2644531"/>
            <a:ext cx="1631926" cy="914400"/>
          </a:xfrm>
          <a:prstGeom prst="rect">
            <a:avLst/>
          </a:prstGeom>
          <a:gradFill rotWithShape="1">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nchor="ctr"/>
          <a:lstStyle/>
          <a:p>
            <a:pPr algn="ctr">
              <a:spcAft>
                <a:spcPts val="1000"/>
              </a:spcAft>
              <a:defRPr/>
            </a:pPr>
            <a:r>
              <a:rPr lang="en-US" sz="1800" b="1" dirty="0">
                <a:solidFill>
                  <a:schemeClr val="tx2">
                    <a:lumMod val="75000"/>
                  </a:schemeClr>
                </a:solidFill>
                <a:latin typeface="TradeGothic LT Bold" panose="02000806050000020004" pitchFamily="2" charset="0"/>
                <a:ea typeface="ＭＳ Ｐゴシック" charset="-128"/>
              </a:rPr>
              <a:t>Lower School Belonging</a:t>
            </a:r>
            <a:endParaRPr lang="en-US" sz="1800" dirty="0">
              <a:solidFill>
                <a:schemeClr val="tx2">
                  <a:lumMod val="75000"/>
                </a:schemeClr>
              </a:solidFill>
              <a:latin typeface="TradeGothic LT Bold" panose="02000806050000020004" pitchFamily="2" charset="0"/>
              <a:ea typeface="ＭＳ Ｐゴシック" charset="-128"/>
              <a:cs typeface="+mn-cs"/>
            </a:endParaRPr>
          </a:p>
        </p:txBody>
      </p:sp>
      <p:sp>
        <p:nvSpPr>
          <p:cNvPr id="11" name="Rectangle 36"/>
          <p:cNvSpPr>
            <a:spLocks noChangeArrowheads="1"/>
          </p:cNvSpPr>
          <p:nvPr/>
        </p:nvSpPr>
        <p:spPr bwMode="auto">
          <a:xfrm>
            <a:off x="6820250" y="3654438"/>
            <a:ext cx="1631926" cy="914400"/>
          </a:xfrm>
          <a:prstGeom prst="rect">
            <a:avLst/>
          </a:prstGeom>
          <a:gradFill rotWithShape="1">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nchor="ctr"/>
          <a:lstStyle/>
          <a:p>
            <a:pPr algn="ctr">
              <a:defRPr/>
            </a:pPr>
            <a:r>
              <a:rPr lang="en-US" sz="1800" b="1" dirty="0">
                <a:solidFill>
                  <a:schemeClr val="tx2">
                    <a:lumMod val="75000"/>
                  </a:schemeClr>
                </a:solidFill>
                <a:latin typeface="TradeGothic LT Bold" panose="02000806050000020004" pitchFamily="2" charset="0"/>
                <a:ea typeface="ＭＳ Ｐゴシック" charset="-128"/>
                <a:cs typeface="+mn-cs"/>
              </a:rPr>
              <a:t>More Missed School</a:t>
            </a:r>
            <a:endParaRPr lang="en-US" sz="1800" dirty="0">
              <a:solidFill>
                <a:schemeClr val="tx2">
                  <a:lumMod val="75000"/>
                </a:schemeClr>
              </a:solidFill>
              <a:latin typeface="TradeGothic LT Bold" panose="02000806050000020004" pitchFamily="2" charset="0"/>
              <a:ea typeface="ＭＳ Ｐゴシック" charset="-128"/>
              <a:cs typeface="+mn-cs"/>
            </a:endParaRPr>
          </a:p>
        </p:txBody>
      </p:sp>
    </p:spTree>
    <p:extLst>
      <p:ext uri="{BB962C8B-B14F-4D97-AF65-F5344CB8AC3E}">
        <p14:creationId xmlns:p14="http://schemas.microsoft.com/office/powerpoint/2010/main" val="23417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TradeGothic LT" panose="02000503020000020004" pitchFamily="2" charset="77"/>
              </a:rPr>
              <a:t>Effects of a Hostile School Climate</a:t>
            </a:r>
          </a:p>
        </p:txBody>
      </p:sp>
      <p:sp>
        <p:nvSpPr>
          <p:cNvPr id="5" name="Text Placeholder 4"/>
          <p:cNvSpPr>
            <a:spLocks noGrp="1"/>
          </p:cNvSpPr>
          <p:nvPr>
            <p:ph type="body" idx="1"/>
          </p:nvPr>
        </p:nvSpPr>
        <p:spPr>
          <a:xfrm>
            <a:off x="255372" y="947351"/>
            <a:ext cx="8682001" cy="708304"/>
          </a:xfrm>
          <a:noFill/>
          <a:ln w="25400">
            <a:noFill/>
          </a:ln>
        </p:spPr>
        <p:txBody>
          <a:bodyPr/>
          <a:lstStyle/>
          <a:p>
            <a:r>
              <a:rPr lang="en-US" dirty="0">
                <a:latin typeface="+mn-lt"/>
              </a:rPr>
              <a:t>In both U.S. and Italy, those who experienced victimization were </a:t>
            </a:r>
            <a:r>
              <a:rPr lang="en-US" dirty="0" err="1">
                <a:latin typeface="+mn-lt"/>
              </a:rPr>
              <a:t>approxiatey</a:t>
            </a:r>
            <a:r>
              <a:rPr lang="en-US" dirty="0">
                <a:latin typeface="+mn-lt"/>
              </a:rPr>
              <a:t> </a:t>
            </a:r>
            <a:r>
              <a:rPr lang="en-US" b="1" u="sng" dirty="0">
                <a:solidFill>
                  <a:srgbClr val="C0257D"/>
                </a:solidFill>
                <a:latin typeface="+mn-lt"/>
              </a:rPr>
              <a:t>twice as likely</a:t>
            </a:r>
            <a:r>
              <a:rPr lang="en-US" dirty="0">
                <a:latin typeface="+mn-lt"/>
              </a:rPr>
              <a:t> to skip school because they felt unsafe</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52549" y="1733492"/>
            <a:ext cx="4391451" cy="2295144"/>
          </a:xfrm>
          <a:prstGeom prst="rect">
            <a:avLst/>
          </a:prstGeom>
        </p:spPr>
      </p:pic>
      <p:sp>
        <p:nvSpPr>
          <p:cNvPr id="11" name="Oval 10">
            <a:extLst>
              <a:ext uri="{FF2B5EF4-FFF2-40B4-BE49-F238E27FC236}">
                <a16:creationId xmlns:a16="http://schemas.microsoft.com/office/drawing/2014/main" id="{68411EEB-9113-3136-B060-7D325EB842A6}"/>
              </a:ext>
            </a:extLst>
          </p:cNvPr>
          <p:cNvSpPr/>
          <p:nvPr/>
        </p:nvSpPr>
        <p:spPr>
          <a:xfrm>
            <a:off x="4885039" y="1738184"/>
            <a:ext cx="2982096" cy="275143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240DF72-A998-99FC-DBBA-0B919DCD7829}"/>
              </a:ext>
            </a:extLst>
          </p:cNvPr>
          <p:cNvPicPr>
            <a:picLocks noChangeAspect="1"/>
          </p:cNvPicPr>
          <p:nvPr/>
        </p:nvPicPr>
        <p:blipFill>
          <a:blip r:embed="rId4"/>
          <a:stretch>
            <a:fillRect/>
          </a:stretch>
        </p:blipFill>
        <p:spPr>
          <a:xfrm>
            <a:off x="392499" y="1807633"/>
            <a:ext cx="3866463" cy="2298071"/>
          </a:xfrm>
          <a:prstGeom prst="rect">
            <a:avLst/>
          </a:prstGeom>
        </p:spPr>
      </p:pic>
      <p:sp>
        <p:nvSpPr>
          <p:cNvPr id="16" name="TextBox 15">
            <a:extLst>
              <a:ext uri="{FF2B5EF4-FFF2-40B4-BE49-F238E27FC236}">
                <a16:creationId xmlns:a16="http://schemas.microsoft.com/office/drawing/2014/main" id="{6770E1B7-927B-0E42-C1D4-D07B1904C036}"/>
              </a:ext>
            </a:extLst>
          </p:cNvPr>
          <p:cNvSpPr txBox="1"/>
          <p:nvPr/>
        </p:nvSpPr>
        <p:spPr>
          <a:xfrm>
            <a:off x="284205" y="4480238"/>
            <a:ext cx="4572000" cy="600164"/>
          </a:xfrm>
          <a:prstGeom prst="rect">
            <a:avLst/>
          </a:prstGeom>
          <a:noFill/>
        </p:spPr>
        <p:txBody>
          <a:bodyPr wrap="square">
            <a:spAutoFit/>
          </a:bodyPr>
          <a:lstStyle/>
          <a:p>
            <a:r>
              <a:rPr lang="en-US" sz="1100" dirty="0">
                <a:effectLst/>
                <a:latin typeface="+mn-lt"/>
              </a:rPr>
              <a:t>Source: </a:t>
            </a:r>
            <a:r>
              <a:rPr lang="en-US" sz="1100" i="1" dirty="0">
                <a:effectLst/>
                <a:latin typeface="+mn-lt"/>
              </a:rPr>
              <a:t>Be Proud! Speak Out! </a:t>
            </a:r>
            <a:r>
              <a:rPr lang="en-US" sz="1100" i="1" dirty="0" err="1">
                <a:effectLst/>
                <a:latin typeface="+mn-lt"/>
              </a:rPr>
              <a:t>Ricerca</a:t>
            </a:r>
            <a:r>
              <a:rPr lang="en-US" sz="1100" i="1" dirty="0">
                <a:effectLst/>
                <a:latin typeface="+mn-lt"/>
              </a:rPr>
              <a:t> </a:t>
            </a:r>
            <a:r>
              <a:rPr lang="en-US" sz="1100" i="1" dirty="0" err="1">
                <a:effectLst/>
                <a:latin typeface="+mn-lt"/>
              </a:rPr>
              <a:t>nazionale</a:t>
            </a:r>
            <a:r>
              <a:rPr lang="en-US" sz="1100" i="1" dirty="0">
                <a:effectLst/>
                <a:latin typeface="+mn-lt"/>
              </a:rPr>
              <a:t> </a:t>
            </a:r>
            <a:r>
              <a:rPr lang="en-US" sz="1100" i="1" dirty="0" err="1">
                <a:effectLst/>
                <a:latin typeface="+mn-lt"/>
              </a:rPr>
              <a:t>sull’esperienza</a:t>
            </a:r>
            <a:r>
              <a:rPr lang="en-US" sz="1100" i="1" dirty="0">
                <a:effectLst/>
                <a:latin typeface="+mn-lt"/>
              </a:rPr>
              <a:t> </a:t>
            </a:r>
            <a:r>
              <a:rPr lang="en-US" sz="1100" i="1" dirty="0" err="1">
                <a:effectLst/>
                <a:latin typeface="+mn-lt"/>
              </a:rPr>
              <a:t>dei</a:t>
            </a:r>
            <a:r>
              <a:rPr lang="en-US" sz="1100" i="1" dirty="0">
                <a:effectLst/>
                <a:latin typeface="+mn-lt"/>
              </a:rPr>
              <a:t> e </a:t>
            </a:r>
            <a:r>
              <a:rPr lang="en-US" sz="1100" i="1" dirty="0" err="1">
                <a:effectLst/>
                <a:latin typeface="+mn-lt"/>
              </a:rPr>
              <a:t>delle</a:t>
            </a:r>
            <a:r>
              <a:rPr lang="en-US" sz="1100" i="1" dirty="0">
                <a:effectLst/>
                <a:latin typeface="+mn-lt"/>
              </a:rPr>
              <a:t> </a:t>
            </a:r>
            <a:r>
              <a:rPr lang="en-US" sz="1100" i="1" dirty="0" err="1">
                <a:effectLst/>
                <a:latin typeface="+mn-lt"/>
              </a:rPr>
              <a:t>giovani</a:t>
            </a:r>
            <a:r>
              <a:rPr lang="en-US" sz="1100" i="1" dirty="0">
                <a:effectLst/>
                <a:latin typeface="+mn-lt"/>
              </a:rPr>
              <a:t> LGBTQI a </a:t>
            </a:r>
            <a:r>
              <a:rPr lang="en-US" sz="1100" i="1" dirty="0" err="1">
                <a:effectLst/>
                <a:latin typeface="+mn-lt"/>
              </a:rPr>
              <a:t>scuola</a:t>
            </a:r>
            <a:r>
              <a:rPr lang="en-US" sz="1100" i="1" dirty="0">
                <a:effectLst/>
                <a:latin typeface="+mn-lt"/>
              </a:rPr>
              <a:t> - Anno </a:t>
            </a:r>
            <a:r>
              <a:rPr lang="en-US" sz="1100" i="1" dirty="0" err="1">
                <a:effectLst/>
                <a:latin typeface="+mn-lt"/>
              </a:rPr>
              <a:t>Scolastico</a:t>
            </a:r>
            <a:r>
              <a:rPr lang="en-US" sz="1100" i="1" dirty="0">
                <a:effectLst/>
                <a:latin typeface="+mn-lt"/>
              </a:rPr>
              <a:t> 2016/201.</a:t>
            </a:r>
            <a:endParaRPr lang="en-US" sz="1100" dirty="0">
              <a:latin typeface="+mn-lt"/>
            </a:endParaRPr>
          </a:p>
          <a:p>
            <a:r>
              <a:rPr lang="en-US" sz="1100" dirty="0">
                <a:effectLst/>
                <a:latin typeface="+mn-lt"/>
              </a:rPr>
              <a:t>Centro </a:t>
            </a:r>
            <a:r>
              <a:rPr lang="en-US" sz="1100" dirty="0" err="1">
                <a:effectLst/>
                <a:latin typeface="+mn-lt"/>
              </a:rPr>
              <a:t>Risorse</a:t>
            </a:r>
            <a:r>
              <a:rPr lang="en-US" sz="1100" dirty="0">
                <a:effectLst/>
                <a:latin typeface="+mn-lt"/>
              </a:rPr>
              <a:t> LGBTI</a:t>
            </a:r>
            <a:r>
              <a:rPr lang="en-US" sz="1100" dirty="0">
                <a:latin typeface="+mn-lt"/>
              </a:rPr>
              <a:t> </a:t>
            </a:r>
            <a:r>
              <a:rPr lang="en-US" sz="1100" dirty="0">
                <a:effectLst/>
                <a:latin typeface="+mn-lt"/>
              </a:rPr>
              <a:t>in </a:t>
            </a:r>
            <a:r>
              <a:rPr lang="en-US" sz="1100" dirty="0" err="1">
                <a:effectLst/>
                <a:latin typeface="+mn-lt"/>
              </a:rPr>
              <a:t>collaborazione</a:t>
            </a:r>
            <a:r>
              <a:rPr lang="en-US" sz="1100" dirty="0">
                <a:effectLst/>
                <a:latin typeface="+mn-lt"/>
              </a:rPr>
              <a:t> con Il Progetto Alice (2018)</a:t>
            </a:r>
            <a:endParaRPr lang="en-US" sz="1100" dirty="0">
              <a:latin typeface="+mn-lt"/>
            </a:endParaRPr>
          </a:p>
        </p:txBody>
      </p:sp>
      <p:sp>
        <p:nvSpPr>
          <p:cNvPr id="17" name="TextBox 16">
            <a:extLst>
              <a:ext uri="{FF2B5EF4-FFF2-40B4-BE49-F238E27FC236}">
                <a16:creationId xmlns:a16="http://schemas.microsoft.com/office/drawing/2014/main" id="{7C91BEDE-83AE-1792-25BC-F779E249B6AF}"/>
              </a:ext>
            </a:extLst>
          </p:cNvPr>
          <p:cNvSpPr txBox="1"/>
          <p:nvPr/>
        </p:nvSpPr>
        <p:spPr>
          <a:xfrm>
            <a:off x="5214552" y="4480238"/>
            <a:ext cx="3632886" cy="261610"/>
          </a:xfrm>
          <a:prstGeom prst="rect">
            <a:avLst/>
          </a:prstGeom>
          <a:noFill/>
        </p:spPr>
        <p:txBody>
          <a:bodyPr wrap="square">
            <a:spAutoFit/>
          </a:bodyPr>
          <a:lstStyle/>
          <a:p>
            <a:r>
              <a:rPr lang="en-US" sz="1100" dirty="0">
                <a:effectLst/>
                <a:latin typeface="+mn-lt"/>
              </a:rPr>
              <a:t>Source: </a:t>
            </a:r>
            <a:r>
              <a:rPr lang="en-US" sz="1100" i="1" dirty="0">
                <a:effectLst/>
                <a:latin typeface="+mn-lt"/>
              </a:rPr>
              <a:t>GLSEN 2019 National School Climate Survey</a:t>
            </a:r>
            <a:endParaRPr lang="en-US" sz="1100" dirty="0">
              <a:latin typeface="+mn-lt"/>
            </a:endParaRPr>
          </a:p>
        </p:txBody>
      </p:sp>
    </p:spTree>
    <p:extLst>
      <p:ext uri="{BB962C8B-B14F-4D97-AF65-F5344CB8AC3E}">
        <p14:creationId xmlns:p14="http://schemas.microsoft.com/office/powerpoint/2010/main" val="4289212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4"/>
          </p:nvPr>
        </p:nvSpPr>
        <p:spPr/>
        <p:txBody>
          <a:bodyPr/>
          <a:lstStyle/>
          <a:p>
            <a:r>
              <a:rPr lang="en-US" sz="2800" dirty="0">
                <a:latin typeface="TradeGothic LT" panose="02000503020000020004" pitchFamily="2" charset="77"/>
              </a:rPr>
              <a:t>Victimization &amp; discrimination were both associated with poorer psychological well-being.</a:t>
            </a:r>
          </a:p>
        </p:txBody>
      </p:sp>
      <p:sp>
        <p:nvSpPr>
          <p:cNvPr id="5" name="Rectangle 29"/>
          <p:cNvSpPr>
            <a:spLocks noChangeArrowheads="1"/>
          </p:cNvSpPr>
          <p:nvPr/>
        </p:nvSpPr>
        <p:spPr bwMode="auto">
          <a:xfrm>
            <a:off x="5281138" y="1024003"/>
            <a:ext cx="2860646" cy="842010"/>
          </a:xfrm>
          <a:prstGeom prst="ellipse">
            <a:avLst/>
          </a:prstGeom>
          <a:solidFill>
            <a:srgbClr val="382C79"/>
          </a:solidFill>
          <a:ln w="38100">
            <a:noFill/>
            <a:miter lim="800000"/>
            <a:headEnd/>
            <a:tailEnd/>
          </a:ln>
          <a:effectLst>
            <a:outerShdw dist="28398" dir="3806097" algn="ctr" rotWithShape="0">
              <a:srgbClr val="243F60">
                <a:alpha val="50000"/>
              </a:srgbClr>
            </a:outerShdw>
          </a:effectLst>
        </p:spPr>
        <p:txBody>
          <a:bodyPr anchor="ctr"/>
          <a:lstStyle/>
          <a:p>
            <a:pPr algn="ctr">
              <a:defRPr/>
            </a:pPr>
            <a:r>
              <a:rPr lang="en-US" sz="1800" dirty="0">
                <a:solidFill>
                  <a:srgbClr val="F2F2F2"/>
                </a:solidFill>
                <a:latin typeface="TradeGothic LT Bold" panose="02000806050000020004" pitchFamily="2" charset="0"/>
                <a:ea typeface="ＭＳ Ｐゴシック" charset="-128"/>
                <a:cs typeface="+mn-cs"/>
              </a:rPr>
              <a:t>Victimization</a:t>
            </a:r>
          </a:p>
          <a:p>
            <a:pPr algn="ctr">
              <a:defRPr/>
            </a:pPr>
            <a:r>
              <a:rPr lang="en-US" sz="1800" dirty="0">
                <a:solidFill>
                  <a:srgbClr val="F2F2F2"/>
                </a:solidFill>
                <a:latin typeface="TradeGothic LT Bold" panose="02000806050000020004" pitchFamily="2" charset="0"/>
                <a:ea typeface="ＭＳ Ｐゴシック" charset="-128"/>
                <a:cs typeface="+mn-cs"/>
              </a:rPr>
              <a:t>&amp;</a:t>
            </a:r>
          </a:p>
          <a:p>
            <a:pPr algn="ctr">
              <a:defRPr/>
            </a:pPr>
            <a:r>
              <a:rPr lang="en-US" sz="1800" dirty="0">
                <a:solidFill>
                  <a:srgbClr val="F2F2F2"/>
                </a:solidFill>
                <a:latin typeface="TradeGothic LT Bold" panose="02000806050000020004" pitchFamily="2" charset="0"/>
                <a:ea typeface="ＭＳ Ｐゴシック" charset="-128"/>
                <a:cs typeface="+mn-cs"/>
              </a:rPr>
              <a:t>Discrimination</a:t>
            </a:r>
            <a:endParaRPr lang="en-US" sz="1800" dirty="0">
              <a:latin typeface="TradeGothic LT Bold" panose="02000806050000020004" pitchFamily="2" charset="0"/>
              <a:ea typeface="ＭＳ Ｐゴシック" charset="-128"/>
              <a:cs typeface="+mn-cs"/>
            </a:endParaRPr>
          </a:p>
        </p:txBody>
      </p:sp>
      <p:cxnSp>
        <p:nvCxnSpPr>
          <p:cNvPr id="7" name="Straight Arrow Connector 6"/>
          <p:cNvCxnSpPr/>
          <p:nvPr/>
        </p:nvCxnSpPr>
        <p:spPr>
          <a:xfrm>
            <a:off x="6711461" y="1989895"/>
            <a:ext cx="0" cy="548640"/>
          </a:xfrm>
          <a:prstGeom prst="straightConnector1">
            <a:avLst/>
          </a:prstGeom>
          <a:ln w="47625">
            <a:solidFill>
              <a:srgbClr val="382C79"/>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32"/>
          <p:cNvSpPr>
            <a:spLocks noChangeArrowheads="1"/>
          </p:cNvSpPr>
          <p:nvPr/>
        </p:nvSpPr>
        <p:spPr bwMode="auto">
          <a:xfrm>
            <a:off x="4975020" y="2642284"/>
            <a:ext cx="1631926" cy="914400"/>
          </a:xfrm>
          <a:prstGeom prst="rect">
            <a:avLst/>
          </a:prstGeom>
          <a:gradFill rotWithShape="1">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nchor="ctr"/>
          <a:lstStyle/>
          <a:p>
            <a:pPr algn="ctr">
              <a:defRPr/>
            </a:pPr>
            <a:r>
              <a:rPr lang="en-US" sz="1800" b="1" dirty="0">
                <a:solidFill>
                  <a:schemeClr val="tx2">
                    <a:lumMod val="75000"/>
                  </a:schemeClr>
                </a:solidFill>
                <a:latin typeface="TradeGothic LT Bold" panose="02000806050000020004" pitchFamily="2" charset="0"/>
                <a:ea typeface="ＭＳ Ｐゴシック" charset="-128"/>
                <a:cs typeface="+mn-cs"/>
              </a:rPr>
              <a:t>Greater Levels of Depression</a:t>
            </a:r>
            <a:endParaRPr lang="en-US" sz="1800" dirty="0">
              <a:solidFill>
                <a:schemeClr val="tx2">
                  <a:lumMod val="75000"/>
                </a:schemeClr>
              </a:solidFill>
              <a:latin typeface="TradeGothic LT Bold" panose="02000806050000020004" pitchFamily="2" charset="0"/>
              <a:ea typeface="ＭＳ Ｐゴシック" charset="-128"/>
              <a:cs typeface="Arial" pitchFamily="34" charset="0"/>
            </a:endParaRPr>
          </a:p>
        </p:txBody>
      </p:sp>
      <p:sp>
        <p:nvSpPr>
          <p:cNvPr id="10" name="Rectangle 35"/>
          <p:cNvSpPr>
            <a:spLocks noChangeArrowheads="1"/>
          </p:cNvSpPr>
          <p:nvPr/>
        </p:nvSpPr>
        <p:spPr bwMode="auto">
          <a:xfrm>
            <a:off x="6820250" y="2644531"/>
            <a:ext cx="1631926" cy="914400"/>
          </a:xfrm>
          <a:prstGeom prst="rect">
            <a:avLst/>
          </a:prstGeom>
          <a:gradFill rotWithShape="1">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nchor="ctr"/>
          <a:lstStyle/>
          <a:p>
            <a:pPr algn="ctr">
              <a:spcAft>
                <a:spcPts val="1000"/>
              </a:spcAft>
              <a:defRPr/>
            </a:pPr>
            <a:r>
              <a:rPr lang="en-US" sz="1800" b="1" dirty="0">
                <a:solidFill>
                  <a:schemeClr val="tx2">
                    <a:lumMod val="75000"/>
                  </a:schemeClr>
                </a:solidFill>
                <a:latin typeface="TradeGothic LT Bold" panose="02000806050000020004" pitchFamily="2" charset="0"/>
                <a:ea typeface="ＭＳ Ｐゴシック" charset="-128"/>
              </a:rPr>
              <a:t>Lower Levels of Self-Esteem</a:t>
            </a:r>
            <a:endParaRPr lang="en-US" sz="1800" dirty="0">
              <a:solidFill>
                <a:schemeClr val="tx2">
                  <a:lumMod val="75000"/>
                </a:schemeClr>
              </a:solidFill>
              <a:latin typeface="TradeGothic LT Bold" panose="02000806050000020004" pitchFamily="2" charset="0"/>
              <a:ea typeface="ＭＳ Ｐゴシック" charset="-128"/>
              <a:cs typeface="+mn-cs"/>
            </a:endParaRPr>
          </a:p>
        </p:txBody>
      </p:sp>
    </p:spTree>
    <p:extLst>
      <p:ext uri="{BB962C8B-B14F-4D97-AF65-F5344CB8AC3E}">
        <p14:creationId xmlns:p14="http://schemas.microsoft.com/office/powerpoint/2010/main" val="168775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A719"/>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19450" y="1971040"/>
            <a:ext cx="8296711" cy="9144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ct val="100000"/>
              <a:buFont typeface="Raleway"/>
              <a:buNone/>
              <a:defRPr sz="4800" b="0" i="0" u="none" strike="noStrike" cap="none">
                <a:solidFill>
                  <a:schemeClr val="lt1"/>
                </a:solidFill>
                <a:latin typeface="TradeGothic LT Light" charset="0"/>
                <a:ea typeface="TradeGothic LT Light" charset="0"/>
                <a:cs typeface="TradeGothic LT Light" charset="0"/>
                <a:sym typeface="Raleway"/>
              </a:defRPr>
            </a:lvl1pPr>
            <a:lvl2pPr lvl="1"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2pPr>
            <a:lvl3pPr lvl="2"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3pPr>
            <a:lvl4pPr lvl="3"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4pPr>
            <a:lvl5pPr lvl="4"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5pPr>
            <a:lvl6pPr lvl="5"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6pPr>
            <a:lvl7pPr lvl="6"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7pPr>
            <a:lvl8pPr lvl="7"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8pPr>
            <a:lvl9pPr lvl="8"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9pPr>
          </a:lstStyle>
          <a:p>
            <a:r>
              <a:rPr lang="en-US" dirty="0">
                <a:solidFill>
                  <a:schemeClr val="bg1"/>
                </a:solidFill>
                <a:latin typeface="TradeGothic LT" panose="02000503020000020004" pitchFamily="2" charset="77"/>
              </a:rPr>
              <a:t>LGBTQ Affirming </a:t>
            </a:r>
          </a:p>
          <a:p>
            <a:r>
              <a:rPr lang="en-US" dirty="0">
                <a:solidFill>
                  <a:schemeClr val="bg1"/>
                </a:solidFill>
                <a:latin typeface="TradeGothic LT" panose="02000503020000020004" pitchFamily="2" charset="77"/>
              </a:rPr>
              <a:t>Supports in School</a:t>
            </a:r>
          </a:p>
        </p:txBody>
      </p:sp>
    </p:spTree>
    <p:extLst>
      <p:ext uri="{BB962C8B-B14F-4D97-AF65-F5344CB8AC3E}">
        <p14:creationId xmlns:p14="http://schemas.microsoft.com/office/powerpoint/2010/main" val="36469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909270-0A80-C311-5A68-2985711AB8FE}"/>
              </a:ext>
            </a:extLst>
          </p:cNvPr>
          <p:cNvGrpSpPr/>
          <p:nvPr/>
        </p:nvGrpSpPr>
        <p:grpSpPr>
          <a:xfrm>
            <a:off x="6581026" y="901764"/>
            <a:ext cx="1704523" cy="1619383"/>
            <a:chOff x="732161" y="959480"/>
            <a:chExt cx="1704523" cy="1619383"/>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793" y="959480"/>
              <a:ext cx="985260" cy="985260"/>
            </a:xfrm>
            <a:prstGeom prst="rect">
              <a:avLst/>
            </a:prstGeom>
          </p:spPr>
        </p:pic>
        <p:sp>
          <p:nvSpPr>
            <p:cNvPr id="15" name="Rectangle 14"/>
            <p:cNvSpPr/>
            <p:nvPr/>
          </p:nvSpPr>
          <p:spPr>
            <a:xfrm>
              <a:off x="732161" y="1955615"/>
              <a:ext cx="1704523" cy="623248"/>
            </a:xfrm>
            <a:prstGeom prst="rect">
              <a:avLst/>
            </a:prstGeom>
          </p:spPr>
          <p:txBody>
            <a:bodyPr wrap="square" lIns="0" tIns="0" rIns="0" bIns="0">
              <a:spAutoFit/>
            </a:bodyPr>
            <a:lstStyle/>
            <a:p>
              <a:pPr algn="ctr"/>
              <a:r>
                <a:rPr lang="en-US" sz="1350" dirty="0"/>
                <a:t>Student Clubs </a:t>
              </a:r>
              <a:br>
                <a:rPr lang="en-US" sz="1350" dirty="0"/>
              </a:br>
              <a:r>
                <a:rPr lang="en-US" sz="1350" dirty="0"/>
                <a:t>(GSAs)</a:t>
              </a:r>
              <a:br>
                <a:rPr lang="en-US" sz="1350" dirty="0"/>
              </a:br>
              <a:endParaRPr lang="en-US" sz="1350" dirty="0">
                <a:latin typeface="+mn-lt"/>
              </a:endParaRPr>
            </a:p>
          </p:txBody>
        </p:sp>
      </p:grpSp>
      <p:grpSp>
        <p:nvGrpSpPr>
          <p:cNvPr id="7" name="Group 6">
            <a:extLst>
              <a:ext uri="{FF2B5EF4-FFF2-40B4-BE49-F238E27FC236}">
                <a16:creationId xmlns:a16="http://schemas.microsoft.com/office/drawing/2014/main" id="{BC7A7E5C-291F-1DAF-59D3-CAB61D74D818}"/>
              </a:ext>
            </a:extLst>
          </p:cNvPr>
          <p:cNvGrpSpPr/>
          <p:nvPr/>
        </p:nvGrpSpPr>
        <p:grpSpPr>
          <a:xfrm>
            <a:off x="2712200" y="901764"/>
            <a:ext cx="1545383" cy="1411084"/>
            <a:chOff x="2776332" y="960029"/>
            <a:chExt cx="1545383" cy="1411084"/>
          </a:xfrm>
        </p:grpSpPr>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1696" y="960029"/>
              <a:ext cx="994657" cy="984711"/>
            </a:xfrm>
            <a:prstGeom prst="rect">
              <a:avLst/>
            </a:prstGeom>
          </p:spPr>
        </p:pic>
        <p:sp>
          <p:nvSpPr>
            <p:cNvPr id="16" name="Rectangle 15"/>
            <p:cNvSpPr/>
            <p:nvPr/>
          </p:nvSpPr>
          <p:spPr>
            <a:xfrm>
              <a:off x="2776332" y="1955615"/>
              <a:ext cx="1545383" cy="415498"/>
            </a:xfrm>
            <a:prstGeom prst="rect">
              <a:avLst/>
            </a:prstGeom>
          </p:spPr>
          <p:txBody>
            <a:bodyPr wrap="square" lIns="0" tIns="0" rIns="0" bIns="0">
              <a:spAutoFit/>
            </a:bodyPr>
            <a:lstStyle/>
            <a:p>
              <a:pPr algn="ctr"/>
              <a:r>
                <a:rPr lang="en-US" sz="1350" dirty="0"/>
                <a:t>Inclusive Curricular</a:t>
              </a:r>
              <a:br>
                <a:rPr lang="en-US" sz="1350" dirty="0"/>
              </a:br>
              <a:r>
                <a:rPr lang="en-US" sz="1350" dirty="0"/>
                <a:t>Resources</a:t>
              </a:r>
              <a:endParaRPr lang="en-US" sz="1350" dirty="0">
                <a:latin typeface="+mn-lt"/>
              </a:endParaRPr>
            </a:p>
          </p:txBody>
        </p:sp>
      </p:grpSp>
      <p:grpSp>
        <p:nvGrpSpPr>
          <p:cNvPr id="3" name="Group 2">
            <a:extLst>
              <a:ext uri="{FF2B5EF4-FFF2-40B4-BE49-F238E27FC236}">
                <a16:creationId xmlns:a16="http://schemas.microsoft.com/office/drawing/2014/main" id="{B8E5A20D-EC9A-E44B-5FB2-84DA8DE8B4EC}"/>
              </a:ext>
            </a:extLst>
          </p:cNvPr>
          <p:cNvGrpSpPr/>
          <p:nvPr/>
        </p:nvGrpSpPr>
        <p:grpSpPr>
          <a:xfrm>
            <a:off x="698217" y="901764"/>
            <a:ext cx="1704523" cy="1419922"/>
            <a:chOff x="4660617" y="951191"/>
            <a:chExt cx="1704523" cy="1419922"/>
          </a:xfrm>
        </p:grpSpPr>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0996" y="951191"/>
              <a:ext cx="983766" cy="984711"/>
            </a:xfrm>
            <a:prstGeom prst="rect">
              <a:avLst/>
            </a:prstGeom>
          </p:spPr>
        </p:pic>
        <p:sp>
          <p:nvSpPr>
            <p:cNvPr id="17" name="Rectangle 16"/>
            <p:cNvSpPr/>
            <p:nvPr/>
          </p:nvSpPr>
          <p:spPr>
            <a:xfrm>
              <a:off x="4660617" y="1955615"/>
              <a:ext cx="1704523" cy="415498"/>
            </a:xfrm>
            <a:prstGeom prst="rect">
              <a:avLst/>
            </a:prstGeom>
          </p:spPr>
          <p:txBody>
            <a:bodyPr wrap="square" lIns="0" tIns="0" rIns="0" bIns="0">
              <a:spAutoFit/>
            </a:bodyPr>
            <a:lstStyle/>
            <a:p>
              <a:pPr algn="ctr"/>
              <a:r>
                <a:rPr lang="en-US" sz="1350" dirty="0"/>
                <a:t>Supportive </a:t>
              </a:r>
              <a:br>
                <a:rPr lang="en-US" sz="1350" dirty="0"/>
              </a:br>
              <a:r>
                <a:rPr lang="en-US" sz="1350" dirty="0"/>
                <a:t>Educators </a:t>
              </a:r>
            </a:p>
          </p:txBody>
        </p:sp>
      </p:grpSp>
      <p:grpSp>
        <p:nvGrpSpPr>
          <p:cNvPr id="5" name="Group 4">
            <a:extLst>
              <a:ext uri="{FF2B5EF4-FFF2-40B4-BE49-F238E27FC236}">
                <a16:creationId xmlns:a16="http://schemas.microsoft.com/office/drawing/2014/main" id="{6879C1BD-F97A-5ABF-21F5-3C8CD7BE4DB8}"/>
              </a:ext>
            </a:extLst>
          </p:cNvPr>
          <p:cNvGrpSpPr/>
          <p:nvPr/>
        </p:nvGrpSpPr>
        <p:grpSpPr>
          <a:xfrm>
            <a:off x="4567043" y="901764"/>
            <a:ext cx="1704523" cy="1442842"/>
            <a:chOff x="6620963" y="933999"/>
            <a:chExt cx="1704523" cy="1442842"/>
          </a:xfrm>
        </p:grpSpPr>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9405" y="933999"/>
              <a:ext cx="987641" cy="987641"/>
            </a:xfrm>
            <a:prstGeom prst="rect">
              <a:avLst/>
            </a:prstGeom>
          </p:spPr>
        </p:pic>
        <p:sp>
          <p:nvSpPr>
            <p:cNvPr id="18" name="Rectangle 17"/>
            <p:cNvSpPr/>
            <p:nvPr/>
          </p:nvSpPr>
          <p:spPr>
            <a:xfrm>
              <a:off x="6620963" y="1961343"/>
              <a:ext cx="1704523" cy="415498"/>
            </a:xfrm>
            <a:prstGeom prst="rect">
              <a:avLst/>
            </a:prstGeom>
          </p:spPr>
          <p:txBody>
            <a:bodyPr wrap="square" lIns="0" tIns="0" rIns="0" bIns="0">
              <a:spAutoFit/>
            </a:bodyPr>
            <a:lstStyle/>
            <a:p>
              <a:pPr algn="ctr"/>
              <a:r>
                <a:rPr lang="en-US" sz="1350" dirty="0">
                  <a:solidFill>
                    <a:schemeClr val="bg2"/>
                  </a:solidFill>
                  <a:ea typeface="ＭＳ Ｐゴシック" charset="-128"/>
                </a:rPr>
                <a:t>Comprehensive Policies</a:t>
              </a:r>
            </a:p>
          </p:txBody>
        </p:sp>
      </p:grpSp>
      <p:sp>
        <p:nvSpPr>
          <p:cNvPr id="6" name="Title 5"/>
          <p:cNvSpPr>
            <a:spLocks noGrp="1"/>
          </p:cNvSpPr>
          <p:nvPr>
            <p:ph type="title"/>
          </p:nvPr>
        </p:nvSpPr>
        <p:spPr/>
        <p:txBody>
          <a:bodyPr/>
          <a:lstStyle/>
          <a:p>
            <a:r>
              <a:rPr lang="en-US" sz="2800" dirty="0"/>
              <a:t>School Supports for LGBTQ+ Students</a:t>
            </a:r>
          </a:p>
        </p:txBody>
      </p:sp>
      <p:sp>
        <p:nvSpPr>
          <p:cNvPr id="19" name="TextBox 18">
            <a:extLst>
              <a:ext uri="{FF2B5EF4-FFF2-40B4-BE49-F238E27FC236}">
                <a16:creationId xmlns:a16="http://schemas.microsoft.com/office/drawing/2014/main" id="{4E4DBF72-3568-225E-16A4-7628ACAD3EB4}"/>
              </a:ext>
            </a:extLst>
          </p:cNvPr>
          <p:cNvSpPr txBox="1"/>
          <p:nvPr/>
        </p:nvSpPr>
        <p:spPr>
          <a:xfrm>
            <a:off x="663144" y="2435444"/>
            <a:ext cx="7615881" cy="2295052"/>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We also know what works to make schools safer and more inclusive for LGBTQ+ students: </a:t>
            </a:r>
          </a:p>
          <a:p>
            <a:pPr marL="0" marR="0">
              <a:lnSpc>
                <a:spcPct val="115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Supportive teachers</a:t>
            </a:r>
          </a:p>
          <a:p>
            <a:pPr marL="342900" marR="0" lvl="0" indent="-342900">
              <a:lnSpc>
                <a:spcPct val="115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Inclusive curriculum</a:t>
            </a:r>
          </a:p>
          <a:p>
            <a:pPr marL="342900" marR="0" lvl="0" indent="-342900">
              <a:lnSpc>
                <a:spcPct val="115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Protective school policies</a:t>
            </a:r>
          </a:p>
          <a:p>
            <a:pPr marL="342900" marR="0" lvl="0" indent="-342900">
              <a:lnSpc>
                <a:spcPct val="115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School clubs or groups for LGBTQ+ youth</a:t>
            </a:r>
          </a:p>
        </p:txBody>
      </p:sp>
    </p:spTree>
    <p:extLst>
      <p:ext uri="{BB962C8B-B14F-4D97-AF65-F5344CB8AC3E}">
        <p14:creationId xmlns:p14="http://schemas.microsoft.com/office/powerpoint/2010/main" val="9752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4788" y="2540067"/>
            <a:ext cx="8499742" cy="2140527"/>
          </a:xfrm>
          <a:prstGeom prst="rect">
            <a:avLst/>
          </a:prstGeom>
          <a:noFill/>
          <a:ln w="9525">
            <a:noFill/>
            <a:miter lim="800000"/>
            <a:headEnd/>
            <a:tailEnd/>
          </a:ln>
        </p:spPr>
        <p:txBody>
          <a:bodyPr/>
          <a:lstStyle/>
          <a:p>
            <a:pPr marL="515541" indent="-515541" defTabSz="302419"/>
            <a:r>
              <a:rPr lang="en-US" sz="1800" dirty="0">
                <a:latin typeface="+mj-lt"/>
                <a:ea typeface="Wingdings"/>
                <a:cs typeface="Wingdings"/>
                <a:sym typeface="Wingdings"/>
              </a:rPr>
              <a:t>	</a:t>
            </a:r>
            <a:r>
              <a:rPr lang="en-US" sz="1800" dirty="0">
                <a:latin typeface="+mj-lt"/>
                <a:ea typeface="Verdana" pitchFamily="34" charset="0"/>
                <a:cs typeface="Verdana" pitchFamily="34" charset="0"/>
              </a:rPr>
              <a:t>Negative school experiences (homophobic remarks, feeling unsafe, victimization)</a:t>
            </a:r>
          </a:p>
          <a:p>
            <a:pPr marL="515541" indent="-515541" defTabSz="302419">
              <a:lnSpc>
                <a:spcPct val="150000"/>
              </a:lnSpc>
            </a:pPr>
            <a:r>
              <a:rPr lang="en-US" sz="1800" dirty="0">
                <a:latin typeface="+mj-lt"/>
                <a:ea typeface="Wingdings"/>
                <a:cs typeface="Wingdings"/>
                <a:sym typeface="Wingdings"/>
              </a:rPr>
              <a:t>	</a:t>
            </a:r>
            <a:r>
              <a:rPr lang="en-US" sz="1800" dirty="0">
                <a:latin typeface="+mj-lt"/>
                <a:ea typeface="Verdana" pitchFamily="34" charset="0"/>
                <a:cs typeface="Verdana" pitchFamily="34" charset="0"/>
              </a:rPr>
              <a:t>School staff intervention in name-calling, bullying and harassment</a:t>
            </a:r>
          </a:p>
          <a:p>
            <a:pPr marL="515541" indent="-515541" defTabSz="302419">
              <a:lnSpc>
                <a:spcPct val="150000"/>
              </a:lnSpc>
              <a:buFont typeface="Wingdings" pitchFamily="2" charset="2"/>
              <a:buChar char="é"/>
            </a:pPr>
            <a:r>
              <a:rPr lang="en-US" sz="1800" dirty="0">
                <a:latin typeface="+mj-lt"/>
                <a:ea typeface="Verdana" pitchFamily="34" charset="0"/>
                <a:cs typeface="Verdana" pitchFamily="34" charset="0"/>
              </a:rPr>
              <a:t>Positive educational outcomes (less absenteeism, higher educational aspirations, greater academic achievement)</a:t>
            </a:r>
          </a:p>
          <a:p>
            <a:pPr marL="515541" indent="-515541" defTabSz="302419">
              <a:lnSpc>
                <a:spcPct val="150000"/>
              </a:lnSpc>
              <a:buFont typeface="Wingdings" pitchFamily="2" charset="2"/>
              <a:buChar char="é"/>
            </a:pPr>
            <a:r>
              <a:rPr lang="en-US" sz="1800" dirty="0">
                <a:latin typeface="+mj-lt"/>
                <a:ea typeface="Verdana" pitchFamily="34" charset="0"/>
                <a:cs typeface="Verdana" pitchFamily="34" charset="0"/>
              </a:rPr>
              <a:t>Positive mental health outcomes </a:t>
            </a:r>
          </a:p>
        </p:txBody>
      </p:sp>
      <p:sp>
        <p:nvSpPr>
          <p:cNvPr id="6" name="Title 5"/>
          <p:cNvSpPr>
            <a:spLocks noGrp="1"/>
          </p:cNvSpPr>
          <p:nvPr>
            <p:ph type="title"/>
          </p:nvPr>
        </p:nvSpPr>
        <p:spPr/>
        <p:txBody>
          <a:bodyPr/>
          <a:lstStyle/>
          <a:p>
            <a:r>
              <a:rPr lang="en-US" sz="2800" dirty="0"/>
              <a:t>School Supports: Impact on School Climate</a:t>
            </a:r>
          </a:p>
        </p:txBody>
      </p:sp>
      <p:grpSp>
        <p:nvGrpSpPr>
          <p:cNvPr id="20" name="Group 19">
            <a:extLst>
              <a:ext uri="{FF2B5EF4-FFF2-40B4-BE49-F238E27FC236}">
                <a16:creationId xmlns:a16="http://schemas.microsoft.com/office/drawing/2014/main" id="{7585205C-F4DF-7D31-ECA2-1BD4903A6EE6}"/>
              </a:ext>
            </a:extLst>
          </p:cNvPr>
          <p:cNvGrpSpPr/>
          <p:nvPr/>
        </p:nvGrpSpPr>
        <p:grpSpPr>
          <a:xfrm>
            <a:off x="6581026" y="901764"/>
            <a:ext cx="1704523" cy="1827132"/>
            <a:chOff x="732161" y="959480"/>
            <a:chExt cx="1704523" cy="1827132"/>
          </a:xfrm>
        </p:grpSpPr>
        <p:pic>
          <p:nvPicPr>
            <p:cNvPr id="21" name="Picture 20">
              <a:extLst>
                <a:ext uri="{FF2B5EF4-FFF2-40B4-BE49-F238E27FC236}">
                  <a16:creationId xmlns:a16="http://schemas.microsoft.com/office/drawing/2014/main" id="{63FBAA39-D5F9-25FB-D14E-307794218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793" y="959480"/>
              <a:ext cx="985260" cy="985260"/>
            </a:xfrm>
            <a:prstGeom prst="rect">
              <a:avLst/>
            </a:prstGeom>
          </p:spPr>
        </p:pic>
        <p:sp>
          <p:nvSpPr>
            <p:cNvPr id="22" name="Rectangle 21">
              <a:extLst>
                <a:ext uri="{FF2B5EF4-FFF2-40B4-BE49-F238E27FC236}">
                  <a16:creationId xmlns:a16="http://schemas.microsoft.com/office/drawing/2014/main" id="{73A60A5F-0079-E5D8-CA66-1B9134FA5C6C}"/>
                </a:ext>
              </a:extLst>
            </p:cNvPr>
            <p:cNvSpPr/>
            <p:nvPr/>
          </p:nvSpPr>
          <p:spPr>
            <a:xfrm>
              <a:off x="732161" y="1955615"/>
              <a:ext cx="1704523" cy="830997"/>
            </a:xfrm>
            <a:prstGeom prst="rect">
              <a:avLst/>
            </a:prstGeom>
          </p:spPr>
          <p:txBody>
            <a:bodyPr wrap="square" lIns="0" tIns="0" rIns="0" bIns="0">
              <a:spAutoFit/>
            </a:bodyPr>
            <a:lstStyle/>
            <a:p>
              <a:pPr algn="ctr"/>
              <a:r>
                <a:rPr lang="en-US" sz="1350" dirty="0"/>
                <a:t>Safe Space or Student Clubs </a:t>
              </a:r>
              <a:br>
                <a:rPr lang="en-US" sz="1350" dirty="0"/>
              </a:br>
              <a:r>
                <a:rPr lang="en-US" sz="1350" dirty="0"/>
                <a:t>(GSAs)</a:t>
              </a:r>
              <a:br>
                <a:rPr lang="en-US" sz="1350" dirty="0"/>
              </a:br>
              <a:endParaRPr lang="en-US" sz="1350" dirty="0">
                <a:latin typeface="+mn-lt"/>
              </a:endParaRPr>
            </a:p>
          </p:txBody>
        </p:sp>
      </p:grpSp>
      <p:grpSp>
        <p:nvGrpSpPr>
          <p:cNvPr id="23" name="Group 22">
            <a:extLst>
              <a:ext uri="{FF2B5EF4-FFF2-40B4-BE49-F238E27FC236}">
                <a16:creationId xmlns:a16="http://schemas.microsoft.com/office/drawing/2014/main" id="{4522EF71-5237-8E07-F612-8E3258C63DE0}"/>
              </a:ext>
            </a:extLst>
          </p:cNvPr>
          <p:cNvGrpSpPr/>
          <p:nvPr/>
        </p:nvGrpSpPr>
        <p:grpSpPr>
          <a:xfrm>
            <a:off x="2712200" y="901764"/>
            <a:ext cx="1545383" cy="1411084"/>
            <a:chOff x="2776332" y="960029"/>
            <a:chExt cx="1545383" cy="1411084"/>
          </a:xfrm>
        </p:grpSpPr>
        <p:pic>
          <p:nvPicPr>
            <p:cNvPr id="24" name="Picture 23">
              <a:extLst>
                <a:ext uri="{FF2B5EF4-FFF2-40B4-BE49-F238E27FC236}">
                  <a16:creationId xmlns:a16="http://schemas.microsoft.com/office/drawing/2014/main" id="{2E593A23-B11E-DB9F-D5C3-F0A3AF59D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1696" y="960029"/>
              <a:ext cx="994657" cy="984711"/>
            </a:xfrm>
            <a:prstGeom prst="rect">
              <a:avLst/>
            </a:prstGeom>
          </p:spPr>
        </p:pic>
        <p:sp>
          <p:nvSpPr>
            <p:cNvPr id="25" name="Rectangle 24">
              <a:extLst>
                <a:ext uri="{FF2B5EF4-FFF2-40B4-BE49-F238E27FC236}">
                  <a16:creationId xmlns:a16="http://schemas.microsoft.com/office/drawing/2014/main" id="{67131521-EC86-3245-6836-F0DB0A7F1E46}"/>
                </a:ext>
              </a:extLst>
            </p:cNvPr>
            <p:cNvSpPr/>
            <p:nvPr/>
          </p:nvSpPr>
          <p:spPr>
            <a:xfrm>
              <a:off x="2776332" y="1955615"/>
              <a:ext cx="1545383" cy="415498"/>
            </a:xfrm>
            <a:prstGeom prst="rect">
              <a:avLst/>
            </a:prstGeom>
          </p:spPr>
          <p:txBody>
            <a:bodyPr wrap="square" lIns="0" tIns="0" rIns="0" bIns="0">
              <a:spAutoFit/>
            </a:bodyPr>
            <a:lstStyle/>
            <a:p>
              <a:pPr algn="ctr"/>
              <a:r>
                <a:rPr lang="en-US" sz="1350" dirty="0"/>
                <a:t>Inclusive Curricular</a:t>
              </a:r>
              <a:br>
                <a:rPr lang="en-US" sz="1350" dirty="0"/>
              </a:br>
              <a:r>
                <a:rPr lang="en-US" sz="1350" dirty="0"/>
                <a:t>Resources</a:t>
              </a:r>
              <a:endParaRPr lang="en-US" sz="1350" dirty="0">
                <a:latin typeface="+mn-lt"/>
              </a:endParaRPr>
            </a:p>
          </p:txBody>
        </p:sp>
      </p:grpSp>
      <p:grpSp>
        <p:nvGrpSpPr>
          <p:cNvPr id="26" name="Group 25">
            <a:extLst>
              <a:ext uri="{FF2B5EF4-FFF2-40B4-BE49-F238E27FC236}">
                <a16:creationId xmlns:a16="http://schemas.microsoft.com/office/drawing/2014/main" id="{87A32F93-752D-8545-3ACF-37046992BCB4}"/>
              </a:ext>
            </a:extLst>
          </p:cNvPr>
          <p:cNvGrpSpPr/>
          <p:nvPr/>
        </p:nvGrpSpPr>
        <p:grpSpPr>
          <a:xfrm>
            <a:off x="698217" y="901764"/>
            <a:ext cx="1704523" cy="1419922"/>
            <a:chOff x="4660617" y="951191"/>
            <a:chExt cx="1704523" cy="1419922"/>
          </a:xfrm>
        </p:grpSpPr>
        <p:pic>
          <p:nvPicPr>
            <p:cNvPr id="27" name="Picture 26">
              <a:extLst>
                <a:ext uri="{FF2B5EF4-FFF2-40B4-BE49-F238E27FC236}">
                  <a16:creationId xmlns:a16="http://schemas.microsoft.com/office/drawing/2014/main" id="{86EBE953-B256-F5A7-C2D7-12F610015F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0996" y="951191"/>
              <a:ext cx="983766" cy="984711"/>
            </a:xfrm>
            <a:prstGeom prst="rect">
              <a:avLst/>
            </a:prstGeom>
          </p:spPr>
        </p:pic>
        <p:sp>
          <p:nvSpPr>
            <p:cNvPr id="28" name="Rectangle 27">
              <a:extLst>
                <a:ext uri="{FF2B5EF4-FFF2-40B4-BE49-F238E27FC236}">
                  <a16:creationId xmlns:a16="http://schemas.microsoft.com/office/drawing/2014/main" id="{42D5DE74-4EC1-7CA1-8D5F-C34CEF743675}"/>
                </a:ext>
              </a:extLst>
            </p:cNvPr>
            <p:cNvSpPr/>
            <p:nvPr/>
          </p:nvSpPr>
          <p:spPr>
            <a:xfrm>
              <a:off x="4660617" y="1955615"/>
              <a:ext cx="1704523" cy="415498"/>
            </a:xfrm>
            <a:prstGeom prst="rect">
              <a:avLst/>
            </a:prstGeom>
          </p:spPr>
          <p:txBody>
            <a:bodyPr wrap="square" lIns="0" tIns="0" rIns="0" bIns="0">
              <a:spAutoFit/>
            </a:bodyPr>
            <a:lstStyle/>
            <a:p>
              <a:pPr algn="ctr"/>
              <a:r>
                <a:rPr lang="en-US" sz="1350" dirty="0"/>
                <a:t>Supportive </a:t>
              </a:r>
              <a:br>
                <a:rPr lang="en-US" sz="1350" dirty="0"/>
              </a:br>
              <a:r>
                <a:rPr lang="en-US" sz="1350" dirty="0"/>
                <a:t>Educators </a:t>
              </a:r>
            </a:p>
          </p:txBody>
        </p:sp>
      </p:grpSp>
      <p:grpSp>
        <p:nvGrpSpPr>
          <p:cNvPr id="29" name="Group 28">
            <a:extLst>
              <a:ext uri="{FF2B5EF4-FFF2-40B4-BE49-F238E27FC236}">
                <a16:creationId xmlns:a16="http://schemas.microsoft.com/office/drawing/2014/main" id="{F9EF42B8-2DBC-EAAB-F7F3-2FC3178707D3}"/>
              </a:ext>
            </a:extLst>
          </p:cNvPr>
          <p:cNvGrpSpPr/>
          <p:nvPr/>
        </p:nvGrpSpPr>
        <p:grpSpPr>
          <a:xfrm>
            <a:off x="4567043" y="901764"/>
            <a:ext cx="1704523" cy="1442842"/>
            <a:chOff x="6620963" y="933999"/>
            <a:chExt cx="1704523" cy="1442842"/>
          </a:xfrm>
        </p:grpSpPr>
        <p:pic>
          <p:nvPicPr>
            <p:cNvPr id="30" name="Picture 29">
              <a:extLst>
                <a:ext uri="{FF2B5EF4-FFF2-40B4-BE49-F238E27FC236}">
                  <a16:creationId xmlns:a16="http://schemas.microsoft.com/office/drawing/2014/main" id="{B20A2B17-CDC9-E26D-2C5C-DFC06BA25E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9405" y="933999"/>
              <a:ext cx="987641" cy="987641"/>
            </a:xfrm>
            <a:prstGeom prst="rect">
              <a:avLst/>
            </a:prstGeom>
          </p:spPr>
        </p:pic>
        <p:sp>
          <p:nvSpPr>
            <p:cNvPr id="31" name="Rectangle 30">
              <a:extLst>
                <a:ext uri="{FF2B5EF4-FFF2-40B4-BE49-F238E27FC236}">
                  <a16:creationId xmlns:a16="http://schemas.microsoft.com/office/drawing/2014/main" id="{93A1CA9A-1A19-8277-4B7E-B8AD4223456E}"/>
                </a:ext>
              </a:extLst>
            </p:cNvPr>
            <p:cNvSpPr/>
            <p:nvPr/>
          </p:nvSpPr>
          <p:spPr>
            <a:xfrm>
              <a:off x="6620963" y="1961343"/>
              <a:ext cx="1704523" cy="415498"/>
            </a:xfrm>
            <a:prstGeom prst="rect">
              <a:avLst/>
            </a:prstGeom>
          </p:spPr>
          <p:txBody>
            <a:bodyPr wrap="square" lIns="0" tIns="0" rIns="0" bIns="0">
              <a:spAutoFit/>
            </a:bodyPr>
            <a:lstStyle/>
            <a:p>
              <a:pPr algn="ctr"/>
              <a:r>
                <a:rPr lang="en-US" sz="1350" dirty="0">
                  <a:solidFill>
                    <a:schemeClr val="bg2"/>
                  </a:solidFill>
                  <a:ea typeface="ＭＳ Ｐゴシック" charset="-128"/>
                </a:rPr>
                <a:t>Comprehensive Policies</a:t>
              </a:r>
            </a:p>
          </p:txBody>
        </p:sp>
      </p:grpSp>
    </p:spTree>
    <p:extLst>
      <p:ext uri="{BB962C8B-B14F-4D97-AF65-F5344CB8AC3E}">
        <p14:creationId xmlns:p14="http://schemas.microsoft.com/office/powerpoint/2010/main" val="21944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School Supports</a:t>
            </a:r>
          </a:p>
        </p:txBody>
      </p:sp>
      <p:sp>
        <p:nvSpPr>
          <p:cNvPr id="23" name="Text Placeholder 2">
            <a:extLst>
              <a:ext uri="{FF2B5EF4-FFF2-40B4-BE49-F238E27FC236}">
                <a16:creationId xmlns:a16="http://schemas.microsoft.com/office/drawing/2014/main" id="{47B9CACE-4686-EF42-A9AB-C07A3B5AD140}"/>
              </a:ext>
            </a:extLst>
          </p:cNvPr>
          <p:cNvSpPr txBox="1">
            <a:spLocks/>
          </p:cNvSpPr>
          <p:nvPr/>
        </p:nvSpPr>
        <p:spPr>
          <a:xfrm>
            <a:off x="1509483" y="2877397"/>
            <a:ext cx="6240949" cy="141534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radeGothic LT Extended" charset="0"/>
                <a:ea typeface="TradeGothic LT Extended" charset="0"/>
                <a:cs typeface="TradeGothic LT Extended"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dirty="0">
                <a:latin typeface="+mn-lt"/>
              </a:rPr>
              <a:t>Most LGBTQ students </a:t>
            </a:r>
            <a:r>
              <a:rPr lang="en-US" sz="1800" b="1" u="sng" dirty="0">
                <a:solidFill>
                  <a:srgbClr val="C0257D"/>
                </a:solidFill>
                <a:latin typeface="+mn-lt"/>
              </a:rPr>
              <a:t>do not have access</a:t>
            </a:r>
            <a:r>
              <a:rPr lang="en-US" sz="1800" dirty="0">
                <a:latin typeface="+mn-lt"/>
              </a:rPr>
              <a:t> to the resources and supports that create safer, more LGBTQ-affirming school environments.</a:t>
            </a:r>
          </a:p>
        </p:txBody>
      </p:sp>
      <p:grpSp>
        <p:nvGrpSpPr>
          <p:cNvPr id="19" name="Group 18">
            <a:extLst>
              <a:ext uri="{FF2B5EF4-FFF2-40B4-BE49-F238E27FC236}">
                <a16:creationId xmlns:a16="http://schemas.microsoft.com/office/drawing/2014/main" id="{0089528A-97E5-AD0A-6B98-5EEE5DE3A21B}"/>
              </a:ext>
            </a:extLst>
          </p:cNvPr>
          <p:cNvGrpSpPr/>
          <p:nvPr/>
        </p:nvGrpSpPr>
        <p:grpSpPr>
          <a:xfrm>
            <a:off x="6581026" y="901764"/>
            <a:ext cx="1704523" cy="1827132"/>
            <a:chOff x="732161" y="959480"/>
            <a:chExt cx="1704523" cy="1827132"/>
          </a:xfrm>
        </p:grpSpPr>
        <p:pic>
          <p:nvPicPr>
            <p:cNvPr id="20" name="Picture 19">
              <a:extLst>
                <a:ext uri="{FF2B5EF4-FFF2-40B4-BE49-F238E27FC236}">
                  <a16:creationId xmlns:a16="http://schemas.microsoft.com/office/drawing/2014/main" id="{ADC3CEAE-2B6C-B6FC-5276-C79E414C15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1793" y="959480"/>
              <a:ext cx="985260" cy="985260"/>
            </a:xfrm>
            <a:prstGeom prst="rect">
              <a:avLst/>
            </a:prstGeom>
          </p:spPr>
        </p:pic>
        <p:sp>
          <p:nvSpPr>
            <p:cNvPr id="21" name="Rectangle 20">
              <a:extLst>
                <a:ext uri="{FF2B5EF4-FFF2-40B4-BE49-F238E27FC236}">
                  <a16:creationId xmlns:a16="http://schemas.microsoft.com/office/drawing/2014/main" id="{88A42AE2-10FB-552F-0626-04A8009ADFB7}"/>
                </a:ext>
              </a:extLst>
            </p:cNvPr>
            <p:cNvSpPr/>
            <p:nvPr/>
          </p:nvSpPr>
          <p:spPr>
            <a:xfrm>
              <a:off x="732161" y="1955615"/>
              <a:ext cx="1704523" cy="830997"/>
            </a:xfrm>
            <a:prstGeom prst="rect">
              <a:avLst/>
            </a:prstGeom>
          </p:spPr>
          <p:txBody>
            <a:bodyPr wrap="square" lIns="0" tIns="0" rIns="0" bIns="0">
              <a:spAutoFit/>
            </a:bodyPr>
            <a:lstStyle/>
            <a:p>
              <a:pPr algn="ctr"/>
              <a:r>
                <a:rPr lang="en-US" sz="1350" dirty="0"/>
                <a:t>Safe Space or Student Clubs </a:t>
              </a:r>
              <a:br>
                <a:rPr lang="en-US" sz="1350" dirty="0"/>
              </a:br>
              <a:r>
                <a:rPr lang="en-US" sz="1350" dirty="0"/>
                <a:t>(GSAs)</a:t>
              </a:r>
              <a:br>
                <a:rPr lang="en-US" sz="1350" dirty="0"/>
              </a:br>
              <a:endParaRPr lang="en-US" sz="1350" dirty="0">
                <a:latin typeface="+mn-lt"/>
              </a:endParaRPr>
            </a:p>
          </p:txBody>
        </p:sp>
      </p:grpSp>
      <p:grpSp>
        <p:nvGrpSpPr>
          <p:cNvPr id="22" name="Group 21">
            <a:extLst>
              <a:ext uri="{FF2B5EF4-FFF2-40B4-BE49-F238E27FC236}">
                <a16:creationId xmlns:a16="http://schemas.microsoft.com/office/drawing/2014/main" id="{A46092FC-9390-2041-E5A7-B9FBEE337990}"/>
              </a:ext>
            </a:extLst>
          </p:cNvPr>
          <p:cNvGrpSpPr/>
          <p:nvPr/>
        </p:nvGrpSpPr>
        <p:grpSpPr>
          <a:xfrm>
            <a:off x="2712200" y="901764"/>
            <a:ext cx="1545383" cy="1411084"/>
            <a:chOff x="2776332" y="960029"/>
            <a:chExt cx="1545383" cy="1411084"/>
          </a:xfrm>
        </p:grpSpPr>
        <p:pic>
          <p:nvPicPr>
            <p:cNvPr id="24" name="Picture 23">
              <a:extLst>
                <a:ext uri="{FF2B5EF4-FFF2-40B4-BE49-F238E27FC236}">
                  <a16:creationId xmlns:a16="http://schemas.microsoft.com/office/drawing/2014/main" id="{5C5E704B-8A82-E435-75B3-EC627502DF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1696" y="960029"/>
              <a:ext cx="994657" cy="984711"/>
            </a:xfrm>
            <a:prstGeom prst="rect">
              <a:avLst/>
            </a:prstGeom>
          </p:spPr>
        </p:pic>
        <p:sp>
          <p:nvSpPr>
            <p:cNvPr id="25" name="Rectangle 24">
              <a:extLst>
                <a:ext uri="{FF2B5EF4-FFF2-40B4-BE49-F238E27FC236}">
                  <a16:creationId xmlns:a16="http://schemas.microsoft.com/office/drawing/2014/main" id="{BF09CE29-4721-D4EC-4C24-71EC040EFD5B}"/>
                </a:ext>
              </a:extLst>
            </p:cNvPr>
            <p:cNvSpPr/>
            <p:nvPr/>
          </p:nvSpPr>
          <p:spPr>
            <a:xfrm>
              <a:off x="2776332" y="1955615"/>
              <a:ext cx="1545383" cy="415498"/>
            </a:xfrm>
            <a:prstGeom prst="rect">
              <a:avLst/>
            </a:prstGeom>
          </p:spPr>
          <p:txBody>
            <a:bodyPr wrap="square" lIns="0" tIns="0" rIns="0" bIns="0">
              <a:spAutoFit/>
            </a:bodyPr>
            <a:lstStyle/>
            <a:p>
              <a:pPr algn="ctr"/>
              <a:r>
                <a:rPr lang="en-US" sz="1350" dirty="0"/>
                <a:t>Inclusive Curricular</a:t>
              </a:r>
              <a:br>
                <a:rPr lang="en-US" sz="1350" dirty="0"/>
              </a:br>
              <a:r>
                <a:rPr lang="en-US" sz="1350" dirty="0"/>
                <a:t>Resources</a:t>
              </a:r>
              <a:endParaRPr lang="en-US" sz="1350" dirty="0">
                <a:latin typeface="+mn-lt"/>
              </a:endParaRPr>
            </a:p>
          </p:txBody>
        </p:sp>
      </p:grpSp>
      <p:grpSp>
        <p:nvGrpSpPr>
          <p:cNvPr id="26" name="Group 25">
            <a:extLst>
              <a:ext uri="{FF2B5EF4-FFF2-40B4-BE49-F238E27FC236}">
                <a16:creationId xmlns:a16="http://schemas.microsoft.com/office/drawing/2014/main" id="{8D190904-B3B1-0094-8956-EB3761A79E51}"/>
              </a:ext>
            </a:extLst>
          </p:cNvPr>
          <p:cNvGrpSpPr/>
          <p:nvPr/>
        </p:nvGrpSpPr>
        <p:grpSpPr>
          <a:xfrm>
            <a:off x="698217" y="901764"/>
            <a:ext cx="1704523" cy="1419922"/>
            <a:chOff x="4660617" y="951191"/>
            <a:chExt cx="1704523" cy="1419922"/>
          </a:xfrm>
        </p:grpSpPr>
        <p:pic>
          <p:nvPicPr>
            <p:cNvPr id="27" name="Picture 26">
              <a:extLst>
                <a:ext uri="{FF2B5EF4-FFF2-40B4-BE49-F238E27FC236}">
                  <a16:creationId xmlns:a16="http://schemas.microsoft.com/office/drawing/2014/main" id="{DEBDE809-57D4-95D1-2048-8279634A2E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0996" y="951191"/>
              <a:ext cx="983766" cy="984711"/>
            </a:xfrm>
            <a:prstGeom prst="rect">
              <a:avLst/>
            </a:prstGeom>
          </p:spPr>
        </p:pic>
        <p:sp>
          <p:nvSpPr>
            <p:cNvPr id="28" name="Rectangle 27">
              <a:extLst>
                <a:ext uri="{FF2B5EF4-FFF2-40B4-BE49-F238E27FC236}">
                  <a16:creationId xmlns:a16="http://schemas.microsoft.com/office/drawing/2014/main" id="{64B930FB-AF9A-02D6-6803-91BA7BEFFFD2}"/>
                </a:ext>
              </a:extLst>
            </p:cNvPr>
            <p:cNvSpPr/>
            <p:nvPr/>
          </p:nvSpPr>
          <p:spPr>
            <a:xfrm>
              <a:off x="4660617" y="1955615"/>
              <a:ext cx="1704523" cy="415498"/>
            </a:xfrm>
            <a:prstGeom prst="rect">
              <a:avLst/>
            </a:prstGeom>
          </p:spPr>
          <p:txBody>
            <a:bodyPr wrap="square" lIns="0" tIns="0" rIns="0" bIns="0">
              <a:spAutoFit/>
            </a:bodyPr>
            <a:lstStyle/>
            <a:p>
              <a:pPr algn="ctr"/>
              <a:r>
                <a:rPr lang="en-US" sz="1350" dirty="0"/>
                <a:t>Supportive </a:t>
              </a:r>
              <a:br>
                <a:rPr lang="en-US" sz="1350" dirty="0"/>
              </a:br>
              <a:r>
                <a:rPr lang="en-US" sz="1350" dirty="0"/>
                <a:t>Educators </a:t>
              </a:r>
            </a:p>
          </p:txBody>
        </p:sp>
      </p:grpSp>
      <p:grpSp>
        <p:nvGrpSpPr>
          <p:cNvPr id="29" name="Group 28">
            <a:extLst>
              <a:ext uri="{FF2B5EF4-FFF2-40B4-BE49-F238E27FC236}">
                <a16:creationId xmlns:a16="http://schemas.microsoft.com/office/drawing/2014/main" id="{01AA7284-A8DB-AFC1-5335-4EF38EFAE6EF}"/>
              </a:ext>
            </a:extLst>
          </p:cNvPr>
          <p:cNvGrpSpPr/>
          <p:nvPr/>
        </p:nvGrpSpPr>
        <p:grpSpPr>
          <a:xfrm>
            <a:off x="4567043" y="901764"/>
            <a:ext cx="1704523" cy="1442842"/>
            <a:chOff x="6620963" y="933999"/>
            <a:chExt cx="1704523" cy="1442842"/>
          </a:xfrm>
        </p:grpSpPr>
        <p:pic>
          <p:nvPicPr>
            <p:cNvPr id="30" name="Picture 29">
              <a:extLst>
                <a:ext uri="{FF2B5EF4-FFF2-40B4-BE49-F238E27FC236}">
                  <a16:creationId xmlns:a16="http://schemas.microsoft.com/office/drawing/2014/main" id="{563FB3F3-5540-0256-0BAA-526C96B523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9405" y="933999"/>
              <a:ext cx="987641" cy="987641"/>
            </a:xfrm>
            <a:prstGeom prst="rect">
              <a:avLst/>
            </a:prstGeom>
          </p:spPr>
        </p:pic>
        <p:sp>
          <p:nvSpPr>
            <p:cNvPr id="31" name="Rectangle 30">
              <a:extLst>
                <a:ext uri="{FF2B5EF4-FFF2-40B4-BE49-F238E27FC236}">
                  <a16:creationId xmlns:a16="http://schemas.microsoft.com/office/drawing/2014/main" id="{CAC51B19-E130-D076-3E97-369C64B84F94}"/>
                </a:ext>
              </a:extLst>
            </p:cNvPr>
            <p:cNvSpPr/>
            <p:nvPr/>
          </p:nvSpPr>
          <p:spPr>
            <a:xfrm>
              <a:off x="6620963" y="1961343"/>
              <a:ext cx="1704523" cy="415498"/>
            </a:xfrm>
            <a:prstGeom prst="rect">
              <a:avLst/>
            </a:prstGeom>
          </p:spPr>
          <p:txBody>
            <a:bodyPr wrap="square" lIns="0" tIns="0" rIns="0" bIns="0">
              <a:spAutoFit/>
            </a:bodyPr>
            <a:lstStyle/>
            <a:p>
              <a:pPr algn="ctr"/>
              <a:r>
                <a:rPr lang="en-US" sz="1350" dirty="0">
                  <a:solidFill>
                    <a:schemeClr val="bg2"/>
                  </a:solidFill>
                  <a:ea typeface="ＭＳ Ｐゴシック" charset="-128"/>
                </a:rPr>
                <a:t>Comprehensive Policies</a:t>
              </a:r>
            </a:p>
          </p:txBody>
        </p:sp>
      </p:grpSp>
    </p:spTree>
    <p:extLst>
      <p:ext uri="{BB962C8B-B14F-4D97-AF65-F5344CB8AC3E}">
        <p14:creationId xmlns:p14="http://schemas.microsoft.com/office/powerpoint/2010/main" val="395027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963626"/>
            <a:ext cx="6934200" cy="2031325"/>
          </a:xfrm>
          <a:prstGeom prst="rect">
            <a:avLst/>
          </a:prstGeom>
        </p:spPr>
        <p:txBody>
          <a:bodyPr wrap="square">
            <a:spAutoFit/>
          </a:bodyPr>
          <a:lstStyle/>
          <a:p>
            <a:r>
              <a:rPr lang="en-US" sz="1800" b="1" dirty="0">
                <a:solidFill>
                  <a:schemeClr val="bg2"/>
                </a:solidFill>
                <a:latin typeface="+mn-lt"/>
              </a:rPr>
              <a:t>	       </a:t>
            </a:r>
            <a:r>
              <a:rPr lang="en-US" sz="1800" dirty="0">
                <a:solidFill>
                  <a:schemeClr val="bg2"/>
                </a:solidFill>
                <a:latin typeface="+mn-lt"/>
              </a:rPr>
              <a:t>is the leading national education organization focused on ensuring safe schools for all students. Established in 1990, GLSEN envisions a world in which every child learns to respect and accept all people, regardless of sexual orientation or gender identity/expression. GLSEN seeks to develop school climates where difference is valued for the positive contribution it makes to creating a more vibrant and diverse community.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9975" y="963627"/>
            <a:ext cx="1384610" cy="298734"/>
          </a:xfrm>
          <a:prstGeom prst="rect">
            <a:avLst/>
          </a:prstGeom>
        </p:spPr>
      </p:pic>
      <p:sp>
        <p:nvSpPr>
          <p:cNvPr id="7" name="Content Placeholder 9"/>
          <p:cNvSpPr txBox="1">
            <a:spLocks/>
          </p:cNvSpPr>
          <p:nvPr/>
        </p:nvSpPr>
        <p:spPr bwMode="auto">
          <a:xfrm>
            <a:off x="838200" y="3369659"/>
            <a:ext cx="4038600" cy="1773841"/>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eaLnBrk="1" hangingPunct="1">
              <a:lnSpc>
                <a:spcPct val="115000"/>
              </a:lnSpc>
              <a:spcBef>
                <a:spcPts val="0"/>
              </a:spcBef>
              <a:spcAft>
                <a:spcPts val="1600"/>
              </a:spcAft>
              <a:buClr>
                <a:schemeClr val="dk2"/>
              </a:buClr>
              <a:buSzPct val="100000"/>
              <a:buFont typeface="Lato"/>
              <a:buNone/>
              <a:defRPr sz="1800" b="0" i="0" u="none" strike="noStrike" cap="none">
                <a:solidFill>
                  <a:schemeClr val="dk2"/>
                </a:solidFill>
                <a:latin typeface="AGBuch-Regular" charset="0"/>
                <a:ea typeface="AGBuch-Regular" charset="0"/>
                <a:cs typeface="AGBuch-Regular" charset="0"/>
                <a:sym typeface="Lato"/>
              </a:defRPr>
            </a:lvl1pPr>
            <a:lvl2pPr marR="0" lvl="1"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R="0" lvl="2"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R="0" lvl="3"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R="0" lvl="4"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R="0" lvl="5"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R="0" lvl="6"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R="0" lvl="7"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R="0" lvl="8"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pPr marL="282575" indent="-282575">
              <a:spcAft>
                <a:spcPts val="1000"/>
              </a:spcAft>
              <a:buFont typeface="Arial" pitchFamily="34" charset="0"/>
              <a:buChar char="•"/>
            </a:pPr>
            <a:r>
              <a:rPr lang="en-US" dirty="0">
                <a:solidFill>
                  <a:schemeClr val="bg2"/>
                </a:solidFill>
                <a:latin typeface="+mn-lt"/>
              </a:rPr>
              <a:t>Leading Research</a:t>
            </a:r>
          </a:p>
          <a:p>
            <a:pPr marL="282575" indent="-282575">
              <a:spcAft>
                <a:spcPts val="1000"/>
              </a:spcAft>
              <a:buFont typeface="Arial" pitchFamily="34" charset="0"/>
              <a:buChar char="•"/>
            </a:pPr>
            <a:r>
              <a:rPr lang="en-US" dirty="0">
                <a:solidFill>
                  <a:schemeClr val="bg2"/>
                </a:solidFill>
                <a:latin typeface="+mn-lt"/>
              </a:rPr>
              <a:t>Educational Resources &amp; Training</a:t>
            </a:r>
          </a:p>
          <a:p>
            <a:pPr marL="282575" indent="-282575">
              <a:spcAft>
                <a:spcPts val="1000"/>
              </a:spcAft>
              <a:buFont typeface="Arial" pitchFamily="34" charset="0"/>
              <a:buChar char="•"/>
            </a:pPr>
            <a:r>
              <a:rPr lang="en-US" dirty="0">
                <a:solidFill>
                  <a:schemeClr val="bg2"/>
                </a:solidFill>
                <a:latin typeface="+mn-lt"/>
              </a:rPr>
              <a:t>Student Leadership</a:t>
            </a:r>
          </a:p>
        </p:txBody>
      </p:sp>
      <p:sp>
        <p:nvSpPr>
          <p:cNvPr id="8" name="Content Placeholder 10"/>
          <p:cNvSpPr txBox="1">
            <a:spLocks/>
          </p:cNvSpPr>
          <p:nvPr/>
        </p:nvSpPr>
        <p:spPr bwMode="auto">
          <a:xfrm>
            <a:off x="4876800" y="3369659"/>
            <a:ext cx="3313043" cy="2057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fontAlgn="base">
              <a:spcBef>
                <a:spcPct val="0"/>
              </a:spcBef>
              <a:spcAft>
                <a:spcPts val="1000"/>
              </a:spcAft>
              <a:buFont typeface="Arial" pitchFamily="34" charset="0"/>
              <a:buChar char="•"/>
              <a:tabLst>
                <a:tab pos="2006600" algn="l"/>
              </a:tabLst>
              <a:defRPr/>
            </a:pPr>
            <a:r>
              <a:rPr lang="en-US" sz="1800" kern="0" dirty="0">
                <a:solidFill>
                  <a:schemeClr val="bg2"/>
                </a:solidFill>
                <a:latin typeface="+mn-lt"/>
              </a:rPr>
              <a:t>Policy Advocacy</a:t>
            </a:r>
          </a:p>
          <a:p>
            <a:pPr marL="285750" indent="-285750" fontAlgn="base">
              <a:spcBef>
                <a:spcPct val="0"/>
              </a:spcBef>
              <a:spcAft>
                <a:spcPts val="1000"/>
              </a:spcAft>
              <a:buFont typeface="Arial" pitchFamily="34" charset="0"/>
              <a:buChar char="•"/>
              <a:tabLst>
                <a:tab pos="2006600" algn="l"/>
              </a:tabLst>
              <a:defRPr/>
            </a:pPr>
            <a:r>
              <a:rPr lang="en-US" sz="1800" kern="0" dirty="0">
                <a:solidFill>
                  <a:schemeClr val="bg2"/>
                </a:solidFill>
                <a:latin typeface="+mn-lt"/>
              </a:rPr>
              <a:t>Public Awareness</a:t>
            </a:r>
          </a:p>
          <a:p>
            <a:pPr marL="285750" indent="-285750" fontAlgn="base">
              <a:spcBef>
                <a:spcPct val="0"/>
              </a:spcBef>
              <a:spcAft>
                <a:spcPts val="1000"/>
              </a:spcAft>
              <a:buFont typeface="Arial" pitchFamily="34" charset="0"/>
              <a:buChar char="•"/>
              <a:tabLst>
                <a:tab pos="2006600" algn="l"/>
              </a:tabLst>
              <a:defRPr/>
            </a:pPr>
            <a:r>
              <a:rPr lang="en-US" sz="1800" dirty="0">
                <a:solidFill>
                  <a:schemeClr val="bg2"/>
                </a:solidFill>
                <a:latin typeface="+mn-lt"/>
              </a:rPr>
              <a:t>40</a:t>
            </a:r>
            <a:r>
              <a:rPr lang="en-US" sz="1800" kern="0" dirty="0">
                <a:solidFill>
                  <a:schemeClr val="bg2"/>
                </a:solidFill>
                <a:latin typeface="+mn-lt"/>
              </a:rPr>
              <a:t> State &amp; Local Chapters</a:t>
            </a:r>
          </a:p>
        </p:txBody>
      </p:sp>
    </p:spTree>
    <p:extLst>
      <p:ext uri="{BB962C8B-B14F-4D97-AF65-F5344CB8AC3E}">
        <p14:creationId xmlns:p14="http://schemas.microsoft.com/office/powerpoint/2010/main" val="374146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4545" y="2130654"/>
            <a:ext cx="983766" cy="984711"/>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3180" y="2129189"/>
            <a:ext cx="987641" cy="987641"/>
          </a:xfrm>
          <a:prstGeom prst="rect">
            <a:avLst/>
          </a:prstGeom>
        </p:spPr>
      </p:pic>
      <p:sp>
        <p:nvSpPr>
          <p:cNvPr id="17" name="Rectangle 16"/>
          <p:cNvSpPr/>
          <p:nvPr/>
        </p:nvSpPr>
        <p:spPr>
          <a:xfrm>
            <a:off x="4724167" y="1620335"/>
            <a:ext cx="1704523" cy="415498"/>
          </a:xfrm>
          <a:prstGeom prst="rect">
            <a:avLst/>
          </a:prstGeom>
        </p:spPr>
        <p:txBody>
          <a:bodyPr wrap="square" lIns="0" tIns="0" rIns="0" bIns="0">
            <a:spAutoFit/>
          </a:bodyPr>
          <a:lstStyle/>
          <a:p>
            <a:pPr algn="ctr"/>
            <a:r>
              <a:rPr lang="en-US" sz="1350" dirty="0"/>
              <a:t>Supportive </a:t>
            </a:r>
            <a:br>
              <a:rPr lang="en-US" sz="1350" dirty="0"/>
            </a:br>
            <a:r>
              <a:rPr lang="en-US" sz="1350" dirty="0"/>
              <a:t>Educators </a:t>
            </a:r>
          </a:p>
        </p:txBody>
      </p:sp>
      <p:sp>
        <p:nvSpPr>
          <p:cNvPr id="18" name="Rectangle 17"/>
          <p:cNvSpPr/>
          <p:nvPr/>
        </p:nvSpPr>
        <p:spPr>
          <a:xfrm>
            <a:off x="6894739" y="1620335"/>
            <a:ext cx="1704523" cy="415498"/>
          </a:xfrm>
          <a:prstGeom prst="rect">
            <a:avLst/>
          </a:prstGeom>
        </p:spPr>
        <p:txBody>
          <a:bodyPr wrap="square" lIns="0" tIns="0" rIns="0" bIns="0">
            <a:spAutoFit/>
          </a:bodyPr>
          <a:lstStyle/>
          <a:p>
            <a:pPr algn="ctr"/>
            <a:r>
              <a:rPr lang="en-US" sz="1350" dirty="0">
                <a:solidFill>
                  <a:schemeClr val="bg2"/>
                </a:solidFill>
                <a:ea typeface="ＭＳ Ｐゴシック" charset="-128"/>
              </a:rPr>
              <a:t>Comprehensive Policies</a:t>
            </a:r>
          </a:p>
        </p:txBody>
      </p:sp>
      <p:sp>
        <p:nvSpPr>
          <p:cNvPr id="6" name="Title 5"/>
          <p:cNvSpPr>
            <a:spLocks noGrp="1"/>
          </p:cNvSpPr>
          <p:nvPr>
            <p:ph type="title"/>
          </p:nvPr>
        </p:nvSpPr>
        <p:spPr/>
        <p:txBody>
          <a:bodyPr/>
          <a:lstStyle/>
          <a:p>
            <a:r>
              <a:rPr lang="en-US" dirty="0"/>
              <a:t>U.S.: Availability of School Supports</a:t>
            </a:r>
            <a:endParaRPr lang="en-US" b="1"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194" y="2130379"/>
            <a:ext cx="985260" cy="985260"/>
          </a:xfrm>
          <a:prstGeom prst="rect">
            <a:avLst/>
          </a:prstGeom>
        </p:spPr>
      </p:pic>
      <p:sp>
        <p:nvSpPr>
          <p:cNvPr id="15" name="Rectangle 14"/>
          <p:cNvSpPr/>
          <p:nvPr/>
        </p:nvSpPr>
        <p:spPr>
          <a:xfrm>
            <a:off x="441563" y="1620335"/>
            <a:ext cx="1704523" cy="623248"/>
          </a:xfrm>
          <a:prstGeom prst="rect">
            <a:avLst/>
          </a:prstGeom>
        </p:spPr>
        <p:txBody>
          <a:bodyPr wrap="square" lIns="0" tIns="0" rIns="0" bIns="0">
            <a:spAutoFit/>
          </a:bodyPr>
          <a:lstStyle/>
          <a:p>
            <a:pPr algn="ctr"/>
            <a:r>
              <a:rPr lang="en-US" sz="1350" dirty="0"/>
              <a:t>Student Clubs </a:t>
            </a:r>
            <a:br>
              <a:rPr lang="en-US" sz="1350" dirty="0"/>
            </a:br>
            <a:r>
              <a:rPr lang="en-US" sz="1350" dirty="0"/>
              <a:t>(GSAs)</a:t>
            </a:r>
            <a:br>
              <a:rPr lang="en-US" sz="1350" dirty="0"/>
            </a:br>
            <a:endParaRPr lang="en-US" sz="1350" dirty="0">
              <a:latin typeface="+mn-lt"/>
            </a:endParaRPr>
          </a:p>
        </p:txBody>
      </p:sp>
      <p:sp>
        <p:nvSpPr>
          <p:cNvPr id="19" name="Text Placeholder 1">
            <a:extLst>
              <a:ext uri="{FF2B5EF4-FFF2-40B4-BE49-F238E27FC236}">
                <a16:creationId xmlns:a16="http://schemas.microsoft.com/office/drawing/2014/main" id="{98D89974-36BF-CA4A-B632-D7219A4DC769}"/>
              </a:ext>
            </a:extLst>
          </p:cNvPr>
          <p:cNvSpPr txBox="1">
            <a:spLocks/>
          </p:cNvSpPr>
          <p:nvPr/>
        </p:nvSpPr>
        <p:spPr>
          <a:xfrm>
            <a:off x="261009" y="3338445"/>
            <a:ext cx="2065631" cy="39027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radeGothic LT Extended" charset="0"/>
                <a:ea typeface="TradeGothic LT Extended" charset="0"/>
                <a:cs typeface="TradeGothic LT Extended"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600"/>
              </a:spcAft>
            </a:pPr>
            <a:r>
              <a:rPr lang="en-US" sz="1600" dirty="0">
                <a:latin typeface="TradeGothic LT" panose="02000503020000020004" pitchFamily="2" charset="0"/>
              </a:rPr>
              <a:t>61.6% = have a GSA</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1056" y="2130654"/>
            <a:ext cx="994657" cy="984711"/>
          </a:xfrm>
          <a:prstGeom prst="rect">
            <a:avLst/>
          </a:prstGeom>
        </p:spPr>
      </p:pic>
      <p:sp>
        <p:nvSpPr>
          <p:cNvPr id="16" name="Rectangle 15"/>
          <p:cNvSpPr/>
          <p:nvPr/>
        </p:nvSpPr>
        <p:spPr>
          <a:xfrm>
            <a:off x="2715693" y="1620335"/>
            <a:ext cx="1545383" cy="415498"/>
          </a:xfrm>
          <a:prstGeom prst="rect">
            <a:avLst/>
          </a:prstGeom>
        </p:spPr>
        <p:txBody>
          <a:bodyPr wrap="square" lIns="0" tIns="0" rIns="0" bIns="0">
            <a:spAutoFit/>
          </a:bodyPr>
          <a:lstStyle/>
          <a:p>
            <a:pPr algn="ctr"/>
            <a:r>
              <a:rPr lang="en-US" sz="1350" dirty="0"/>
              <a:t>Inclusive Curricular</a:t>
            </a:r>
            <a:br>
              <a:rPr lang="en-US" sz="1350" dirty="0"/>
            </a:br>
            <a:r>
              <a:rPr lang="en-US" sz="1350" dirty="0"/>
              <a:t>Resources</a:t>
            </a:r>
            <a:endParaRPr lang="en-US" sz="1350" dirty="0">
              <a:latin typeface="+mn-lt"/>
            </a:endParaRPr>
          </a:p>
        </p:txBody>
      </p:sp>
      <p:sp>
        <p:nvSpPr>
          <p:cNvPr id="20" name="Text Placeholder 1">
            <a:extLst>
              <a:ext uri="{FF2B5EF4-FFF2-40B4-BE49-F238E27FC236}">
                <a16:creationId xmlns:a16="http://schemas.microsoft.com/office/drawing/2014/main" id="{5293AC3D-32E0-534E-A55B-9B38F7C1395F}"/>
              </a:ext>
            </a:extLst>
          </p:cNvPr>
          <p:cNvSpPr txBox="1">
            <a:spLocks/>
          </p:cNvSpPr>
          <p:nvPr/>
        </p:nvSpPr>
        <p:spPr>
          <a:xfrm>
            <a:off x="2628289" y="3338445"/>
            <a:ext cx="1720191" cy="820252"/>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radeGothic LT Extended" charset="0"/>
                <a:ea typeface="TradeGothic LT Extended" charset="0"/>
                <a:cs typeface="TradeGothic LT Extended"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600"/>
              </a:spcAft>
            </a:pPr>
            <a:r>
              <a:rPr lang="en-US" sz="1600" dirty="0">
                <a:latin typeface="TradeGothic LT" panose="02000503020000020004" pitchFamily="2" charset="0"/>
              </a:rPr>
              <a:t>19.4% = taught positive LGBTQ Information</a:t>
            </a:r>
          </a:p>
        </p:txBody>
      </p:sp>
      <p:sp>
        <p:nvSpPr>
          <p:cNvPr id="21" name="Text Placeholder 1">
            <a:extLst>
              <a:ext uri="{FF2B5EF4-FFF2-40B4-BE49-F238E27FC236}">
                <a16:creationId xmlns:a16="http://schemas.microsoft.com/office/drawing/2014/main" id="{22E8F4B6-04F7-4946-84BC-B10863D4F6AC}"/>
              </a:ext>
            </a:extLst>
          </p:cNvPr>
          <p:cNvSpPr txBox="1">
            <a:spLocks/>
          </p:cNvSpPr>
          <p:nvPr/>
        </p:nvSpPr>
        <p:spPr>
          <a:xfrm>
            <a:off x="4670613" y="3338445"/>
            <a:ext cx="1903182" cy="6137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radeGothic LT Extended" charset="0"/>
                <a:ea typeface="TradeGothic LT Extended" charset="0"/>
                <a:cs typeface="TradeGothic LT Extended"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600"/>
              </a:spcAft>
            </a:pPr>
            <a:r>
              <a:rPr lang="en-US" sz="1600" dirty="0">
                <a:latin typeface="TradeGothic LT" panose="02000503020000020004" pitchFamily="2" charset="0"/>
              </a:rPr>
              <a:t>97.7% = at least 1 66.3% = 6+</a:t>
            </a:r>
          </a:p>
        </p:txBody>
      </p:sp>
      <p:sp>
        <p:nvSpPr>
          <p:cNvPr id="22" name="Text Placeholder 1">
            <a:extLst>
              <a:ext uri="{FF2B5EF4-FFF2-40B4-BE49-F238E27FC236}">
                <a16:creationId xmlns:a16="http://schemas.microsoft.com/office/drawing/2014/main" id="{F37DCAA9-C6AF-274F-BED1-6649BB5CECEC}"/>
              </a:ext>
            </a:extLst>
          </p:cNvPr>
          <p:cNvSpPr txBox="1">
            <a:spLocks/>
          </p:cNvSpPr>
          <p:nvPr/>
        </p:nvSpPr>
        <p:spPr>
          <a:xfrm>
            <a:off x="6583680" y="3338445"/>
            <a:ext cx="2326640" cy="11217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radeGothic LT Extended" charset="0"/>
                <a:ea typeface="TradeGothic LT Extended" charset="0"/>
                <a:cs typeface="TradeGothic LT Extended"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600"/>
              </a:spcAft>
            </a:pPr>
            <a:r>
              <a:rPr lang="en-US" sz="1600" dirty="0">
                <a:latin typeface="TradeGothic LT" panose="02000503020000020004" pitchFamily="2" charset="0"/>
              </a:rPr>
              <a:t>13.5% = anti-bullying policy including sexual orientation &amp; gender identity/ expression</a:t>
            </a:r>
          </a:p>
        </p:txBody>
      </p:sp>
    </p:spTree>
    <p:extLst>
      <p:ext uri="{BB962C8B-B14F-4D97-AF65-F5344CB8AC3E}">
        <p14:creationId xmlns:p14="http://schemas.microsoft.com/office/powerpoint/2010/main" val="1654411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3584" y="868680"/>
            <a:ext cx="6554390" cy="4049962"/>
            <a:chOff x="1437085" y="797719"/>
            <a:chExt cx="6554390" cy="4049962"/>
          </a:xfrm>
        </p:grpSpPr>
        <p:sp>
          <p:nvSpPr>
            <p:cNvPr id="41986" name="Freeform 4"/>
            <p:cNvSpPr>
              <a:spLocks/>
            </p:cNvSpPr>
            <p:nvPr/>
          </p:nvSpPr>
          <p:spPr bwMode="auto">
            <a:xfrm>
              <a:off x="4555331" y="3126581"/>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87" name="Freeform 5"/>
            <p:cNvSpPr>
              <a:spLocks/>
            </p:cNvSpPr>
            <p:nvPr/>
          </p:nvSpPr>
          <p:spPr bwMode="auto">
            <a:xfrm>
              <a:off x="5866210" y="1107282"/>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88" name="Freeform 6"/>
            <p:cNvSpPr>
              <a:spLocks/>
            </p:cNvSpPr>
            <p:nvPr/>
          </p:nvSpPr>
          <p:spPr bwMode="auto">
            <a:xfrm>
              <a:off x="5660231" y="3039666"/>
              <a:ext cx="1004888" cy="623888"/>
            </a:xfrm>
            <a:custGeom>
              <a:avLst/>
              <a:gdLst>
                <a:gd name="T0" fmla="*/ 140582 w 4956"/>
                <a:gd name="T1" fmla="*/ 90738 h 3117"/>
                <a:gd name="T2" fmla="*/ 134093 w 4956"/>
                <a:gd name="T3" fmla="*/ 184411 h 3117"/>
                <a:gd name="T4" fmla="*/ 53259 w 4956"/>
                <a:gd name="T5" fmla="*/ 271679 h 3117"/>
                <a:gd name="T6" fmla="*/ 25413 w 4956"/>
                <a:gd name="T7" fmla="*/ 408052 h 3117"/>
                <a:gd name="T8" fmla="*/ 50555 w 4956"/>
                <a:gd name="T9" fmla="*/ 461694 h 3117"/>
                <a:gd name="T10" fmla="*/ 138419 w 4956"/>
                <a:gd name="T11" fmla="*/ 486780 h 3117"/>
                <a:gd name="T12" fmla="*/ 253317 w 4956"/>
                <a:gd name="T13" fmla="*/ 478240 h 3117"/>
                <a:gd name="T14" fmla="*/ 353346 w 4956"/>
                <a:gd name="T15" fmla="*/ 429135 h 3117"/>
                <a:gd name="T16" fmla="*/ 455538 w 4956"/>
                <a:gd name="T17" fmla="*/ 444347 h 3117"/>
                <a:gd name="T18" fmla="*/ 529884 w 4956"/>
                <a:gd name="T19" fmla="*/ 493185 h 3117"/>
                <a:gd name="T20" fmla="*/ 591794 w 4956"/>
                <a:gd name="T21" fmla="*/ 608209 h 3117"/>
                <a:gd name="T22" fmla="*/ 576925 w 4956"/>
                <a:gd name="T23" fmla="*/ 644770 h 3117"/>
                <a:gd name="T24" fmla="*/ 517178 w 4956"/>
                <a:gd name="T25" fmla="*/ 657314 h 3117"/>
                <a:gd name="T26" fmla="*/ 487439 w 4956"/>
                <a:gd name="T27" fmla="*/ 729637 h 3117"/>
                <a:gd name="T28" fmla="*/ 519341 w 4956"/>
                <a:gd name="T29" fmla="*/ 759527 h 3117"/>
                <a:gd name="T30" fmla="*/ 572599 w 4956"/>
                <a:gd name="T31" fmla="*/ 691207 h 3117"/>
                <a:gd name="T32" fmla="*/ 653434 w 4956"/>
                <a:gd name="T33" fmla="*/ 610344 h 3117"/>
                <a:gd name="T34" fmla="*/ 746974 w 4956"/>
                <a:gd name="T35" fmla="*/ 608209 h 3117"/>
                <a:gd name="T36" fmla="*/ 804559 w 4956"/>
                <a:gd name="T37" fmla="*/ 650909 h 3117"/>
                <a:gd name="T38" fmla="*/ 887556 w 4956"/>
                <a:gd name="T39" fmla="*/ 676262 h 3117"/>
                <a:gd name="T40" fmla="*/ 828079 w 4956"/>
                <a:gd name="T41" fmla="*/ 714692 h 3117"/>
                <a:gd name="T42" fmla="*/ 883230 w 4956"/>
                <a:gd name="T43" fmla="*/ 750987 h 3117"/>
                <a:gd name="T44" fmla="*/ 900262 w 4956"/>
                <a:gd name="T45" fmla="*/ 831850 h 3117"/>
                <a:gd name="T46" fmla="*/ 996236 w 4956"/>
                <a:gd name="T47" fmla="*/ 768067 h 3117"/>
                <a:gd name="T48" fmla="*/ 1040844 w 4956"/>
                <a:gd name="T49" fmla="*/ 759527 h 3117"/>
                <a:gd name="T50" fmla="*/ 970553 w 4956"/>
                <a:gd name="T51" fmla="*/ 714692 h 3117"/>
                <a:gd name="T52" fmla="*/ 960010 w 4956"/>
                <a:gd name="T53" fmla="*/ 636764 h 3117"/>
                <a:gd name="T54" fmla="*/ 1051388 w 4956"/>
                <a:gd name="T55" fmla="*/ 597534 h 3117"/>
                <a:gd name="T56" fmla="*/ 1140873 w 4956"/>
                <a:gd name="T57" fmla="*/ 548695 h 3117"/>
                <a:gd name="T58" fmla="*/ 1219274 w 4956"/>
                <a:gd name="T59" fmla="*/ 511066 h 3117"/>
                <a:gd name="T60" fmla="*/ 1327144 w 4956"/>
                <a:gd name="T61" fmla="*/ 468366 h 3117"/>
                <a:gd name="T62" fmla="*/ 1339850 w 4956"/>
                <a:gd name="T63" fmla="*/ 351208 h 3117"/>
                <a:gd name="T64" fmla="*/ 1243065 w 4956"/>
                <a:gd name="T65" fmla="*/ 263940 h 3117"/>
                <a:gd name="T66" fmla="*/ 1137629 w 4956"/>
                <a:gd name="T67" fmla="*/ 220439 h 3117"/>
                <a:gd name="T68" fmla="*/ 1044629 w 4956"/>
                <a:gd name="T69" fmla="*/ 201224 h 3117"/>
                <a:gd name="T70" fmla="*/ 957576 w 4956"/>
                <a:gd name="T71" fmla="*/ 149183 h 3117"/>
                <a:gd name="T72" fmla="*/ 879175 w 4956"/>
                <a:gd name="T73" fmla="*/ 73924 h 3117"/>
                <a:gd name="T74" fmla="*/ 800774 w 4956"/>
                <a:gd name="T75" fmla="*/ 0 h 3117"/>
                <a:gd name="T76" fmla="*/ 666140 w 4956"/>
                <a:gd name="T77" fmla="*/ 24819 h 3117"/>
                <a:gd name="T78" fmla="*/ 615044 w 4956"/>
                <a:gd name="T79" fmla="*/ 92873 h 3117"/>
                <a:gd name="T80" fmla="*/ 574762 w 4956"/>
                <a:gd name="T81" fmla="*/ 97143 h 3117"/>
                <a:gd name="T82" fmla="*/ 504471 w 4956"/>
                <a:gd name="T83" fmla="*/ 86468 h 3117"/>
                <a:gd name="T84" fmla="*/ 455538 w 4956"/>
                <a:gd name="T85" fmla="*/ 88603 h 3117"/>
                <a:gd name="T86" fmla="*/ 361727 w 4956"/>
                <a:gd name="T87" fmla="*/ 80063 h 3117"/>
                <a:gd name="T88" fmla="*/ 219253 w 4956"/>
                <a:gd name="T89" fmla="*/ 48304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89" name="Freeform 7"/>
            <p:cNvSpPr>
              <a:spLocks/>
            </p:cNvSpPr>
            <p:nvPr/>
          </p:nvSpPr>
          <p:spPr bwMode="auto">
            <a:xfrm>
              <a:off x="5901929" y="3355182"/>
              <a:ext cx="217884" cy="230981"/>
            </a:xfrm>
            <a:custGeom>
              <a:avLst/>
              <a:gdLst>
                <a:gd name="T0" fmla="*/ 0 w 1078"/>
                <a:gd name="T1" fmla="*/ 27151 h 1157"/>
                <a:gd name="T2" fmla="*/ 25602 w 1078"/>
                <a:gd name="T3" fmla="*/ 40992 h 1157"/>
                <a:gd name="T4" fmla="*/ 43927 w 1078"/>
                <a:gd name="T5" fmla="*/ 58827 h 1157"/>
                <a:gd name="T6" fmla="*/ 61444 w 1078"/>
                <a:gd name="T7" fmla="*/ 58827 h 1157"/>
                <a:gd name="T8" fmla="*/ 63061 w 1078"/>
                <a:gd name="T9" fmla="*/ 89172 h 1157"/>
                <a:gd name="T10" fmla="*/ 72763 w 1078"/>
                <a:gd name="T11" fmla="*/ 114725 h 1157"/>
                <a:gd name="T12" fmla="*/ 93514 w 1078"/>
                <a:gd name="T13" fmla="*/ 125905 h 1157"/>
                <a:gd name="T14" fmla="*/ 99981 w 1078"/>
                <a:gd name="T15" fmla="*/ 145070 h 1157"/>
                <a:gd name="T16" fmla="*/ 115612 w 1078"/>
                <a:gd name="T17" fmla="*/ 154387 h 1157"/>
                <a:gd name="T18" fmla="*/ 137441 w 1078"/>
                <a:gd name="T19" fmla="*/ 170890 h 1157"/>
                <a:gd name="T20" fmla="*/ 135015 w 1078"/>
                <a:gd name="T21" fmla="*/ 202300 h 1157"/>
                <a:gd name="T22" fmla="*/ 147681 w 1078"/>
                <a:gd name="T23" fmla="*/ 221465 h 1157"/>
                <a:gd name="T24" fmla="*/ 142831 w 1078"/>
                <a:gd name="T25" fmla="*/ 235839 h 1157"/>
                <a:gd name="T26" fmla="*/ 150915 w 1078"/>
                <a:gd name="T27" fmla="*/ 256601 h 1157"/>
                <a:gd name="T28" fmla="*/ 137980 w 1078"/>
                <a:gd name="T29" fmla="*/ 278695 h 1157"/>
                <a:gd name="T30" fmla="*/ 142831 w 1078"/>
                <a:gd name="T31" fmla="*/ 304248 h 1157"/>
                <a:gd name="T32" fmla="*/ 165198 w 1078"/>
                <a:gd name="T33" fmla="*/ 307975 h 1157"/>
                <a:gd name="T34" fmla="*/ 182446 w 1078"/>
                <a:gd name="T35" fmla="*/ 286680 h 1157"/>
                <a:gd name="T36" fmla="*/ 190531 w 1078"/>
                <a:gd name="T37" fmla="*/ 256335 h 1157"/>
                <a:gd name="T38" fmla="*/ 195381 w 1078"/>
                <a:gd name="T39" fmla="*/ 235041 h 1157"/>
                <a:gd name="T40" fmla="*/ 201041 w 1078"/>
                <a:gd name="T41" fmla="*/ 212681 h 1157"/>
                <a:gd name="T42" fmla="*/ 225565 w 1078"/>
                <a:gd name="T43" fmla="*/ 208422 h 1157"/>
                <a:gd name="T44" fmla="*/ 254131 w 1078"/>
                <a:gd name="T45" fmla="*/ 223595 h 1157"/>
                <a:gd name="T46" fmla="*/ 272995 w 1078"/>
                <a:gd name="T47" fmla="*/ 223595 h 1157"/>
                <a:gd name="T48" fmla="*/ 290512 w 1078"/>
                <a:gd name="T49" fmla="*/ 210285 h 1157"/>
                <a:gd name="T50" fmla="*/ 269761 w 1078"/>
                <a:gd name="T51" fmla="*/ 187660 h 1157"/>
                <a:gd name="T52" fmla="*/ 254131 w 1078"/>
                <a:gd name="T53" fmla="*/ 151725 h 1157"/>
                <a:gd name="T54" fmla="*/ 225026 w 1078"/>
                <a:gd name="T55" fmla="*/ 111265 h 1157"/>
                <a:gd name="T56" fmla="*/ 208048 w 1078"/>
                <a:gd name="T57" fmla="*/ 72136 h 1157"/>
                <a:gd name="T58" fmla="*/ 182446 w 1078"/>
                <a:gd name="T59" fmla="*/ 54834 h 1157"/>
                <a:gd name="T60" fmla="*/ 158731 w 1078"/>
                <a:gd name="T61" fmla="*/ 16503 h 1157"/>
                <a:gd name="T62" fmla="*/ 133129 w 1078"/>
                <a:gd name="T63" fmla="*/ 23158 h 1157"/>
                <a:gd name="T64" fmla="*/ 109414 w 1078"/>
                <a:gd name="T65" fmla="*/ 0 h 1157"/>
                <a:gd name="T66" fmla="*/ 73841 w 1078"/>
                <a:gd name="T67" fmla="*/ 2396 h 1157"/>
                <a:gd name="T68" fmla="*/ 31261 w 1078"/>
                <a:gd name="T69" fmla="*/ 7986 h 1157"/>
                <a:gd name="T70" fmla="*/ 0 w 1078"/>
                <a:gd name="T71" fmla="*/ 2715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0" name="Freeform 8"/>
            <p:cNvSpPr>
              <a:spLocks/>
            </p:cNvSpPr>
            <p:nvPr/>
          </p:nvSpPr>
          <p:spPr bwMode="auto">
            <a:xfrm>
              <a:off x="5706666" y="2721769"/>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1" name="Freeform 9"/>
            <p:cNvSpPr>
              <a:spLocks/>
            </p:cNvSpPr>
            <p:nvPr/>
          </p:nvSpPr>
          <p:spPr bwMode="auto">
            <a:xfrm>
              <a:off x="5491163" y="1306116"/>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2" name="Freeform 10"/>
            <p:cNvSpPr>
              <a:spLocks/>
            </p:cNvSpPr>
            <p:nvPr/>
          </p:nvSpPr>
          <p:spPr bwMode="auto">
            <a:xfrm>
              <a:off x="5039917" y="1432322"/>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3" name="Freeform 11"/>
            <p:cNvSpPr>
              <a:spLocks/>
            </p:cNvSpPr>
            <p:nvPr/>
          </p:nvSpPr>
          <p:spPr bwMode="auto">
            <a:xfrm>
              <a:off x="4722019" y="1177529"/>
              <a:ext cx="1246585" cy="1388269"/>
            </a:xfrm>
            <a:custGeom>
              <a:avLst/>
              <a:gdLst>
                <a:gd name="T0" fmla="*/ 1344181 w 6148"/>
                <a:gd name="T1" fmla="*/ 349300 h 6942"/>
                <a:gd name="T2" fmla="*/ 1229282 w 6148"/>
                <a:gd name="T3" fmla="*/ 375964 h 6942"/>
                <a:gd name="T4" fmla="*/ 1110599 w 6148"/>
                <a:gd name="T5" fmla="*/ 322103 h 6942"/>
                <a:gd name="T6" fmla="*/ 1012461 w 6148"/>
                <a:gd name="T7" fmla="*/ 358099 h 6942"/>
                <a:gd name="T8" fmla="*/ 955688 w 6148"/>
                <a:gd name="T9" fmla="*/ 433026 h 6942"/>
                <a:gd name="T10" fmla="*/ 866202 w 6148"/>
                <a:gd name="T11" fmla="*/ 507952 h 6942"/>
                <a:gd name="T12" fmla="*/ 746707 w 6148"/>
                <a:gd name="T13" fmla="*/ 588744 h 6942"/>
                <a:gd name="T14" fmla="*/ 689393 w 6148"/>
                <a:gd name="T15" fmla="*/ 773527 h 6942"/>
                <a:gd name="T16" fmla="*/ 608288 w 6148"/>
                <a:gd name="T17" fmla="*/ 967908 h 6942"/>
                <a:gd name="T18" fmla="*/ 608558 w 6148"/>
                <a:gd name="T19" fmla="*/ 1065233 h 6942"/>
                <a:gd name="T20" fmla="*/ 487441 w 6148"/>
                <a:gd name="T21" fmla="*/ 1181755 h 6942"/>
                <a:gd name="T22" fmla="*/ 496093 w 6148"/>
                <a:gd name="T23" fmla="*/ 1352139 h 6942"/>
                <a:gd name="T24" fmla="*/ 506366 w 6148"/>
                <a:gd name="T25" fmla="*/ 1474261 h 6942"/>
                <a:gd name="T26" fmla="*/ 503933 w 6148"/>
                <a:gd name="T27" fmla="*/ 1605715 h 6942"/>
                <a:gd name="T28" fmla="*/ 470409 w 6148"/>
                <a:gd name="T29" fmla="*/ 1731036 h 6942"/>
                <a:gd name="T30" fmla="*/ 402281 w 6148"/>
                <a:gd name="T31" fmla="*/ 1683041 h 6942"/>
                <a:gd name="T32" fmla="*/ 293600 w 6148"/>
                <a:gd name="T33" fmla="*/ 1751034 h 6942"/>
                <a:gd name="T34" fmla="*/ 148963 w 6148"/>
                <a:gd name="T35" fmla="*/ 1851025 h 6942"/>
                <a:gd name="T36" fmla="*/ 23520 w 6148"/>
                <a:gd name="T37" fmla="*/ 1723304 h 6942"/>
                <a:gd name="T38" fmla="*/ 95704 w 6148"/>
                <a:gd name="T39" fmla="*/ 1667309 h 6942"/>
                <a:gd name="T40" fmla="*/ 10544 w 6148"/>
                <a:gd name="T41" fmla="*/ 1642511 h 6942"/>
                <a:gd name="T42" fmla="*/ 74617 w 6148"/>
                <a:gd name="T43" fmla="*/ 1599049 h 6942"/>
                <a:gd name="T44" fmla="*/ 48933 w 6148"/>
                <a:gd name="T45" fmla="*/ 1584384 h 6942"/>
                <a:gd name="T46" fmla="*/ 0 w 6148"/>
                <a:gd name="T47" fmla="*/ 1488659 h 6942"/>
                <a:gd name="T48" fmla="*/ 131931 w 6148"/>
                <a:gd name="T49" fmla="*/ 1469461 h 6942"/>
                <a:gd name="T50" fmla="*/ 17032 w 6148"/>
                <a:gd name="T51" fmla="*/ 1418266 h 6942"/>
                <a:gd name="T52" fmla="*/ 53259 w 6148"/>
                <a:gd name="T53" fmla="*/ 1363071 h 6942"/>
                <a:gd name="T54" fmla="*/ 125442 w 6148"/>
                <a:gd name="T55" fmla="*/ 1286278 h 6942"/>
                <a:gd name="T56" fmla="*/ 148963 w 6148"/>
                <a:gd name="T57" fmla="*/ 1252415 h 6942"/>
                <a:gd name="T58" fmla="*/ 242504 w 6148"/>
                <a:gd name="T59" fmla="*/ 1241749 h 6942"/>
                <a:gd name="T60" fmla="*/ 308470 w 6148"/>
                <a:gd name="T61" fmla="*/ 1141759 h 6942"/>
                <a:gd name="T62" fmla="*/ 417150 w 6148"/>
                <a:gd name="T63" fmla="*/ 1122561 h 6942"/>
                <a:gd name="T64" fmla="*/ 380923 w 6148"/>
                <a:gd name="T65" fmla="*/ 1124694 h 6942"/>
                <a:gd name="T66" fmla="*/ 372543 w 6148"/>
                <a:gd name="T67" fmla="*/ 1041768 h 6942"/>
                <a:gd name="T68" fmla="*/ 440400 w 6148"/>
                <a:gd name="T69" fmla="*/ 990573 h 6942"/>
                <a:gd name="T70" fmla="*/ 529886 w 6148"/>
                <a:gd name="T71" fmla="*/ 909781 h 6942"/>
                <a:gd name="T72" fmla="*/ 519343 w 6148"/>
                <a:gd name="T73" fmla="*/ 822589 h 6942"/>
                <a:gd name="T74" fmla="*/ 583145 w 6148"/>
                <a:gd name="T75" fmla="*/ 682069 h 6942"/>
                <a:gd name="T76" fmla="*/ 672631 w 6148"/>
                <a:gd name="T77" fmla="*/ 561814 h 6942"/>
                <a:gd name="T78" fmla="*/ 706425 w 6148"/>
                <a:gd name="T79" fmla="*/ 487154 h 6942"/>
                <a:gd name="T80" fmla="*/ 821594 w 6148"/>
                <a:gd name="T81" fmla="*/ 421294 h 6942"/>
                <a:gd name="T82" fmla="*/ 827812 w 6148"/>
                <a:gd name="T83" fmla="*/ 351167 h 6942"/>
                <a:gd name="T84" fmla="*/ 917298 w 6148"/>
                <a:gd name="T85" fmla="*/ 261575 h 6942"/>
                <a:gd name="T86" fmla="*/ 999755 w 6148"/>
                <a:gd name="T87" fmla="*/ 227445 h 6942"/>
                <a:gd name="T88" fmla="*/ 1102488 w 6148"/>
                <a:gd name="T89" fmla="*/ 189315 h 6942"/>
                <a:gd name="T90" fmla="*/ 1155477 w 6148"/>
                <a:gd name="T91" fmla="*/ 157318 h 6942"/>
                <a:gd name="T92" fmla="*/ 1183323 w 6148"/>
                <a:gd name="T93" fmla="*/ 149053 h 6942"/>
                <a:gd name="T94" fmla="*/ 1247125 w 6148"/>
                <a:gd name="T95" fmla="*/ 72260 h 6942"/>
                <a:gd name="T96" fmla="*/ 1327960 w 6148"/>
                <a:gd name="T97" fmla="*/ 36263 h 6942"/>
                <a:gd name="T98" fmla="*/ 1271187 w 6148"/>
                <a:gd name="T99" fmla="*/ 155452 h 6942"/>
                <a:gd name="T100" fmla="*/ 1332286 w 6148"/>
                <a:gd name="T101" fmla="*/ 91458 h 6942"/>
                <a:gd name="T102" fmla="*/ 1366350 w 6148"/>
                <a:gd name="T103" fmla="*/ 72260 h 6942"/>
                <a:gd name="T104" fmla="*/ 1421501 w 6148"/>
                <a:gd name="T105" fmla="*/ 55195 h 6942"/>
                <a:gd name="T106" fmla="*/ 1466379 w 6148"/>
                <a:gd name="T107" fmla="*/ 0 h 6942"/>
                <a:gd name="T108" fmla="*/ 1455565 w 6148"/>
                <a:gd name="T109" fmla="*/ 95724 h 6942"/>
                <a:gd name="T110" fmla="*/ 1510987 w 6148"/>
                <a:gd name="T111" fmla="*/ 42663 h 6942"/>
                <a:gd name="T112" fmla="*/ 1579115 w 6148"/>
                <a:gd name="T113" fmla="*/ 76526 h 6942"/>
                <a:gd name="T114" fmla="*/ 1659950 w 6148"/>
                <a:gd name="T115" fmla="*/ 125588 h 6942"/>
                <a:gd name="T116" fmla="*/ 1515313 w 6148"/>
                <a:gd name="T117" fmla="*/ 140520 h 6942"/>
                <a:gd name="T118" fmla="*/ 1581278 w 6148"/>
                <a:gd name="T119" fmla="*/ 210647 h 6942"/>
                <a:gd name="T120" fmla="*/ 1474490 w 6148"/>
                <a:gd name="T121" fmla="*/ 173850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4" name="Freeform 12"/>
            <p:cNvSpPr>
              <a:spLocks/>
            </p:cNvSpPr>
            <p:nvPr/>
          </p:nvSpPr>
          <p:spPr bwMode="auto">
            <a:xfrm>
              <a:off x="5686425" y="2405063"/>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5" name="Freeform 13"/>
            <p:cNvSpPr>
              <a:spLocks/>
            </p:cNvSpPr>
            <p:nvPr/>
          </p:nvSpPr>
          <p:spPr bwMode="auto">
            <a:xfrm>
              <a:off x="5572126" y="2694385"/>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6" name="Freeform 14"/>
            <p:cNvSpPr>
              <a:spLocks/>
            </p:cNvSpPr>
            <p:nvPr/>
          </p:nvSpPr>
          <p:spPr bwMode="auto">
            <a:xfrm>
              <a:off x="5567363" y="2547937"/>
              <a:ext cx="384572" cy="205979"/>
            </a:xfrm>
            <a:custGeom>
              <a:avLst/>
              <a:gdLst>
                <a:gd name="T0" fmla="*/ 60722 w 1900"/>
                <a:gd name="T1" fmla="*/ 55034 h 1028"/>
                <a:gd name="T2" fmla="*/ 31845 w 1900"/>
                <a:gd name="T3" fmla="*/ 78811 h 1028"/>
                <a:gd name="T4" fmla="*/ 27527 w 1900"/>
                <a:gd name="T5" fmla="*/ 125831 h 1028"/>
                <a:gd name="T6" fmla="*/ 6477 w 1900"/>
                <a:gd name="T7" fmla="*/ 157623 h 1028"/>
                <a:gd name="T8" fmla="*/ 2159 w 1900"/>
                <a:gd name="T9" fmla="*/ 181133 h 1028"/>
                <a:gd name="T10" fmla="*/ 0 w 1900"/>
                <a:gd name="T11" fmla="*/ 208917 h 1028"/>
                <a:gd name="T12" fmla="*/ 14303 w 1900"/>
                <a:gd name="T13" fmla="*/ 244182 h 1028"/>
                <a:gd name="T14" fmla="*/ 34544 w 1900"/>
                <a:gd name="T15" fmla="*/ 220939 h 1028"/>
                <a:gd name="T16" fmla="*/ 63691 w 1900"/>
                <a:gd name="T17" fmla="*/ 212123 h 1028"/>
                <a:gd name="T18" fmla="*/ 99584 w 1900"/>
                <a:gd name="T19" fmla="*/ 203040 h 1028"/>
                <a:gd name="T20" fmla="*/ 129540 w 1900"/>
                <a:gd name="T21" fmla="*/ 200635 h 1028"/>
                <a:gd name="T22" fmla="*/ 160846 w 1900"/>
                <a:gd name="T23" fmla="*/ 212390 h 1028"/>
                <a:gd name="T24" fmla="*/ 176229 w 1900"/>
                <a:gd name="T25" fmla="*/ 201437 h 1028"/>
                <a:gd name="T26" fmla="*/ 195660 w 1900"/>
                <a:gd name="T27" fmla="*/ 199567 h 1028"/>
                <a:gd name="T28" fmla="*/ 225616 w 1900"/>
                <a:gd name="T29" fmla="*/ 210520 h 1028"/>
                <a:gd name="T30" fmla="*/ 245856 w 1900"/>
                <a:gd name="T31" fmla="*/ 215863 h 1028"/>
                <a:gd name="T32" fmla="*/ 269605 w 1900"/>
                <a:gd name="T33" fmla="*/ 208383 h 1028"/>
                <a:gd name="T34" fmla="*/ 287687 w 1900"/>
                <a:gd name="T35" fmla="*/ 195292 h 1028"/>
                <a:gd name="T36" fmla="*/ 305499 w 1900"/>
                <a:gd name="T37" fmla="*/ 224145 h 1028"/>
                <a:gd name="T38" fmla="*/ 328438 w 1900"/>
                <a:gd name="T39" fmla="*/ 225481 h 1028"/>
                <a:gd name="T40" fmla="*/ 349758 w 1900"/>
                <a:gd name="T41" fmla="*/ 236434 h 1028"/>
                <a:gd name="T42" fmla="*/ 384302 w 1900"/>
                <a:gd name="T43" fmla="*/ 258876 h 1028"/>
                <a:gd name="T44" fmla="*/ 402384 w 1900"/>
                <a:gd name="T45" fmla="*/ 274638 h 1028"/>
                <a:gd name="T46" fmla="*/ 427213 w 1900"/>
                <a:gd name="T47" fmla="*/ 271165 h 1028"/>
                <a:gd name="T48" fmla="*/ 457708 w 1900"/>
                <a:gd name="T49" fmla="*/ 266356 h 1028"/>
                <a:gd name="T50" fmla="*/ 480648 w 1900"/>
                <a:gd name="T51" fmla="*/ 258609 h 1028"/>
                <a:gd name="T52" fmla="*/ 512763 w 1900"/>
                <a:gd name="T53" fmla="*/ 231893 h 1028"/>
                <a:gd name="T54" fmla="*/ 501428 w 1900"/>
                <a:gd name="T55" fmla="*/ 163768 h 1028"/>
                <a:gd name="T56" fmla="*/ 475250 w 1900"/>
                <a:gd name="T57" fmla="*/ 94574 h 1028"/>
                <a:gd name="T58" fmla="*/ 452851 w 1900"/>
                <a:gd name="T59" fmla="*/ 66255 h 1028"/>
                <a:gd name="T60" fmla="*/ 435309 w 1900"/>
                <a:gd name="T61" fmla="*/ 52630 h 1028"/>
                <a:gd name="T62" fmla="*/ 423164 w 1900"/>
                <a:gd name="T63" fmla="*/ 55034 h 1028"/>
                <a:gd name="T64" fmla="*/ 388890 w 1900"/>
                <a:gd name="T65" fmla="*/ 52897 h 1028"/>
                <a:gd name="T66" fmla="*/ 364601 w 1900"/>
                <a:gd name="T67" fmla="*/ 36601 h 1028"/>
                <a:gd name="T68" fmla="*/ 344631 w 1900"/>
                <a:gd name="T69" fmla="*/ 16029 h 1028"/>
                <a:gd name="T70" fmla="*/ 315214 w 1900"/>
                <a:gd name="T71" fmla="*/ 10152 h 1028"/>
                <a:gd name="T72" fmla="*/ 285528 w 1900"/>
                <a:gd name="T73" fmla="*/ 1603 h 1028"/>
                <a:gd name="T74" fmla="*/ 247206 w 1900"/>
                <a:gd name="T75" fmla="*/ 0 h 1028"/>
                <a:gd name="T76" fmla="*/ 233712 w 1900"/>
                <a:gd name="T77" fmla="*/ 18968 h 1028"/>
                <a:gd name="T78" fmla="*/ 227505 w 1900"/>
                <a:gd name="T79" fmla="*/ 40341 h 1028"/>
                <a:gd name="T80" fmla="*/ 233712 w 1900"/>
                <a:gd name="T81" fmla="*/ 106596 h 1028"/>
                <a:gd name="T82" fmla="*/ 208344 w 1900"/>
                <a:gd name="T83" fmla="*/ 127968 h 1028"/>
                <a:gd name="T84" fmla="*/ 176498 w 1900"/>
                <a:gd name="T85" fmla="*/ 123694 h 1028"/>
                <a:gd name="T86" fmla="*/ 157337 w 1900"/>
                <a:gd name="T87" fmla="*/ 106596 h 1028"/>
                <a:gd name="T88" fmla="*/ 131699 w 1900"/>
                <a:gd name="T89" fmla="*/ 76674 h 1028"/>
                <a:gd name="T90" fmla="*/ 104172 w 1900"/>
                <a:gd name="T91" fmla="*/ 53164 h 1028"/>
                <a:gd name="T92" fmla="*/ 60722 w 1900"/>
                <a:gd name="T93" fmla="*/ 55034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7" name="Freeform 15"/>
            <p:cNvSpPr>
              <a:spLocks/>
            </p:cNvSpPr>
            <p:nvPr/>
          </p:nvSpPr>
          <p:spPr bwMode="auto">
            <a:xfrm>
              <a:off x="5210175" y="2836069"/>
              <a:ext cx="551260" cy="472679"/>
            </a:xfrm>
            <a:custGeom>
              <a:avLst/>
              <a:gdLst>
                <a:gd name="T0" fmla="*/ 364125 w 2717"/>
                <a:gd name="T1" fmla="*/ 55303 h 2359"/>
                <a:gd name="T2" fmla="*/ 310832 w 2717"/>
                <a:gd name="T3" fmla="*/ 34197 h 2359"/>
                <a:gd name="T4" fmla="*/ 228593 w 2717"/>
                <a:gd name="T5" fmla="*/ 0 h 2359"/>
                <a:gd name="T6" fmla="*/ 166102 w 2717"/>
                <a:gd name="T7" fmla="*/ 36334 h 2359"/>
                <a:gd name="T8" fmla="*/ 97930 w 2717"/>
                <a:gd name="T9" fmla="*/ 74539 h 2359"/>
                <a:gd name="T10" fmla="*/ 14879 w 2717"/>
                <a:gd name="T11" fmla="*/ 134383 h 2359"/>
                <a:gd name="T12" fmla="*/ 14879 w 2717"/>
                <a:gd name="T13" fmla="*/ 208922 h 2359"/>
                <a:gd name="T14" fmla="*/ 12715 w 2717"/>
                <a:gd name="T15" fmla="*/ 274911 h 2359"/>
                <a:gd name="T16" fmla="*/ 40579 w 2717"/>
                <a:gd name="T17" fmla="*/ 334488 h 2359"/>
                <a:gd name="T18" fmla="*/ 61679 w 2717"/>
                <a:gd name="T19" fmla="*/ 409027 h 2359"/>
                <a:gd name="T20" fmla="*/ 112808 w 2717"/>
                <a:gd name="T21" fmla="*/ 453910 h 2359"/>
                <a:gd name="T22" fmla="*/ 178816 w 2717"/>
                <a:gd name="T23" fmla="*/ 496389 h 2359"/>
                <a:gd name="T24" fmla="*/ 281074 w 2717"/>
                <a:gd name="T25" fmla="*/ 530586 h 2359"/>
                <a:gd name="T26" fmla="*/ 351410 w 2717"/>
                <a:gd name="T27" fmla="*/ 575470 h 2359"/>
                <a:gd name="T28" fmla="*/ 393883 w 2717"/>
                <a:gd name="T29" fmla="*/ 588828 h 2359"/>
                <a:gd name="T30" fmla="*/ 467736 w 2717"/>
                <a:gd name="T31" fmla="*/ 597377 h 2359"/>
                <a:gd name="T32" fmla="*/ 547270 w 2717"/>
                <a:gd name="T33" fmla="*/ 600850 h 2359"/>
                <a:gd name="T34" fmla="*/ 596234 w 2717"/>
                <a:gd name="T35" fmla="*/ 609399 h 2359"/>
                <a:gd name="T36" fmla="*/ 634378 w 2717"/>
                <a:gd name="T37" fmla="*/ 596308 h 2359"/>
                <a:gd name="T38" fmla="*/ 694164 w 2717"/>
                <a:gd name="T39" fmla="*/ 511618 h 2359"/>
                <a:gd name="T40" fmla="*/ 735013 w 2717"/>
                <a:gd name="T41" fmla="*/ 456582 h 2359"/>
                <a:gd name="T42" fmla="*/ 700927 w 2717"/>
                <a:gd name="T43" fmla="*/ 368952 h 2359"/>
                <a:gd name="T44" fmla="*/ 700656 w 2717"/>
                <a:gd name="T45" fmla="*/ 326206 h 2359"/>
                <a:gd name="T46" fmla="*/ 661701 w 2717"/>
                <a:gd name="T47" fmla="*/ 301894 h 2359"/>
                <a:gd name="T48" fmla="*/ 673604 w 2717"/>
                <a:gd name="T49" fmla="*/ 261018 h 2359"/>
                <a:gd name="T50" fmla="*/ 717699 w 2717"/>
                <a:gd name="T51" fmla="*/ 233501 h 2359"/>
                <a:gd name="T52" fmla="*/ 695246 w 2717"/>
                <a:gd name="T53" fmla="*/ 184075 h 2359"/>
                <a:gd name="T54" fmla="*/ 683343 w 2717"/>
                <a:gd name="T55" fmla="*/ 130643 h 2359"/>
                <a:gd name="T56" fmla="*/ 672793 w 2717"/>
                <a:gd name="T57" fmla="*/ 70531 h 2359"/>
                <a:gd name="T58" fmla="*/ 641682 w 2717"/>
                <a:gd name="T59" fmla="*/ 58776 h 2359"/>
                <a:gd name="T60" fmla="*/ 613548 w 2717"/>
                <a:gd name="T61" fmla="*/ 51562 h 2359"/>
                <a:gd name="T62" fmla="*/ 562148 w 2717"/>
                <a:gd name="T63" fmla="*/ 55303 h 2359"/>
                <a:gd name="T64" fmla="*/ 472875 w 2717"/>
                <a:gd name="T65" fmla="*/ 59577 h 2359"/>
                <a:gd name="T66" fmla="*/ 406868 w 2717"/>
                <a:gd name="T67" fmla="*/ 48891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8" name="Freeform 16"/>
            <p:cNvSpPr>
              <a:spLocks/>
            </p:cNvSpPr>
            <p:nvPr/>
          </p:nvSpPr>
          <p:spPr bwMode="auto">
            <a:xfrm>
              <a:off x="5514975" y="2797969"/>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1999" name="Freeform 17"/>
            <p:cNvSpPr>
              <a:spLocks/>
            </p:cNvSpPr>
            <p:nvPr/>
          </p:nvSpPr>
          <p:spPr bwMode="auto">
            <a:xfrm>
              <a:off x="5574506" y="3370660"/>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0" name="Freeform 18"/>
            <p:cNvSpPr>
              <a:spLocks/>
            </p:cNvSpPr>
            <p:nvPr/>
          </p:nvSpPr>
          <p:spPr bwMode="auto">
            <a:xfrm>
              <a:off x="5676900" y="3689747"/>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1" name="Freeform 19"/>
            <p:cNvSpPr>
              <a:spLocks/>
            </p:cNvSpPr>
            <p:nvPr/>
          </p:nvSpPr>
          <p:spPr bwMode="auto">
            <a:xfrm>
              <a:off x="5572125" y="3869531"/>
              <a:ext cx="370285" cy="382191"/>
            </a:xfrm>
            <a:custGeom>
              <a:avLst/>
              <a:gdLst>
                <a:gd name="T0" fmla="*/ 447208 w 1826"/>
                <a:gd name="T1" fmla="*/ 3197 h 1913"/>
                <a:gd name="T2" fmla="*/ 436663 w 1826"/>
                <a:gd name="T3" fmla="*/ 37027 h 1913"/>
                <a:gd name="T4" fmla="*/ 370150 w 1826"/>
                <a:gd name="T5" fmla="*/ 45551 h 1913"/>
                <a:gd name="T6" fmla="*/ 297958 w 1826"/>
                <a:gd name="T7" fmla="*/ 30634 h 1913"/>
                <a:gd name="T8" fmla="*/ 224415 w 1826"/>
                <a:gd name="T9" fmla="*/ 39158 h 1913"/>
                <a:gd name="T10" fmla="*/ 178721 w 1826"/>
                <a:gd name="T11" fmla="*/ 64997 h 1913"/>
                <a:gd name="T12" fmla="*/ 93551 w 1826"/>
                <a:gd name="T13" fmla="*/ 91635 h 1913"/>
                <a:gd name="T14" fmla="*/ 55428 w 1826"/>
                <a:gd name="T15" fmla="*/ 129994 h 1913"/>
                <a:gd name="T16" fmla="*/ 21360 w 1826"/>
                <a:gd name="T17" fmla="*/ 183004 h 1913"/>
                <a:gd name="T18" fmla="*/ 17034 w 1826"/>
                <a:gd name="T19" fmla="*/ 253063 h 1913"/>
                <a:gd name="T20" fmla="*/ 63810 w 1826"/>
                <a:gd name="T21" fmla="*/ 301810 h 1913"/>
                <a:gd name="T22" fmla="*/ 144653 w 1826"/>
                <a:gd name="T23" fmla="*/ 327117 h 1913"/>
                <a:gd name="T24" fmla="*/ 214952 w 1826"/>
                <a:gd name="T25" fmla="*/ 342034 h 1913"/>
                <a:gd name="T26" fmla="*/ 204407 w 1826"/>
                <a:gd name="T27" fmla="*/ 361213 h 1913"/>
                <a:gd name="T28" fmla="*/ 97877 w 1826"/>
                <a:gd name="T29" fmla="*/ 352689 h 1913"/>
                <a:gd name="T30" fmla="*/ 102203 w 1826"/>
                <a:gd name="T31" fmla="*/ 407830 h 1913"/>
                <a:gd name="T32" fmla="*/ 123563 w 1826"/>
                <a:gd name="T33" fmla="*/ 477889 h 1913"/>
                <a:gd name="T34" fmla="*/ 163850 w 1826"/>
                <a:gd name="T35" fmla="*/ 452316 h 1913"/>
                <a:gd name="T36" fmla="*/ 176558 w 1826"/>
                <a:gd name="T37" fmla="*/ 509588 h 1913"/>
                <a:gd name="T38" fmla="*/ 204407 w 1826"/>
                <a:gd name="T39" fmla="*/ 475758 h 1913"/>
                <a:gd name="T40" fmla="*/ 223333 w 1826"/>
                <a:gd name="T41" fmla="*/ 462971 h 1913"/>
                <a:gd name="T42" fmla="*/ 197918 w 1826"/>
                <a:gd name="T43" fmla="*/ 409961 h 1913"/>
                <a:gd name="T44" fmla="*/ 240367 w 1826"/>
                <a:gd name="T45" fmla="*/ 420617 h 1913"/>
                <a:gd name="T46" fmla="*/ 234149 w 1826"/>
                <a:gd name="T47" fmla="*/ 399306 h 1913"/>
                <a:gd name="T48" fmla="*/ 274976 w 1826"/>
                <a:gd name="T49" fmla="*/ 329780 h 1913"/>
                <a:gd name="T50" fmla="*/ 321211 w 1826"/>
                <a:gd name="T51" fmla="*/ 324986 h 1913"/>
                <a:gd name="T52" fmla="*/ 297958 w 1826"/>
                <a:gd name="T53" fmla="*/ 297548 h 1913"/>
                <a:gd name="T54" fmla="*/ 236312 w 1826"/>
                <a:gd name="T55" fmla="*/ 267714 h 1913"/>
                <a:gd name="T56" fmla="*/ 261727 w 1826"/>
                <a:gd name="T57" fmla="*/ 306072 h 1913"/>
                <a:gd name="T58" fmla="*/ 236312 w 1826"/>
                <a:gd name="T59" fmla="*/ 314330 h 1913"/>
                <a:gd name="T60" fmla="*/ 189266 w 1826"/>
                <a:gd name="T61" fmla="*/ 293286 h 1913"/>
                <a:gd name="T62" fmla="*/ 208463 w 1826"/>
                <a:gd name="T63" fmla="*/ 269845 h 1913"/>
                <a:gd name="T64" fmla="*/ 227660 w 1826"/>
                <a:gd name="T65" fmla="*/ 225359 h 1913"/>
                <a:gd name="T66" fmla="*/ 189266 w 1826"/>
                <a:gd name="T67" fmla="*/ 178742 h 1913"/>
                <a:gd name="T68" fmla="*/ 176558 w 1826"/>
                <a:gd name="T69" fmla="*/ 125732 h 1913"/>
                <a:gd name="T70" fmla="*/ 212789 w 1826"/>
                <a:gd name="T71" fmla="*/ 140649 h 1913"/>
                <a:gd name="T72" fmla="*/ 270380 w 1826"/>
                <a:gd name="T73" fmla="*/ 136387 h 1913"/>
                <a:gd name="T74" fmla="*/ 295795 w 1826"/>
                <a:gd name="T75" fmla="*/ 104422 h 1913"/>
                <a:gd name="T76" fmla="*/ 338786 w 1826"/>
                <a:gd name="T77" fmla="*/ 91103 h 1913"/>
                <a:gd name="T78" fmla="*/ 370420 w 1826"/>
                <a:gd name="T79" fmla="*/ 79115 h 1913"/>
                <a:gd name="T80" fmla="*/ 436122 w 1826"/>
                <a:gd name="T81" fmla="*/ 81246 h 1913"/>
                <a:gd name="T82" fmla="*/ 478842 w 1826"/>
                <a:gd name="T83" fmla="*/ 83377 h 1913"/>
                <a:gd name="T84" fmla="*/ 476679 w 1826"/>
                <a:gd name="T85" fmla="*/ 42887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2" name="Freeform 20"/>
            <p:cNvSpPr>
              <a:spLocks/>
            </p:cNvSpPr>
            <p:nvPr/>
          </p:nvSpPr>
          <p:spPr bwMode="auto">
            <a:xfrm>
              <a:off x="5339953" y="3349229"/>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3" name="Freeform 21"/>
            <p:cNvSpPr>
              <a:spLocks/>
            </p:cNvSpPr>
            <p:nvPr/>
          </p:nvSpPr>
          <p:spPr bwMode="auto">
            <a:xfrm>
              <a:off x="5360194" y="3277791"/>
              <a:ext cx="326231" cy="142875"/>
            </a:xfrm>
            <a:custGeom>
              <a:avLst/>
              <a:gdLst>
                <a:gd name="T0" fmla="*/ 171231 w 1608"/>
                <a:gd name="T1" fmla="*/ 17511 h 718"/>
                <a:gd name="T2" fmla="*/ 147426 w 1608"/>
                <a:gd name="T3" fmla="*/ 10878 h 718"/>
                <a:gd name="T4" fmla="*/ 123892 w 1608"/>
                <a:gd name="T5" fmla="*/ 17246 h 718"/>
                <a:gd name="T6" fmla="*/ 98194 w 1608"/>
                <a:gd name="T7" fmla="*/ 33961 h 718"/>
                <a:gd name="T8" fmla="*/ 89808 w 1608"/>
                <a:gd name="T9" fmla="*/ 53064 h 718"/>
                <a:gd name="T10" fmla="*/ 85480 w 1608"/>
                <a:gd name="T11" fmla="*/ 76147 h 718"/>
                <a:gd name="T12" fmla="*/ 59782 w 1608"/>
                <a:gd name="T13" fmla="*/ 74024 h 718"/>
                <a:gd name="T14" fmla="*/ 31920 w 1608"/>
                <a:gd name="T15" fmla="*/ 82515 h 718"/>
                <a:gd name="T16" fmla="*/ 4328 w 1608"/>
                <a:gd name="T17" fmla="*/ 82515 h 718"/>
                <a:gd name="T18" fmla="*/ 6492 w 1608"/>
                <a:gd name="T19" fmla="*/ 101618 h 718"/>
                <a:gd name="T20" fmla="*/ 0 w 1608"/>
                <a:gd name="T21" fmla="*/ 122578 h 718"/>
                <a:gd name="T22" fmla="*/ 4328 w 1608"/>
                <a:gd name="T23" fmla="*/ 152294 h 718"/>
                <a:gd name="T24" fmla="*/ 12714 w 1608"/>
                <a:gd name="T25" fmla="*/ 165029 h 718"/>
                <a:gd name="T26" fmla="*/ 48691 w 1608"/>
                <a:gd name="T27" fmla="*/ 171662 h 718"/>
                <a:gd name="T28" fmla="*/ 81693 w 1608"/>
                <a:gd name="T29" fmla="*/ 185990 h 718"/>
                <a:gd name="T30" fmla="*/ 120646 w 1608"/>
                <a:gd name="T31" fmla="*/ 190500 h 718"/>
                <a:gd name="T32" fmla="*/ 160681 w 1608"/>
                <a:gd name="T33" fmla="*/ 177765 h 718"/>
                <a:gd name="T34" fmla="*/ 179346 w 1608"/>
                <a:gd name="T35" fmla="*/ 156539 h 718"/>
                <a:gd name="T36" fmla="*/ 221816 w 1608"/>
                <a:gd name="T37" fmla="*/ 144600 h 718"/>
                <a:gd name="T38" fmla="*/ 261039 w 1608"/>
                <a:gd name="T39" fmla="*/ 130538 h 718"/>
                <a:gd name="T40" fmla="*/ 281057 w 1608"/>
                <a:gd name="T41" fmla="*/ 101883 h 718"/>
                <a:gd name="T42" fmla="*/ 314058 w 1608"/>
                <a:gd name="T43" fmla="*/ 95781 h 718"/>
                <a:gd name="T44" fmla="*/ 352200 w 1608"/>
                <a:gd name="T45" fmla="*/ 108516 h 718"/>
                <a:gd name="T46" fmla="*/ 402244 w 1608"/>
                <a:gd name="T47" fmla="*/ 113822 h 718"/>
                <a:gd name="T48" fmla="*/ 426319 w 1608"/>
                <a:gd name="T49" fmla="*/ 90740 h 718"/>
                <a:gd name="T50" fmla="*/ 434975 w 1608"/>
                <a:gd name="T51" fmla="*/ 41921 h 718"/>
                <a:gd name="T52" fmla="*/ 399539 w 1608"/>
                <a:gd name="T53" fmla="*/ 22287 h 718"/>
                <a:gd name="T54" fmla="*/ 372488 w 1608"/>
                <a:gd name="T55" fmla="*/ 12735 h 718"/>
                <a:gd name="T56" fmla="*/ 347331 w 1608"/>
                <a:gd name="T57" fmla="*/ 12470 h 718"/>
                <a:gd name="T58" fmla="*/ 312165 w 1608"/>
                <a:gd name="T59" fmla="*/ 25205 h 718"/>
                <a:gd name="T60" fmla="*/ 268613 w 1608"/>
                <a:gd name="T61" fmla="*/ 8490 h 718"/>
                <a:gd name="T62" fmla="*/ 239128 w 1608"/>
                <a:gd name="T63" fmla="*/ 25205 h 718"/>
                <a:gd name="T64" fmla="*/ 193953 w 1608"/>
                <a:gd name="T65" fmla="*/ 0 h 718"/>
                <a:gd name="T66" fmla="*/ 171231 w 1608"/>
                <a:gd name="T67" fmla="*/ 1751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4" name="Freeform 22"/>
            <p:cNvSpPr>
              <a:spLocks/>
            </p:cNvSpPr>
            <p:nvPr/>
          </p:nvSpPr>
          <p:spPr bwMode="auto">
            <a:xfrm>
              <a:off x="4752975" y="2836069"/>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9 h 3017"/>
                <a:gd name="T8" fmla="*/ 182101 w 2495"/>
                <a:gd name="T9" fmla="*/ 136323 h 3017"/>
                <a:gd name="T10" fmla="*/ 135969 w 2495"/>
                <a:gd name="T11" fmla="*/ 136323 h 3017"/>
                <a:gd name="T12" fmla="*/ 101977 w 2495"/>
                <a:gd name="T13" fmla="*/ 150995 h 3017"/>
                <a:gd name="T14" fmla="*/ 101977 w 2495"/>
                <a:gd name="T15" fmla="*/ 221691 h 3017"/>
                <a:gd name="T16" fmla="*/ 84981 w 2495"/>
                <a:gd name="T17" fmla="*/ 301990 h 3017"/>
                <a:gd name="T18" fmla="*/ 43704 w 2495"/>
                <a:gd name="T19" fmla="*/ 335871 h 3017"/>
                <a:gd name="T20" fmla="*/ 24280 w 2495"/>
                <a:gd name="T21" fmla="*/ 379622 h 3017"/>
                <a:gd name="T22" fmla="*/ 24280 w 2495"/>
                <a:gd name="T23" fmla="*/ 423107 h 3017"/>
                <a:gd name="T24" fmla="*/ 0 w 2495"/>
                <a:gd name="T25" fmla="*/ 459655 h 3017"/>
                <a:gd name="T26" fmla="*/ 36420 w 2495"/>
                <a:gd name="T27" fmla="*/ 498337 h 3017"/>
                <a:gd name="T28" fmla="*/ 19694 w 2495"/>
                <a:gd name="T29" fmla="*/ 543156 h 3017"/>
                <a:gd name="T30" fmla="*/ 16187 w 2495"/>
                <a:gd name="T31" fmla="*/ 556761 h 3017"/>
                <a:gd name="T32" fmla="*/ 19424 w 2495"/>
                <a:gd name="T33" fmla="*/ 567166 h 3017"/>
                <a:gd name="T34" fmla="*/ 25899 w 2495"/>
                <a:gd name="T35" fmla="*/ 571167 h 3017"/>
                <a:gd name="T36" fmla="*/ 29406 w 2495"/>
                <a:gd name="T37" fmla="*/ 575702 h 3017"/>
                <a:gd name="T38" fmla="*/ 23741 w 2495"/>
                <a:gd name="T39" fmla="*/ 583973 h 3017"/>
                <a:gd name="T40" fmla="*/ 53416 w 2495"/>
                <a:gd name="T41" fmla="*/ 619987 h 3017"/>
                <a:gd name="T42" fmla="*/ 111689 w 2495"/>
                <a:gd name="T43" fmla="*/ 634660 h 3017"/>
                <a:gd name="T44" fmla="*/ 149188 w 2495"/>
                <a:gd name="T45" fmla="*/ 698153 h 3017"/>
                <a:gd name="T46" fmla="*/ 133541 w 2495"/>
                <a:gd name="T47" fmla="*/ 773117 h 3017"/>
                <a:gd name="T48" fmla="*/ 167533 w 2495"/>
                <a:gd name="T49" fmla="*/ 790190 h 3017"/>
                <a:gd name="T50" fmla="*/ 233090 w 2495"/>
                <a:gd name="T51" fmla="*/ 785388 h 3017"/>
                <a:gd name="T52" fmla="*/ 301074 w 2495"/>
                <a:gd name="T53" fmla="*/ 804863 h 3017"/>
                <a:gd name="T54" fmla="*/ 386055 w 2495"/>
                <a:gd name="T55" fmla="*/ 804863 h 3017"/>
                <a:gd name="T56" fmla="*/ 502599 w 2495"/>
                <a:gd name="T57" fmla="*/ 782987 h 3017"/>
                <a:gd name="T58" fmla="*/ 522023 w 2495"/>
                <a:gd name="T59" fmla="*/ 753909 h 3017"/>
                <a:gd name="T60" fmla="*/ 548462 w 2495"/>
                <a:gd name="T61" fmla="*/ 702688 h 3017"/>
                <a:gd name="T62" fmla="*/ 601878 w 2495"/>
                <a:gd name="T63" fmla="*/ 680812 h 3017"/>
                <a:gd name="T64" fmla="*/ 548462 w 2495"/>
                <a:gd name="T65" fmla="*/ 639462 h 3017"/>
                <a:gd name="T66" fmla="*/ 488031 w 2495"/>
                <a:gd name="T67" fmla="*/ 583439 h 3017"/>
                <a:gd name="T68" fmla="*/ 471035 w 2495"/>
                <a:gd name="T69" fmla="*/ 517812 h 3017"/>
                <a:gd name="T70" fmla="*/ 531466 w 2495"/>
                <a:gd name="T71" fmla="*/ 495936 h 3017"/>
                <a:gd name="T72" fmla="*/ 603227 w 2495"/>
                <a:gd name="T73" fmla="*/ 458855 h 3017"/>
                <a:gd name="T74" fmla="*/ 650439 w 2495"/>
                <a:gd name="T75" fmla="*/ 440180 h 3017"/>
                <a:gd name="T76" fmla="*/ 671481 w 2495"/>
                <a:gd name="T77" fmla="*/ 409768 h 3017"/>
                <a:gd name="T78" fmla="*/ 649629 w 2495"/>
                <a:gd name="T79" fmla="*/ 333737 h 3017"/>
                <a:gd name="T80" fmla="*/ 622112 w 2495"/>
                <a:gd name="T81" fmla="*/ 275313 h 3017"/>
                <a:gd name="T82" fmla="*/ 624540 w 2495"/>
                <a:gd name="T83" fmla="*/ 208619 h 3017"/>
                <a:gd name="T84" fmla="*/ 624270 w 2495"/>
                <a:gd name="T85" fmla="*/ 134722 h 3017"/>
                <a:gd name="T86" fmla="*/ 590008 w 2495"/>
                <a:gd name="T87" fmla="*/ 126719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5" name="Freeform 23"/>
            <p:cNvSpPr>
              <a:spLocks/>
            </p:cNvSpPr>
            <p:nvPr/>
          </p:nvSpPr>
          <p:spPr bwMode="auto">
            <a:xfrm>
              <a:off x="4150519" y="3159919"/>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6" name="Freeform 24"/>
            <p:cNvSpPr>
              <a:spLocks/>
            </p:cNvSpPr>
            <p:nvPr/>
          </p:nvSpPr>
          <p:spPr bwMode="auto">
            <a:xfrm>
              <a:off x="4130279" y="2497932"/>
              <a:ext cx="402431" cy="732235"/>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7 h 3669"/>
                <a:gd name="T18" fmla="*/ 189987 w 2025"/>
                <a:gd name="T19" fmla="*/ 312133 h 3669"/>
                <a:gd name="T20" fmla="*/ 253051 w 2025"/>
                <a:gd name="T21" fmla="*/ 321712 h 3669"/>
                <a:gd name="T22" fmla="*/ 303927 w 2025"/>
                <a:gd name="T23" fmla="*/ 370408 h 3669"/>
                <a:gd name="T24" fmla="*/ 340228 w 2025"/>
                <a:gd name="T25" fmla="*/ 448375 h 3669"/>
                <a:gd name="T26" fmla="*/ 391104 w 2025"/>
                <a:gd name="T27" fmla="*/ 514101 h 3669"/>
                <a:gd name="T28" fmla="*/ 391104 w 2025"/>
                <a:gd name="T29" fmla="*/ 584617 h 3669"/>
                <a:gd name="T30" fmla="*/ 437209 w 2025"/>
                <a:gd name="T31" fmla="*/ 628257 h 3669"/>
                <a:gd name="T32" fmla="*/ 432440 w 2025"/>
                <a:gd name="T33" fmla="*/ 684404 h 3669"/>
                <a:gd name="T34" fmla="*/ 501863 w 2025"/>
                <a:gd name="T35" fmla="*/ 675356 h 3669"/>
                <a:gd name="T36" fmla="*/ 536575 w 2025"/>
                <a:gd name="T37" fmla="*/ 715803 h 3669"/>
                <a:gd name="T38" fmla="*/ 524386 w 2025"/>
                <a:gd name="T39" fmla="*/ 766894 h 3669"/>
                <a:gd name="T40" fmla="*/ 475896 w 2025"/>
                <a:gd name="T41" fmla="*/ 813195 h 3669"/>
                <a:gd name="T42" fmla="*/ 483315 w 2025"/>
                <a:gd name="T43" fmla="*/ 840071 h 3669"/>
                <a:gd name="T44" fmla="*/ 445688 w 2025"/>
                <a:gd name="T45" fmla="*/ 899943 h 3669"/>
                <a:gd name="T46" fmla="*/ 363281 w 2025"/>
                <a:gd name="T47" fmla="*/ 897548 h 3669"/>
                <a:gd name="T48" fmla="*/ 302867 w 2025"/>
                <a:gd name="T49" fmla="*/ 909789 h 3669"/>
                <a:gd name="T50" fmla="*/ 256761 w 2025"/>
                <a:gd name="T51" fmla="*/ 926819 h 3669"/>
                <a:gd name="T52" fmla="*/ 193697 w 2025"/>
                <a:gd name="T53" fmla="*/ 909789 h 3669"/>
                <a:gd name="T54" fmla="*/ 145206 w 2025"/>
                <a:gd name="T55" fmla="*/ 934003 h 3669"/>
                <a:gd name="T56" fmla="*/ 101751 w 2025"/>
                <a:gd name="T57" fmla="*/ 956090 h 3669"/>
                <a:gd name="T58" fmla="*/ 18018 w 2025"/>
                <a:gd name="T59" fmla="*/ 976313 h 3669"/>
                <a:gd name="T60" fmla="*/ 40011 w 2025"/>
                <a:gd name="T61" fmla="*/ 930012 h 3669"/>
                <a:gd name="T62" fmla="*/ 72603 w 2025"/>
                <a:gd name="T63" fmla="*/ 873333 h 3669"/>
                <a:gd name="T64" fmla="*/ 120299 w 2025"/>
                <a:gd name="T65" fmla="*/ 850981 h 3669"/>
                <a:gd name="T66" fmla="*/ 187603 w 2025"/>
                <a:gd name="T67" fmla="*/ 859496 h 3669"/>
                <a:gd name="T68" fmla="*/ 223639 w 2025"/>
                <a:gd name="T69" fmla="*/ 819049 h 3669"/>
                <a:gd name="T70" fmla="*/ 175679 w 2025"/>
                <a:gd name="T71" fmla="*/ 827830 h 3669"/>
                <a:gd name="T72" fmla="*/ 108905 w 2025"/>
                <a:gd name="T73" fmla="*/ 812397 h 3669"/>
                <a:gd name="T74" fmla="*/ 55645 w 2025"/>
                <a:gd name="T75" fmla="*/ 802817 h 3669"/>
                <a:gd name="T76" fmla="*/ 72603 w 2025"/>
                <a:gd name="T77" fmla="*/ 756516 h 3669"/>
                <a:gd name="T78" fmla="*/ 125863 w 2025"/>
                <a:gd name="T79" fmla="*/ 707820 h 3669"/>
                <a:gd name="T80" fmla="*/ 87177 w 2025"/>
                <a:gd name="T81" fmla="*/ 656729 h 3669"/>
                <a:gd name="T82" fmla="*/ 96981 w 2025"/>
                <a:gd name="T83" fmla="*/ 608034 h 3669"/>
                <a:gd name="T84" fmla="*/ 147856 w 2025"/>
                <a:gd name="T85" fmla="*/ 627459 h 3669"/>
                <a:gd name="T86" fmla="*/ 188927 w 2025"/>
                <a:gd name="T87" fmla="*/ 632515 h 3669"/>
                <a:gd name="T88" fmla="*/ 220459 w 2025"/>
                <a:gd name="T89" fmla="*/ 608034 h 3669"/>
                <a:gd name="T90" fmla="*/ 201116 w 2025"/>
                <a:gd name="T91" fmla="*/ 564394 h 3669"/>
                <a:gd name="T92" fmla="*/ 164815 w 2025"/>
                <a:gd name="T93" fmla="*/ 493878 h 3669"/>
                <a:gd name="T94" fmla="*/ 116324 w 2025"/>
                <a:gd name="T95" fmla="*/ 442787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8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7" name="Freeform 25"/>
            <p:cNvSpPr>
              <a:spLocks/>
            </p:cNvSpPr>
            <p:nvPr/>
          </p:nvSpPr>
          <p:spPr bwMode="auto">
            <a:xfrm>
              <a:off x="3876675" y="2790825"/>
              <a:ext cx="234554" cy="321469"/>
            </a:xfrm>
            <a:custGeom>
              <a:avLst/>
              <a:gdLst>
                <a:gd name="T0" fmla="*/ 176580 w 1176"/>
                <a:gd name="T1" fmla="*/ 123071 h 1616"/>
                <a:gd name="T2" fmla="*/ 161688 w 1176"/>
                <a:gd name="T3" fmla="*/ 84876 h 1616"/>
                <a:gd name="T4" fmla="*/ 176580 w 1176"/>
                <a:gd name="T5" fmla="*/ 67901 h 1616"/>
                <a:gd name="T6" fmla="*/ 197855 w 1176"/>
                <a:gd name="T7" fmla="*/ 70023 h 1616"/>
                <a:gd name="T8" fmla="*/ 210619 w 1176"/>
                <a:gd name="T9" fmla="*/ 44560 h 1616"/>
                <a:gd name="T10" fmla="*/ 246786 w 1176"/>
                <a:gd name="T11" fmla="*/ 29707 h 1616"/>
                <a:gd name="T12" fmla="*/ 253169 w 1176"/>
                <a:gd name="T13" fmla="*/ 8488 h 1616"/>
                <a:gd name="T14" fmla="*/ 240404 w 1176"/>
                <a:gd name="T15" fmla="*/ 0 h 1616"/>
                <a:gd name="T16" fmla="*/ 227639 w 1176"/>
                <a:gd name="T17" fmla="*/ 16975 h 1616"/>
                <a:gd name="T18" fmla="*/ 216204 w 1176"/>
                <a:gd name="T19" fmla="*/ 38990 h 1616"/>
                <a:gd name="T20" fmla="*/ 204237 w 1176"/>
                <a:gd name="T21" fmla="*/ 42438 h 1616"/>
                <a:gd name="T22" fmla="*/ 202110 w 1176"/>
                <a:gd name="T23" fmla="*/ 12731 h 1616"/>
                <a:gd name="T24" fmla="*/ 168070 w 1176"/>
                <a:gd name="T25" fmla="*/ 12731 h 1616"/>
                <a:gd name="T26" fmla="*/ 155305 w 1176"/>
                <a:gd name="T27" fmla="*/ 27585 h 1616"/>
                <a:gd name="T28" fmla="*/ 155305 w 1176"/>
                <a:gd name="T29" fmla="*/ 48804 h 1616"/>
                <a:gd name="T30" fmla="*/ 127648 w 1176"/>
                <a:gd name="T31" fmla="*/ 67901 h 1616"/>
                <a:gd name="T32" fmla="*/ 148923 w 1176"/>
                <a:gd name="T33" fmla="*/ 74267 h 1616"/>
                <a:gd name="T34" fmla="*/ 155305 w 1176"/>
                <a:gd name="T35" fmla="*/ 89120 h 1616"/>
                <a:gd name="T36" fmla="*/ 144668 w 1176"/>
                <a:gd name="T37" fmla="*/ 112461 h 1616"/>
                <a:gd name="T38" fmla="*/ 134031 w 1176"/>
                <a:gd name="T39" fmla="*/ 131558 h 1616"/>
                <a:gd name="T40" fmla="*/ 114883 w 1176"/>
                <a:gd name="T41" fmla="*/ 114583 h 1616"/>
                <a:gd name="T42" fmla="*/ 102119 w 1176"/>
                <a:gd name="T43" fmla="*/ 131558 h 1616"/>
                <a:gd name="T44" fmla="*/ 74461 w 1176"/>
                <a:gd name="T45" fmla="*/ 114583 h 1616"/>
                <a:gd name="T46" fmla="*/ 51857 w 1176"/>
                <a:gd name="T47" fmla="*/ 121214 h 1616"/>
                <a:gd name="T48" fmla="*/ 40422 w 1176"/>
                <a:gd name="T49" fmla="*/ 146412 h 1616"/>
                <a:gd name="T50" fmla="*/ 48932 w 1176"/>
                <a:gd name="T51" fmla="*/ 167631 h 1616"/>
                <a:gd name="T52" fmla="*/ 31912 w 1176"/>
                <a:gd name="T53" fmla="*/ 180362 h 1616"/>
                <a:gd name="T54" fmla="*/ 38294 w 1176"/>
                <a:gd name="T55" fmla="*/ 227044 h 1616"/>
                <a:gd name="T56" fmla="*/ 51059 w 1176"/>
                <a:gd name="T57" fmla="*/ 237653 h 1616"/>
                <a:gd name="T58" fmla="*/ 63824 w 1176"/>
                <a:gd name="T59" fmla="*/ 258873 h 1616"/>
                <a:gd name="T60" fmla="*/ 57442 w 1176"/>
                <a:gd name="T61" fmla="*/ 286457 h 1616"/>
                <a:gd name="T62" fmla="*/ 57442 w 1176"/>
                <a:gd name="T63" fmla="*/ 309798 h 1616"/>
                <a:gd name="T64" fmla="*/ 23402 w 1176"/>
                <a:gd name="T65" fmla="*/ 318286 h 1616"/>
                <a:gd name="T66" fmla="*/ 10637 w 1176"/>
                <a:gd name="T67" fmla="*/ 341627 h 1616"/>
                <a:gd name="T68" fmla="*/ 0 w 1176"/>
                <a:gd name="T69" fmla="*/ 384065 h 1616"/>
                <a:gd name="T70" fmla="*/ 10637 w 1176"/>
                <a:gd name="T71" fmla="*/ 411650 h 1616"/>
                <a:gd name="T72" fmla="*/ 31912 w 1176"/>
                <a:gd name="T73" fmla="*/ 405284 h 1616"/>
                <a:gd name="T74" fmla="*/ 42549 w 1176"/>
                <a:gd name="T75" fmla="*/ 428625 h 1616"/>
                <a:gd name="T76" fmla="*/ 76589 w 1176"/>
                <a:gd name="T77" fmla="*/ 428625 h 1616"/>
                <a:gd name="T78" fmla="*/ 112756 w 1176"/>
                <a:gd name="T79" fmla="*/ 411650 h 1616"/>
                <a:gd name="T80" fmla="*/ 138286 w 1176"/>
                <a:gd name="T81" fmla="*/ 386187 h 1616"/>
                <a:gd name="T82" fmla="*/ 165943 w 1176"/>
                <a:gd name="T83" fmla="*/ 384065 h 1616"/>
                <a:gd name="T84" fmla="*/ 193600 w 1176"/>
                <a:gd name="T85" fmla="*/ 364968 h 1616"/>
                <a:gd name="T86" fmla="*/ 267529 w 1176"/>
                <a:gd name="T87" fmla="*/ 351971 h 1616"/>
                <a:gd name="T88" fmla="*/ 278698 w 1176"/>
                <a:gd name="T89" fmla="*/ 324652 h 1616"/>
                <a:gd name="T90" fmla="*/ 295718 w 1176"/>
                <a:gd name="T91" fmla="*/ 294945 h 1616"/>
                <a:gd name="T92" fmla="*/ 308483 w 1176"/>
                <a:gd name="T93" fmla="*/ 265238 h 1616"/>
                <a:gd name="T94" fmla="*/ 304228 w 1176"/>
                <a:gd name="T95" fmla="*/ 235532 h 1616"/>
                <a:gd name="T96" fmla="*/ 312738 w 1176"/>
                <a:gd name="T97" fmla="*/ 203703 h 1616"/>
                <a:gd name="T98" fmla="*/ 302101 w 1176"/>
                <a:gd name="T99" fmla="*/ 176118 h 1616"/>
                <a:gd name="T100" fmla="*/ 289336 w 1176"/>
                <a:gd name="T101" fmla="*/ 150655 h 1616"/>
                <a:gd name="T102" fmla="*/ 272316 w 1176"/>
                <a:gd name="T103" fmla="*/ 140046 h 1616"/>
                <a:gd name="T104" fmla="*/ 261679 w 1176"/>
                <a:gd name="T105" fmla="*/ 120949 h 1616"/>
                <a:gd name="T106" fmla="*/ 242532 w 1176"/>
                <a:gd name="T107" fmla="*/ 116705 h 1616"/>
                <a:gd name="T108" fmla="*/ 225512 w 1176"/>
                <a:gd name="T109" fmla="*/ 131558 h 1616"/>
                <a:gd name="T110" fmla="*/ 206365 w 1176"/>
                <a:gd name="T111" fmla="*/ 140046 h 1616"/>
                <a:gd name="T112" fmla="*/ 176580 w 1176"/>
                <a:gd name="T113" fmla="*/ 123071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8" name="Freeform 26"/>
            <p:cNvSpPr>
              <a:spLocks/>
            </p:cNvSpPr>
            <p:nvPr/>
          </p:nvSpPr>
          <p:spPr bwMode="auto">
            <a:xfrm>
              <a:off x="3996929" y="2797969"/>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09" name="Freeform 27"/>
            <p:cNvSpPr>
              <a:spLocks/>
            </p:cNvSpPr>
            <p:nvPr/>
          </p:nvSpPr>
          <p:spPr bwMode="auto">
            <a:xfrm>
              <a:off x="3286125" y="1685925"/>
              <a:ext cx="519113" cy="332185"/>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3 h 1664"/>
                <a:gd name="T18" fmla="*/ 379085 w 2600"/>
                <a:gd name="T19" fmla="*/ 72399 h 1664"/>
                <a:gd name="T20" fmla="*/ 338621 w 2600"/>
                <a:gd name="T21" fmla="*/ 46847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2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5 h 1664"/>
                <a:gd name="T56" fmla="*/ 42594 w 2600"/>
                <a:gd name="T57" fmla="*/ 121375 h 1664"/>
                <a:gd name="T58" fmla="*/ 89447 w 2600"/>
                <a:gd name="T59" fmla="*/ 112858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3 h 1664"/>
                <a:gd name="T76" fmla="*/ 119263 w 2600"/>
                <a:gd name="T77" fmla="*/ 272562 h 1664"/>
                <a:gd name="T78" fmla="*/ 121392 w 2600"/>
                <a:gd name="T79" fmla="*/ 306632 h 1664"/>
                <a:gd name="T80" fmla="*/ 78799 w 2600"/>
                <a:gd name="T81" fmla="*/ 338573 h 1664"/>
                <a:gd name="T82" fmla="*/ 61761 w 2600"/>
                <a:gd name="T83" fmla="*/ 368384 h 1664"/>
                <a:gd name="T84" fmla="*/ 110744 w 2600"/>
                <a:gd name="T85" fmla="*/ 364126 h 1664"/>
                <a:gd name="T86" fmla="*/ 183154 w 2600"/>
                <a:gd name="T87" fmla="*/ 370514 h 1664"/>
                <a:gd name="T88" fmla="*/ 212969 w 2600"/>
                <a:gd name="T89" fmla="*/ 417360 h 1664"/>
                <a:gd name="T90" fmla="*/ 263549 w 2600"/>
                <a:gd name="T91" fmla="*/ 421087 h 1664"/>
                <a:gd name="T92" fmla="*/ 327973 w 2600"/>
                <a:gd name="T93" fmla="*/ 442913 h 1664"/>
                <a:gd name="T94" fmla="*/ 381215 w 2600"/>
                <a:gd name="T95" fmla="*/ 404584 h 1664"/>
                <a:gd name="T96" fmla="*/ 442976 w 2600"/>
                <a:gd name="T97" fmla="*/ 364126 h 1664"/>
                <a:gd name="T98" fmla="*/ 474921 w 2600"/>
                <a:gd name="T99" fmla="*/ 379031 h 1664"/>
                <a:gd name="T100" fmla="*/ 521775 w 2600"/>
                <a:gd name="T101" fmla="*/ 338573 h 1664"/>
                <a:gd name="T102" fmla="*/ 572887 w 2600"/>
                <a:gd name="T103" fmla="*/ 317279 h 1664"/>
                <a:gd name="T104" fmla="*/ 613351 w 2600"/>
                <a:gd name="T105" fmla="*/ 281079 h 1664"/>
                <a:gd name="T106" fmla="*/ 643167 w 2600"/>
                <a:gd name="T107" fmla="*/ 268303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4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0" name="Freeform 28"/>
            <p:cNvSpPr>
              <a:spLocks/>
            </p:cNvSpPr>
            <p:nvPr/>
          </p:nvSpPr>
          <p:spPr bwMode="auto">
            <a:xfrm>
              <a:off x="3887391" y="3720704"/>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1" name="Freeform 29"/>
            <p:cNvSpPr>
              <a:spLocks/>
            </p:cNvSpPr>
            <p:nvPr/>
          </p:nvSpPr>
          <p:spPr bwMode="auto">
            <a:xfrm>
              <a:off x="3854054" y="3838576"/>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2" name="Freeform 30"/>
            <p:cNvSpPr>
              <a:spLocks/>
            </p:cNvSpPr>
            <p:nvPr/>
          </p:nvSpPr>
          <p:spPr bwMode="auto">
            <a:xfrm>
              <a:off x="4794647" y="3475435"/>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3" name="Freeform 31"/>
            <p:cNvSpPr>
              <a:spLocks/>
            </p:cNvSpPr>
            <p:nvPr/>
          </p:nvSpPr>
          <p:spPr bwMode="auto">
            <a:xfrm>
              <a:off x="5106592" y="3164681"/>
              <a:ext cx="382190" cy="182166"/>
            </a:xfrm>
            <a:custGeom>
              <a:avLst/>
              <a:gdLst>
                <a:gd name="T0" fmla="*/ 201509 w 1884"/>
                <a:gd name="T1" fmla="*/ 1596 h 913"/>
                <a:gd name="T2" fmla="*/ 179329 w 1884"/>
                <a:gd name="T3" fmla="*/ 2660 h 913"/>
                <a:gd name="T4" fmla="*/ 155527 w 1884"/>
                <a:gd name="T5" fmla="*/ 0 h 913"/>
                <a:gd name="T6" fmla="*/ 131995 w 1884"/>
                <a:gd name="T7" fmla="*/ 20751 h 913"/>
                <a:gd name="T8" fmla="*/ 88177 w 1884"/>
                <a:gd name="T9" fmla="*/ 37245 h 913"/>
                <a:gd name="T10" fmla="*/ 60047 w 1884"/>
                <a:gd name="T11" fmla="*/ 58527 h 913"/>
                <a:gd name="T12" fmla="*/ 31105 w 1884"/>
                <a:gd name="T13" fmla="*/ 55867 h 913"/>
                <a:gd name="T14" fmla="*/ 0 w 1884"/>
                <a:gd name="T15" fmla="*/ 79012 h 913"/>
                <a:gd name="T16" fmla="*/ 5680 w 1884"/>
                <a:gd name="T17" fmla="*/ 111202 h 913"/>
                <a:gd name="T18" fmla="*/ 15958 w 1884"/>
                <a:gd name="T19" fmla="*/ 145254 h 913"/>
                <a:gd name="T20" fmla="*/ 35974 w 1884"/>
                <a:gd name="T21" fmla="*/ 170527 h 913"/>
                <a:gd name="T22" fmla="*/ 78169 w 1884"/>
                <a:gd name="T23" fmla="*/ 202451 h 913"/>
                <a:gd name="T24" fmla="*/ 104947 w 1884"/>
                <a:gd name="T25" fmla="*/ 224266 h 913"/>
                <a:gd name="T26" fmla="*/ 129831 w 1884"/>
                <a:gd name="T27" fmla="*/ 242622 h 913"/>
                <a:gd name="T28" fmla="*/ 154715 w 1884"/>
                <a:gd name="T29" fmla="*/ 240494 h 913"/>
                <a:gd name="T30" fmla="*/ 183927 w 1884"/>
                <a:gd name="T31" fmla="*/ 242888 h 913"/>
                <a:gd name="T32" fmla="*/ 205836 w 1884"/>
                <a:gd name="T33" fmla="*/ 228256 h 913"/>
                <a:gd name="T34" fmla="*/ 213139 w 1884"/>
                <a:gd name="T35" fmla="*/ 206441 h 913"/>
                <a:gd name="T36" fmla="*/ 230180 w 1884"/>
                <a:gd name="T37" fmla="*/ 213624 h 913"/>
                <a:gd name="T38" fmla="*/ 261826 w 1884"/>
                <a:gd name="T39" fmla="*/ 213624 h 913"/>
                <a:gd name="T40" fmla="*/ 276432 w 1884"/>
                <a:gd name="T41" fmla="*/ 228256 h 913"/>
                <a:gd name="T42" fmla="*/ 308078 w 1884"/>
                <a:gd name="T43" fmla="*/ 238099 h 913"/>
                <a:gd name="T44" fmla="*/ 342159 w 1884"/>
                <a:gd name="T45" fmla="*/ 232247 h 913"/>
                <a:gd name="T46" fmla="*/ 371912 w 1884"/>
                <a:gd name="T47" fmla="*/ 232247 h 913"/>
                <a:gd name="T48" fmla="*/ 398690 w 1884"/>
                <a:gd name="T49" fmla="*/ 224266 h 913"/>
                <a:gd name="T50" fmla="*/ 423844 w 1884"/>
                <a:gd name="T51" fmla="*/ 225862 h 913"/>
                <a:gd name="T52" fmla="*/ 427090 w 1884"/>
                <a:gd name="T53" fmla="*/ 204313 h 913"/>
                <a:gd name="T54" fmla="*/ 435746 w 1884"/>
                <a:gd name="T55" fmla="*/ 184095 h 913"/>
                <a:gd name="T56" fmla="*/ 460900 w 1884"/>
                <a:gd name="T57" fmla="*/ 167335 h 913"/>
                <a:gd name="T58" fmla="*/ 485244 w 1884"/>
                <a:gd name="T59" fmla="*/ 160418 h 913"/>
                <a:gd name="T60" fmla="*/ 509587 w 1884"/>
                <a:gd name="T61" fmla="*/ 167335 h 913"/>
                <a:gd name="T62" fmla="*/ 490112 w 1884"/>
                <a:gd name="T63" fmla="*/ 137273 h 913"/>
                <a:gd name="T64" fmla="*/ 457384 w 1884"/>
                <a:gd name="T65" fmla="*/ 112532 h 913"/>
                <a:gd name="T66" fmla="*/ 371101 w 1884"/>
                <a:gd name="T67" fmla="*/ 67040 h 913"/>
                <a:gd name="T68" fmla="*/ 317545 w 1884"/>
                <a:gd name="T69" fmla="*/ 58261 h 913"/>
                <a:gd name="T70" fmla="*/ 293202 w 1884"/>
                <a:gd name="T71" fmla="*/ 36979 h 913"/>
                <a:gd name="T72" fmla="*/ 250466 w 1884"/>
                <a:gd name="T73" fmla="*/ 15430 h 913"/>
                <a:gd name="T74" fmla="*/ 201509 w 1884"/>
                <a:gd name="T75" fmla="*/ 1596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4" name="Freeform 32"/>
            <p:cNvSpPr>
              <a:spLocks/>
            </p:cNvSpPr>
            <p:nvPr/>
          </p:nvSpPr>
          <p:spPr bwMode="auto">
            <a:xfrm>
              <a:off x="4964907" y="3320653"/>
              <a:ext cx="432197" cy="203597"/>
            </a:xfrm>
            <a:custGeom>
              <a:avLst/>
              <a:gdLst>
                <a:gd name="T0" fmla="*/ 450577 w 2132"/>
                <a:gd name="T1" fmla="*/ 6375 h 1022"/>
                <a:gd name="T2" fmla="*/ 420575 w 2132"/>
                <a:gd name="T3" fmla="*/ 6375 h 1022"/>
                <a:gd name="T4" fmla="*/ 401925 w 2132"/>
                <a:gd name="T5" fmla="*/ 0 h 1022"/>
                <a:gd name="T6" fmla="*/ 395167 w 2132"/>
                <a:gd name="T7" fmla="*/ 20984 h 1022"/>
                <a:gd name="T8" fmla="*/ 374355 w 2132"/>
                <a:gd name="T9" fmla="*/ 35327 h 1022"/>
                <a:gd name="T10" fmla="*/ 344082 w 2132"/>
                <a:gd name="T11" fmla="*/ 32937 h 1022"/>
                <a:gd name="T12" fmla="*/ 320026 w 2132"/>
                <a:gd name="T13" fmla="*/ 35858 h 1022"/>
                <a:gd name="T14" fmla="*/ 296781 w 2132"/>
                <a:gd name="T15" fmla="*/ 50467 h 1022"/>
                <a:gd name="T16" fmla="*/ 266508 w 2132"/>
                <a:gd name="T17" fmla="*/ 56842 h 1022"/>
                <a:gd name="T18" fmla="*/ 238127 w 2132"/>
                <a:gd name="T19" fmla="*/ 81545 h 1022"/>
                <a:gd name="T20" fmla="*/ 239479 w 2132"/>
                <a:gd name="T21" fmla="*/ 108372 h 1022"/>
                <a:gd name="T22" fmla="*/ 254886 w 2132"/>
                <a:gd name="T23" fmla="*/ 129887 h 1022"/>
                <a:gd name="T24" fmla="*/ 161364 w 2132"/>
                <a:gd name="T25" fmla="*/ 151934 h 1022"/>
                <a:gd name="T26" fmla="*/ 104063 w 2132"/>
                <a:gd name="T27" fmla="*/ 159371 h 1022"/>
                <a:gd name="T28" fmla="*/ 60545 w 2132"/>
                <a:gd name="T29" fmla="*/ 151934 h 1022"/>
                <a:gd name="T30" fmla="*/ 17839 w 2132"/>
                <a:gd name="T31" fmla="*/ 159105 h 1022"/>
                <a:gd name="T32" fmla="*/ 0 w 2132"/>
                <a:gd name="T33" fmla="*/ 180089 h 1022"/>
                <a:gd name="T34" fmla="*/ 10541 w 2132"/>
                <a:gd name="T35" fmla="*/ 197089 h 1022"/>
                <a:gd name="T36" fmla="*/ 8379 w 2132"/>
                <a:gd name="T37" fmla="*/ 224713 h 1022"/>
                <a:gd name="T38" fmla="*/ 34057 w 2132"/>
                <a:gd name="T39" fmla="*/ 218338 h 1022"/>
                <a:gd name="T40" fmla="*/ 70276 w 2132"/>
                <a:gd name="T41" fmla="*/ 222588 h 1022"/>
                <a:gd name="T42" fmla="*/ 62167 w 2132"/>
                <a:gd name="T43" fmla="*/ 234275 h 1022"/>
                <a:gd name="T44" fmla="*/ 96765 w 2132"/>
                <a:gd name="T45" fmla="*/ 230822 h 1022"/>
                <a:gd name="T46" fmla="*/ 130821 w 2132"/>
                <a:gd name="T47" fmla="*/ 206917 h 1022"/>
                <a:gd name="T48" fmla="*/ 165419 w 2132"/>
                <a:gd name="T49" fmla="*/ 205589 h 1022"/>
                <a:gd name="T50" fmla="*/ 189205 w 2132"/>
                <a:gd name="T51" fmla="*/ 208776 h 1022"/>
                <a:gd name="T52" fmla="*/ 198935 w 2132"/>
                <a:gd name="T53" fmla="*/ 231088 h 1022"/>
                <a:gd name="T54" fmla="*/ 234073 w 2132"/>
                <a:gd name="T55" fmla="*/ 259775 h 1022"/>
                <a:gd name="T56" fmla="*/ 272725 w 2132"/>
                <a:gd name="T57" fmla="*/ 259509 h 1022"/>
                <a:gd name="T58" fmla="*/ 300024 w 2132"/>
                <a:gd name="T59" fmla="*/ 258712 h 1022"/>
                <a:gd name="T60" fmla="*/ 331919 w 2132"/>
                <a:gd name="T61" fmla="*/ 260837 h 1022"/>
                <a:gd name="T62" fmla="*/ 346785 w 2132"/>
                <a:gd name="T63" fmla="*/ 271462 h 1022"/>
                <a:gd name="T64" fmla="*/ 368138 w 2132"/>
                <a:gd name="T65" fmla="*/ 260837 h 1022"/>
                <a:gd name="T66" fmla="*/ 374355 w 2132"/>
                <a:gd name="T67" fmla="*/ 245963 h 1022"/>
                <a:gd name="T68" fmla="*/ 404087 w 2132"/>
                <a:gd name="T69" fmla="*/ 245963 h 1022"/>
                <a:gd name="T70" fmla="*/ 442468 w 2132"/>
                <a:gd name="T71" fmla="*/ 235338 h 1022"/>
                <a:gd name="T72" fmla="*/ 470038 w 2132"/>
                <a:gd name="T73" fmla="*/ 241713 h 1022"/>
                <a:gd name="T74" fmla="*/ 499770 w 2132"/>
                <a:gd name="T75" fmla="*/ 236666 h 1022"/>
                <a:gd name="T76" fmla="*/ 510582 w 2132"/>
                <a:gd name="T77" fmla="*/ 179824 h 1022"/>
                <a:gd name="T78" fmla="*/ 505987 w 2132"/>
                <a:gd name="T79" fmla="*/ 139981 h 1022"/>
                <a:gd name="T80" fmla="*/ 545720 w 2132"/>
                <a:gd name="T81" fmla="*/ 127497 h 1022"/>
                <a:gd name="T82" fmla="*/ 576263 w 2132"/>
                <a:gd name="T83" fmla="*/ 114747 h 1022"/>
                <a:gd name="T84" fmla="*/ 540044 w 2132"/>
                <a:gd name="T85" fmla="*/ 108372 h 1022"/>
                <a:gd name="T86" fmla="*/ 530854 w 2132"/>
                <a:gd name="T87" fmla="*/ 94826 h 1022"/>
                <a:gd name="T88" fmla="*/ 527340 w 2132"/>
                <a:gd name="T89" fmla="*/ 66139 h 1022"/>
                <a:gd name="T90" fmla="*/ 532476 w 2132"/>
                <a:gd name="T91" fmla="*/ 44890 h 1022"/>
                <a:gd name="T92" fmla="*/ 531665 w 2132"/>
                <a:gd name="T93" fmla="*/ 24968 h 1022"/>
                <a:gd name="T94" fmla="*/ 498149 w 2132"/>
                <a:gd name="T95" fmla="*/ 30546 h 1022"/>
                <a:gd name="T96" fmla="*/ 465984 w 2132"/>
                <a:gd name="T97" fmla="*/ 20984 h 1022"/>
                <a:gd name="T98" fmla="*/ 450577 w 2132"/>
                <a:gd name="T99" fmla="*/ 6375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5" name="Freeform 33"/>
            <p:cNvSpPr>
              <a:spLocks/>
            </p:cNvSpPr>
            <p:nvPr/>
          </p:nvSpPr>
          <p:spPr bwMode="auto">
            <a:xfrm>
              <a:off x="4764881" y="3425428"/>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6" name="Freeform 34"/>
            <p:cNvSpPr>
              <a:spLocks/>
            </p:cNvSpPr>
            <p:nvPr/>
          </p:nvSpPr>
          <p:spPr bwMode="auto">
            <a:xfrm>
              <a:off x="4658917" y="2951560"/>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7" name="Freeform 35"/>
            <p:cNvSpPr>
              <a:spLocks/>
            </p:cNvSpPr>
            <p:nvPr/>
          </p:nvSpPr>
          <p:spPr bwMode="auto">
            <a:xfrm>
              <a:off x="4877991" y="2601516"/>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8" name="Freeform 36"/>
            <p:cNvSpPr>
              <a:spLocks/>
            </p:cNvSpPr>
            <p:nvPr/>
          </p:nvSpPr>
          <p:spPr bwMode="auto">
            <a:xfrm>
              <a:off x="4874419" y="3910012"/>
              <a:ext cx="94060" cy="167879"/>
            </a:xfrm>
            <a:custGeom>
              <a:avLst/>
              <a:gdLst>
                <a:gd name="T0" fmla="*/ 0 w 480"/>
                <a:gd name="T1" fmla="*/ 51777 h 843"/>
                <a:gd name="T2" fmla="*/ 12541 w 480"/>
                <a:gd name="T3" fmla="*/ 77268 h 843"/>
                <a:gd name="T4" fmla="*/ 20902 w 480"/>
                <a:gd name="T5" fmla="*/ 108600 h 843"/>
                <a:gd name="T6" fmla="*/ 27173 w 480"/>
                <a:gd name="T7" fmla="*/ 138870 h 843"/>
                <a:gd name="T8" fmla="*/ 32660 w 480"/>
                <a:gd name="T9" fmla="*/ 168609 h 843"/>
                <a:gd name="T10" fmla="*/ 18812 w 480"/>
                <a:gd name="T11" fmla="*/ 187727 h 843"/>
                <a:gd name="T12" fmla="*/ 20902 w 480"/>
                <a:gd name="T13" fmla="*/ 216934 h 843"/>
                <a:gd name="T14" fmla="*/ 37624 w 480"/>
                <a:gd name="T15" fmla="*/ 223838 h 843"/>
                <a:gd name="T16" fmla="*/ 52255 w 480"/>
                <a:gd name="T17" fmla="*/ 215341 h 843"/>
                <a:gd name="T18" fmla="*/ 66887 w 480"/>
                <a:gd name="T19" fmla="*/ 204720 h 843"/>
                <a:gd name="T20" fmla="*/ 91970 w 480"/>
                <a:gd name="T21" fmla="*/ 192772 h 843"/>
                <a:gd name="T22" fmla="*/ 103727 w 480"/>
                <a:gd name="T23" fmla="*/ 216934 h 843"/>
                <a:gd name="T24" fmla="*/ 123323 w 480"/>
                <a:gd name="T25" fmla="*/ 200472 h 843"/>
                <a:gd name="T26" fmla="*/ 119142 w 480"/>
                <a:gd name="T27" fmla="*/ 164360 h 843"/>
                <a:gd name="T28" fmla="*/ 108691 w 480"/>
                <a:gd name="T29" fmla="*/ 132497 h 843"/>
                <a:gd name="T30" fmla="*/ 115746 w 480"/>
                <a:gd name="T31" fmla="*/ 96386 h 843"/>
                <a:gd name="T32" fmla="*/ 125413 w 480"/>
                <a:gd name="T33" fmla="*/ 73020 h 843"/>
                <a:gd name="T34" fmla="*/ 104511 w 480"/>
                <a:gd name="T35" fmla="*/ 43281 h 843"/>
                <a:gd name="T36" fmla="*/ 91970 w 480"/>
                <a:gd name="T37" fmla="*/ 12214 h 843"/>
                <a:gd name="T38" fmla="*/ 80212 w 480"/>
                <a:gd name="T39" fmla="*/ 0 h 843"/>
                <a:gd name="T40" fmla="*/ 64797 w 480"/>
                <a:gd name="T41" fmla="*/ 17790 h 843"/>
                <a:gd name="T42" fmla="*/ 52255 w 480"/>
                <a:gd name="T43" fmla="*/ 32660 h 843"/>
                <a:gd name="T44" fmla="*/ 32660 w 480"/>
                <a:gd name="T45" fmla="*/ 48326 h 843"/>
                <a:gd name="T46" fmla="*/ 18812 w 480"/>
                <a:gd name="T47" fmla="*/ 47529 h 843"/>
                <a:gd name="T48" fmla="*/ 0 w 480"/>
                <a:gd name="T49" fmla="*/ 51777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19" name="Freeform 37"/>
            <p:cNvSpPr>
              <a:spLocks/>
            </p:cNvSpPr>
            <p:nvPr/>
          </p:nvSpPr>
          <p:spPr bwMode="auto">
            <a:xfrm>
              <a:off x="5125641" y="4129087"/>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0" name="Freeform 38"/>
            <p:cNvSpPr>
              <a:spLocks/>
            </p:cNvSpPr>
            <p:nvPr/>
          </p:nvSpPr>
          <p:spPr bwMode="auto">
            <a:xfrm>
              <a:off x="4907757" y="3792141"/>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1" name="Freeform 39"/>
            <p:cNvSpPr>
              <a:spLocks/>
            </p:cNvSpPr>
            <p:nvPr/>
          </p:nvSpPr>
          <p:spPr bwMode="auto">
            <a:xfrm>
              <a:off x="5169694" y="3498056"/>
              <a:ext cx="179785" cy="95250"/>
            </a:xfrm>
            <a:custGeom>
              <a:avLst/>
              <a:gdLst>
                <a:gd name="T0" fmla="*/ 15185 w 884"/>
                <a:gd name="T1" fmla="*/ 90866 h 478"/>
                <a:gd name="T2" fmla="*/ 38235 w 884"/>
                <a:gd name="T3" fmla="*/ 111059 h 478"/>
                <a:gd name="T4" fmla="*/ 48539 w 884"/>
                <a:gd name="T5" fmla="*/ 127000 h 478"/>
                <a:gd name="T6" fmla="*/ 75114 w 884"/>
                <a:gd name="T7" fmla="*/ 125406 h 478"/>
                <a:gd name="T8" fmla="*/ 96807 w 884"/>
                <a:gd name="T9" fmla="*/ 127000 h 478"/>
                <a:gd name="T10" fmla="*/ 128263 w 884"/>
                <a:gd name="T11" fmla="*/ 120623 h 478"/>
                <a:gd name="T12" fmla="*/ 147516 w 884"/>
                <a:gd name="T13" fmla="*/ 125406 h 478"/>
                <a:gd name="T14" fmla="*/ 166769 w 884"/>
                <a:gd name="T15" fmla="*/ 96977 h 478"/>
                <a:gd name="T16" fmla="*/ 177887 w 884"/>
                <a:gd name="T17" fmla="*/ 89006 h 478"/>
                <a:gd name="T18" fmla="*/ 173006 w 884"/>
                <a:gd name="T19" fmla="*/ 60577 h 478"/>
                <a:gd name="T20" fmla="*/ 174633 w 884"/>
                <a:gd name="T21" fmla="*/ 41448 h 478"/>
                <a:gd name="T22" fmla="*/ 181141 w 884"/>
                <a:gd name="T23" fmla="*/ 30289 h 478"/>
                <a:gd name="T24" fmla="*/ 202021 w 884"/>
                <a:gd name="T25" fmla="*/ 41448 h 478"/>
                <a:gd name="T26" fmla="*/ 224528 w 884"/>
                <a:gd name="T27" fmla="*/ 38259 h 478"/>
                <a:gd name="T28" fmla="*/ 239713 w 884"/>
                <a:gd name="T29" fmla="*/ 26303 h 478"/>
                <a:gd name="T30" fmla="*/ 226968 w 884"/>
                <a:gd name="T31" fmla="*/ 1063 h 478"/>
                <a:gd name="T32" fmla="*/ 197953 w 884"/>
                <a:gd name="T33" fmla="*/ 5845 h 478"/>
                <a:gd name="T34" fmla="*/ 168938 w 884"/>
                <a:gd name="T35" fmla="*/ 0 h 478"/>
                <a:gd name="T36" fmla="*/ 131246 w 884"/>
                <a:gd name="T37" fmla="*/ 10628 h 478"/>
                <a:gd name="T38" fmla="*/ 100604 w 884"/>
                <a:gd name="T39" fmla="*/ 10362 h 478"/>
                <a:gd name="T40" fmla="*/ 94909 w 884"/>
                <a:gd name="T41" fmla="*/ 25506 h 478"/>
                <a:gd name="T42" fmla="*/ 73216 w 884"/>
                <a:gd name="T43" fmla="*/ 35603 h 478"/>
                <a:gd name="T44" fmla="*/ 58030 w 884"/>
                <a:gd name="T45" fmla="*/ 24709 h 478"/>
                <a:gd name="T46" fmla="*/ 27117 w 884"/>
                <a:gd name="T47" fmla="*/ 23115 h 478"/>
                <a:gd name="T48" fmla="*/ 0 w 884"/>
                <a:gd name="T49" fmla="*/ 24178 h 478"/>
                <a:gd name="T50" fmla="*/ 15185 w 884"/>
                <a:gd name="T51" fmla="*/ 58452 h 478"/>
                <a:gd name="T52" fmla="*/ 15185 w 884"/>
                <a:gd name="T53" fmla="*/ 90866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2" name="Freeform 40"/>
            <p:cNvSpPr>
              <a:spLocks/>
            </p:cNvSpPr>
            <p:nvPr/>
          </p:nvSpPr>
          <p:spPr bwMode="auto">
            <a:xfrm>
              <a:off x="5179219" y="3518297"/>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3" name="Freeform 41"/>
            <p:cNvSpPr>
              <a:spLocks/>
            </p:cNvSpPr>
            <p:nvPr/>
          </p:nvSpPr>
          <p:spPr bwMode="auto">
            <a:xfrm>
              <a:off x="5314950" y="3618310"/>
              <a:ext cx="214313" cy="192881"/>
            </a:xfrm>
            <a:custGeom>
              <a:avLst/>
              <a:gdLst>
                <a:gd name="T0" fmla="*/ 250369 w 1058"/>
                <a:gd name="T1" fmla="*/ 24035 h 963"/>
                <a:gd name="T2" fmla="*/ 260092 w 1058"/>
                <a:gd name="T3" fmla="*/ 57951 h 963"/>
                <a:gd name="T4" fmla="*/ 253340 w 1058"/>
                <a:gd name="T5" fmla="*/ 75577 h 963"/>
                <a:gd name="T6" fmla="*/ 264953 w 1058"/>
                <a:gd name="T7" fmla="*/ 94805 h 963"/>
                <a:gd name="T8" fmla="*/ 277377 w 1058"/>
                <a:gd name="T9" fmla="*/ 87594 h 963"/>
                <a:gd name="T10" fmla="*/ 285750 w 1058"/>
                <a:gd name="T11" fmla="*/ 106021 h 963"/>
                <a:gd name="T12" fmla="*/ 285750 w 1058"/>
                <a:gd name="T13" fmla="*/ 120442 h 963"/>
                <a:gd name="T14" fmla="*/ 263333 w 1058"/>
                <a:gd name="T15" fmla="*/ 117238 h 963"/>
                <a:gd name="T16" fmla="*/ 266574 w 1058"/>
                <a:gd name="T17" fmla="*/ 134863 h 963"/>
                <a:gd name="T18" fmla="*/ 277647 w 1058"/>
                <a:gd name="T19" fmla="*/ 141273 h 963"/>
                <a:gd name="T20" fmla="*/ 279268 w 1058"/>
                <a:gd name="T21" fmla="*/ 158898 h 963"/>
                <a:gd name="T22" fmla="*/ 264953 w 1058"/>
                <a:gd name="T23" fmla="*/ 160501 h 963"/>
                <a:gd name="T24" fmla="*/ 242536 w 1058"/>
                <a:gd name="T25" fmla="*/ 173319 h 963"/>
                <a:gd name="T26" fmla="*/ 229302 w 1058"/>
                <a:gd name="T27" fmla="*/ 196820 h 963"/>
                <a:gd name="T28" fmla="*/ 209046 w 1058"/>
                <a:gd name="T29" fmla="*/ 202161 h 963"/>
                <a:gd name="T30" fmla="*/ 205265 w 1058"/>
                <a:gd name="T31" fmla="*/ 220855 h 963"/>
                <a:gd name="T32" fmla="*/ 210666 w 1058"/>
                <a:gd name="T33" fmla="*/ 242220 h 963"/>
                <a:gd name="T34" fmla="*/ 205265 w 1058"/>
                <a:gd name="T35" fmla="*/ 257175 h 963"/>
                <a:gd name="T36" fmla="*/ 193111 w 1058"/>
                <a:gd name="T37" fmla="*/ 253436 h 963"/>
                <a:gd name="T38" fmla="*/ 170694 w 1058"/>
                <a:gd name="T39" fmla="*/ 243822 h 963"/>
                <a:gd name="T40" fmla="*/ 146926 w 1058"/>
                <a:gd name="T41" fmla="*/ 229401 h 963"/>
                <a:gd name="T42" fmla="*/ 132882 w 1058"/>
                <a:gd name="T43" fmla="*/ 208838 h 963"/>
                <a:gd name="T44" fmla="*/ 115056 w 1058"/>
                <a:gd name="T45" fmla="*/ 195752 h 963"/>
                <a:gd name="T46" fmla="*/ 95610 w 1058"/>
                <a:gd name="T47" fmla="*/ 184269 h 963"/>
                <a:gd name="T48" fmla="*/ 108574 w 1058"/>
                <a:gd name="T49" fmla="*/ 172251 h 963"/>
                <a:gd name="T50" fmla="*/ 103713 w 1058"/>
                <a:gd name="T51" fmla="*/ 158898 h 963"/>
                <a:gd name="T52" fmla="*/ 84537 w 1058"/>
                <a:gd name="T53" fmla="*/ 136466 h 963"/>
                <a:gd name="T54" fmla="*/ 68602 w 1058"/>
                <a:gd name="T55" fmla="*/ 136199 h 963"/>
                <a:gd name="T56" fmla="*/ 47535 w 1058"/>
                <a:gd name="T57" fmla="*/ 123647 h 963"/>
                <a:gd name="T58" fmla="*/ 24848 w 1058"/>
                <a:gd name="T59" fmla="*/ 76111 h 963"/>
                <a:gd name="T60" fmla="*/ 11884 w 1058"/>
                <a:gd name="T61" fmla="*/ 63559 h 963"/>
                <a:gd name="T62" fmla="*/ 0 w 1058"/>
                <a:gd name="T63" fmla="*/ 39524 h 963"/>
                <a:gd name="T64" fmla="*/ 11614 w 1058"/>
                <a:gd name="T65" fmla="*/ 15489 h 963"/>
                <a:gd name="T66" fmla="*/ 35651 w 1058"/>
                <a:gd name="T67" fmla="*/ 2404 h 963"/>
                <a:gd name="T68" fmla="*/ 64550 w 1058"/>
                <a:gd name="T69" fmla="*/ 2671 h 963"/>
                <a:gd name="T70" fmla="*/ 84537 w 1058"/>
                <a:gd name="T71" fmla="*/ 0 h 963"/>
                <a:gd name="T72" fmla="*/ 106684 w 1058"/>
                <a:gd name="T73" fmla="*/ 2404 h 963"/>
                <a:gd name="T74" fmla="*/ 180417 w 1058"/>
                <a:gd name="T75" fmla="*/ 2671 h 963"/>
                <a:gd name="T76" fmla="*/ 205265 w 1058"/>
                <a:gd name="T77" fmla="*/ 14688 h 963"/>
                <a:gd name="T78" fmla="*/ 229572 w 1058"/>
                <a:gd name="T79" fmla="*/ 14688 h 963"/>
                <a:gd name="T80" fmla="*/ 250369 w 1058"/>
                <a:gd name="T81" fmla="*/ 24035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4" name="Freeform 42"/>
            <p:cNvSpPr>
              <a:spLocks/>
            </p:cNvSpPr>
            <p:nvPr/>
          </p:nvSpPr>
          <p:spPr bwMode="auto">
            <a:xfrm>
              <a:off x="5480448" y="3542110"/>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5" name="Freeform 43"/>
            <p:cNvSpPr>
              <a:spLocks/>
            </p:cNvSpPr>
            <p:nvPr/>
          </p:nvSpPr>
          <p:spPr bwMode="auto">
            <a:xfrm>
              <a:off x="5491163" y="3804047"/>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6" name="Freeform 44"/>
            <p:cNvSpPr>
              <a:spLocks/>
            </p:cNvSpPr>
            <p:nvPr/>
          </p:nvSpPr>
          <p:spPr bwMode="auto">
            <a:xfrm>
              <a:off x="5468541" y="3739754"/>
              <a:ext cx="108347" cy="92869"/>
            </a:xfrm>
            <a:custGeom>
              <a:avLst/>
              <a:gdLst>
                <a:gd name="T0" fmla="*/ 0 w 536"/>
                <a:gd name="T1" fmla="*/ 94255 h 469"/>
                <a:gd name="T2" fmla="*/ 12937 w 536"/>
                <a:gd name="T3" fmla="*/ 108776 h 469"/>
                <a:gd name="T4" fmla="*/ 30456 w 536"/>
                <a:gd name="T5" fmla="*/ 123825 h 469"/>
                <a:gd name="T6" fmla="*/ 38272 w 536"/>
                <a:gd name="T7" fmla="*/ 105080 h 469"/>
                <a:gd name="T8" fmla="*/ 51209 w 536"/>
                <a:gd name="T9" fmla="*/ 87918 h 469"/>
                <a:gd name="T10" fmla="*/ 82742 w 536"/>
                <a:gd name="T11" fmla="*/ 89767 h 469"/>
                <a:gd name="T12" fmla="*/ 106190 w 536"/>
                <a:gd name="T13" fmla="*/ 95839 h 469"/>
                <a:gd name="T14" fmla="*/ 127752 w 536"/>
                <a:gd name="T15" fmla="*/ 85806 h 469"/>
                <a:gd name="T16" fmla="*/ 144462 w 536"/>
                <a:gd name="T17" fmla="*/ 59932 h 469"/>
                <a:gd name="T18" fmla="*/ 120475 w 536"/>
                <a:gd name="T19" fmla="*/ 58612 h 469"/>
                <a:gd name="T20" fmla="*/ 102687 w 536"/>
                <a:gd name="T21" fmla="*/ 57028 h 469"/>
                <a:gd name="T22" fmla="*/ 84090 w 536"/>
                <a:gd name="T23" fmla="*/ 46995 h 469"/>
                <a:gd name="T24" fmla="*/ 72231 w 536"/>
                <a:gd name="T25" fmla="*/ 34058 h 469"/>
                <a:gd name="T26" fmla="*/ 60103 w 536"/>
                <a:gd name="T27" fmla="*/ 0 h 469"/>
                <a:gd name="T28" fmla="*/ 38002 w 536"/>
                <a:gd name="T29" fmla="*/ 12673 h 469"/>
                <a:gd name="T30" fmla="*/ 24526 w 536"/>
                <a:gd name="T31" fmla="*/ 34587 h 469"/>
                <a:gd name="T32" fmla="*/ 4851 w 536"/>
                <a:gd name="T33" fmla="*/ 40659 h 469"/>
                <a:gd name="T34" fmla="*/ 0 w 536"/>
                <a:gd name="T35" fmla="*/ 58348 h 469"/>
                <a:gd name="T36" fmla="*/ 6199 w 536"/>
                <a:gd name="T37" fmla="*/ 79206 h 469"/>
                <a:gd name="T38" fmla="*/ 0 w 536"/>
                <a:gd name="T39" fmla="*/ 94255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7" name="Freeform 45"/>
            <p:cNvSpPr>
              <a:spLocks/>
            </p:cNvSpPr>
            <p:nvPr/>
          </p:nvSpPr>
          <p:spPr bwMode="auto">
            <a:xfrm>
              <a:off x="5564982" y="3743325"/>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8" name="Freeform 46"/>
            <p:cNvSpPr>
              <a:spLocks/>
            </p:cNvSpPr>
            <p:nvPr/>
          </p:nvSpPr>
          <p:spPr bwMode="auto">
            <a:xfrm>
              <a:off x="5585223" y="3823098"/>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29" name="Freeform 47"/>
            <p:cNvSpPr>
              <a:spLocks/>
            </p:cNvSpPr>
            <p:nvPr/>
          </p:nvSpPr>
          <p:spPr bwMode="auto">
            <a:xfrm>
              <a:off x="4752976" y="3250406"/>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2030" name="Freeform 48"/>
            <p:cNvSpPr>
              <a:spLocks/>
            </p:cNvSpPr>
            <p:nvPr/>
          </p:nvSpPr>
          <p:spPr bwMode="auto">
            <a:xfrm>
              <a:off x="4499372" y="3804047"/>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42034" name="肘形连接符 141"/>
            <p:cNvCxnSpPr>
              <a:cxnSpLocks noChangeShapeType="1"/>
              <a:stCxn id="59" idx="3"/>
            </p:cNvCxnSpPr>
            <p:nvPr/>
          </p:nvCxnSpPr>
          <p:spPr bwMode="auto">
            <a:xfrm flipV="1">
              <a:off x="3433763" y="4321969"/>
              <a:ext cx="1620441" cy="1191"/>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2035" name="组合 417"/>
            <p:cNvGrpSpPr>
              <a:grpSpLocks/>
            </p:cNvGrpSpPr>
            <p:nvPr/>
          </p:nvGrpSpPr>
          <p:grpSpPr bwMode="auto">
            <a:xfrm>
              <a:off x="1851423" y="3696891"/>
              <a:ext cx="1582340" cy="1109663"/>
              <a:chOff x="416520" y="4774171"/>
              <a:chExt cx="2109658" cy="1479927"/>
            </a:xfrm>
          </p:grpSpPr>
          <p:sp>
            <p:nvSpPr>
              <p:cNvPr id="59" name="圆角矩形 509"/>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60"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sp>
            <p:nvSpPr>
              <p:cNvPr id="42069" name="Text Box 16"/>
              <p:cNvSpPr txBox="1">
                <a:spLocks noChangeArrowheads="1"/>
              </p:cNvSpPr>
              <p:nvPr/>
            </p:nvSpPr>
            <p:spPr bwMode="auto">
              <a:xfrm>
                <a:off x="481277" y="5301819"/>
                <a:ext cx="2044901" cy="684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97.0%</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at least </a:t>
                </a:r>
                <a:r>
                  <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rPr>
                  <a:t>one</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59.4%</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6 or more</a:t>
                </a:r>
              </a:p>
            </p:txBody>
          </p:sp>
        </p:grpSp>
        <p:sp>
          <p:nvSpPr>
            <p:cNvPr id="62" name="Oval 25"/>
            <p:cNvSpPr>
              <a:spLocks noChangeArrowheads="1"/>
            </p:cNvSpPr>
            <p:nvPr/>
          </p:nvSpPr>
          <p:spPr bwMode="gray">
            <a:xfrm>
              <a:off x="5051823" y="4273153"/>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42037" name="肘形连接符 141"/>
            <p:cNvCxnSpPr>
              <a:cxnSpLocks noChangeShapeType="1"/>
              <a:stCxn id="122" idx="2"/>
              <a:endCxn id="68" idx="0"/>
            </p:cNvCxnSpPr>
            <p:nvPr/>
          </p:nvCxnSpPr>
          <p:spPr bwMode="auto">
            <a:xfrm rot="5400000">
              <a:off x="6279357" y="2757488"/>
              <a:ext cx="207169" cy="1266825"/>
            </a:xfrm>
            <a:prstGeom prst="bentConnector3">
              <a:avLst>
                <a:gd name="adj1" fmla="val 119157"/>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68" name="Oval 25"/>
            <p:cNvSpPr>
              <a:spLocks noChangeArrowheads="1"/>
            </p:cNvSpPr>
            <p:nvPr/>
          </p:nvSpPr>
          <p:spPr bwMode="gray">
            <a:xfrm>
              <a:off x="5709048" y="3494485"/>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42066" name="Text Box 16"/>
            <p:cNvSpPr txBox="1">
              <a:spLocks noChangeArrowheads="1"/>
            </p:cNvSpPr>
            <p:nvPr/>
          </p:nvSpPr>
          <p:spPr bwMode="auto">
            <a:xfrm>
              <a:off x="5779559" y="4334335"/>
              <a:ext cx="1533770" cy="51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71.3%</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at least </a:t>
              </a:r>
              <a:r>
                <a:rPr lang="en-US" altLang="zh-CN" sz="1050" u="sng" dirty="0">
                  <a:solidFill>
                    <a:srgbClr val="000000"/>
                  </a:solidFill>
                  <a:latin typeface="Calibri" panose="020F0502020204030204" pitchFamily="34" charset="0"/>
                  <a:ea typeface="SimSun" panose="02010600030101010101" pitchFamily="2" charset="-122"/>
                  <a:cs typeface="Calibri" panose="020F0502020204030204" pitchFamily="34" charset="0"/>
                </a:rPr>
                <a:t>one</a:t>
              </a:r>
            </a:p>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19.2%</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6 or more</a:t>
              </a:r>
            </a:p>
          </p:txBody>
        </p:sp>
        <p:sp>
          <p:nvSpPr>
            <p:cNvPr id="42042" name="Freeform 38"/>
            <p:cNvSpPr>
              <a:spLocks/>
            </p:cNvSpPr>
            <p:nvPr/>
          </p:nvSpPr>
          <p:spPr bwMode="auto">
            <a:xfrm rot="5400000" flipH="1">
              <a:off x="5186958" y="4279702"/>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42043" name="肘形连接符 141"/>
            <p:cNvCxnSpPr>
              <a:cxnSpLocks noChangeShapeType="1"/>
              <a:stCxn id="85" idx="3"/>
              <a:endCxn id="88" idx="0"/>
            </p:cNvCxnSpPr>
            <p:nvPr/>
          </p:nvCxnSpPr>
          <p:spPr bwMode="auto">
            <a:xfrm>
              <a:off x="3019425" y="1433513"/>
              <a:ext cx="496491" cy="336947"/>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2044" name="组合 417"/>
            <p:cNvGrpSpPr>
              <a:grpSpLocks/>
            </p:cNvGrpSpPr>
            <p:nvPr/>
          </p:nvGrpSpPr>
          <p:grpSpPr bwMode="auto">
            <a:xfrm>
              <a:off x="1437085" y="807244"/>
              <a:ext cx="1582340" cy="1109663"/>
              <a:chOff x="416520" y="4774171"/>
              <a:chExt cx="2109658" cy="1479927"/>
            </a:xfrm>
          </p:grpSpPr>
          <p:sp>
            <p:nvSpPr>
              <p:cNvPr id="85"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86"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sp>
            <p:nvSpPr>
              <p:cNvPr id="42063" name="Text Box 16"/>
              <p:cNvSpPr txBox="1">
                <a:spLocks noChangeArrowheads="1"/>
              </p:cNvSpPr>
              <p:nvPr/>
            </p:nvSpPr>
            <p:spPr bwMode="auto">
              <a:xfrm>
                <a:off x="481277" y="5301819"/>
                <a:ext cx="2044901" cy="684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97.0%</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at least </a:t>
                </a:r>
                <a:r>
                  <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rPr>
                  <a:t>one</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82.1%</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6 or more</a:t>
                </a:r>
              </a:p>
            </p:txBody>
          </p:sp>
        </p:grpSp>
        <p:sp>
          <p:nvSpPr>
            <p:cNvPr id="88" name="Oval 25"/>
            <p:cNvSpPr>
              <a:spLocks noChangeArrowheads="1"/>
            </p:cNvSpPr>
            <p:nvPr/>
          </p:nvSpPr>
          <p:spPr bwMode="gray">
            <a:xfrm>
              <a:off x="3475435" y="1770460"/>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grpSp>
          <p:nvGrpSpPr>
            <p:cNvPr id="42046" name="组合 417"/>
            <p:cNvGrpSpPr>
              <a:grpSpLocks/>
            </p:cNvGrpSpPr>
            <p:nvPr/>
          </p:nvGrpSpPr>
          <p:grpSpPr bwMode="auto">
            <a:xfrm>
              <a:off x="6225778" y="797719"/>
              <a:ext cx="1670447" cy="1109663"/>
              <a:chOff x="416520" y="4774171"/>
              <a:chExt cx="2227176" cy="1479927"/>
            </a:xfrm>
          </p:grpSpPr>
          <p:sp>
            <p:nvSpPr>
              <p:cNvPr id="98" name="圆角矩形 502"/>
              <p:cNvSpPr/>
              <p:nvPr/>
            </p:nvSpPr>
            <p:spPr>
              <a:xfrm>
                <a:off x="416520" y="4964720"/>
                <a:ext cx="2109706" cy="12893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9" name="圆角矩形 45"/>
              <p:cNvSpPr>
                <a:spLocks noChangeArrowheads="1"/>
              </p:cNvSpPr>
              <p:nvPr/>
            </p:nvSpPr>
            <p:spPr bwMode="auto">
              <a:xfrm>
                <a:off x="680035" y="4774171"/>
                <a:ext cx="1582676"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42060" name="Text Box 16"/>
              <p:cNvSpPr txBox="1">
                <a:spLocks noChangeArrowheads="1"/>
              </p:cNvSpPr>
              <p:nvPr/>
            </p:nvSpPr>
            <p:spPr bwMode="auto">
              <a:xfrm>
                <a:off x="481277" y="5301819"/>
                <a:ext cx="2162419" cy="684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78.1%</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at least </a:t>
                </a:r>
                <a:r>
                  <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rPr>
                  <a:t>one</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15.1% </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6 or more</a:t>
                </a:r>
              </a:p>
            </p:txBody>
          </p:sp>
        </p:grpSp>
        <p:cxnSp>
          <p:nvCxnSpPr>
            <p:cNvPr id="42047" name="肘形连接符 141"/>
            <p:cNvCxnSpPr>
              <a:cxnSpLocks noChangeShapeType="1"/>
              <a:stCxn id="106" idx="3"/>
              <a:endCxn id="111" idx="0"/>
            </p:cNvCxnSpPr>
            <p:nvPr/>
          </p:nvCxnSpPr>
          <p:spPr bwMode="auto">
            <a:xfrm>
              <a:off x="3187304" y="2746773"/>
              <a:ext cx="1483519" cy="39171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2048" name="组合 417"/>
            <p:cNvGrpSpPr>
              <a:grpSpLocks/>
            </p:cNvGrpSpPr>
            <p:nvPr/>
          </p:nvGrpSpPr>
          <p:grpSpPr bwMode="auto">
            <a:xfrm>
              <a:off x="1604963" y="2120503"/>
              <a:ext cx="1582341" cy="1109663"/>
              <a:chOff x="416520" y="4774171"/>
              <a:chExt cx="2109658" cy="1479927"/>
            </a:xfrm>
          </p:grpSpPr>
          <p:sp>
            <p:nvSpPr>
              <p:cNvPr id="106"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7"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sp>
            <p:nvSpPr>
              <p:cNvPr id="42057" name="Text Box 16"/>
              <p:cNvSpPr txBox="1">
                <a:spLocks noChangeArrowheads="1"/>
              </p:cNvSpPr>
              <p:nvPr/>
            </p:nvSpPr>
            <p:spPr bwMode="auto">
              <a:xfrm>
                <a:off x="481277" y="5301819"/>
                <a:ext cx="2044901" cy="684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98.1%</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at least </a:t>
                </a:r>
                <a:r>
                  <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rPr>
                  <a:t>one</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70.9%</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6 or more</a:t>
                </a:r>
              </a:p>
            </p:txBody>
          </p:sp>
        </p:grpSp>
        <p:sp>
          <p:nvSpPr>
            <p:cNvPr id="111" name="Oval 25"/>
            <p:cNvSpPr>
              <a:spLocks noChangeArrowheads="1"/>
            </p:cNvSpPr>
            <p:nvPr/>
          </p:nvSpPr>
          <p:spPr bwMode="gray">
            <a:xfrm>
              <a:off x="4630341" y="3138487"/>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9" name="Oval 25"/>
            <p:cNvSpPr>
              <a:spLocks noChangeArrowheads="1"/>
            </p:cNvSpPr>
            <p:nvPr/>
          </p:nvSpPr>
          <p:spPr bwMode="gray">
            <a:xfrm>
              <a:off x="5664994" y="2746772"/>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42051" name="肘形连接符 141"/>
            <p:cNvCxnSpPr>
              <a:cxnSpLocks noChangeShapeType="1"/>
              <a:stCxn id="98" idx="1"/>
              <a:endCxn id="119" idx="6"/>
            </p:cNvCxnSpPr>
            <p:nvPr/>
          </p:nvCxnSpPr>
          <p:spPr bwMode="auto">
            <a:xfrm rot="10800000" flipV="1">
              <a:off x="5745957" y="1423988"/>
              <a:ext cx="479822" cy="1363266"/>
            </a:xfrm>
            <a:prstGeom prst="bentConnector3">
              <a:avLst>
                <a:gd name="adj1" fmla="val 107588"/>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22" name="圆角矩形 502"/>
            <p:cNvSpPr/>
            <p:nvPr/>
          </p:nvSpPr>
          <p:spPr>
            <a:xfrm>
              <a:off x="6225779" y="2320528"/>
              <a:ext cx="1581150" cy="96678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23" name="圆角矩形 45"/>
            <p:cNvSpPr>
              <a:spLocks noChangeArrowheads="1"/>
            </p:cNvSpPr>
            <p:nvPr/>
          </p:nvSpPr>
          <p:spPr bwMode="auto">
            <a:xfrm>
              <a:off x="6423422" y="217765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sp>
          <p:nvSpPr>
            <p:cNvPr id="42054" name="Text Box 16"/>
            <p:cNvSpPr txBox="1">
              <a:spLocks noChangeArrowheads="1"/>
            </p:cNvSpPr>
            <p:nvPr/>
          </p:nvSpPr>
          <p:spPr bwMode="auto">
            <a:xfrm>
              <a:off x="6273403" y="2574131"/>
              <a:ext cx="1622822" cy="51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67.7%</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at least </a:t>
              </a:r>
              <a:r>
                <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rPr>
                <a:t>one</a:t>
              </a: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11.0%</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6 or more</a:t>
              </a:r>
            </a:p>
          </p:txBody>
        </p:sp>
      </p:grpSp>
      <p:sp>
        <p:nvSpPr>
          <p:cNvPr id="2" name="Title 1"/>
          <p:cNvSpPr>
            <a:spLocks noGrp="1"/>
          </p:cNvSpPr>
          <p:nvPr>
            <p:ph type="title"/>
          </p:nvPr>
        </p:nvSpPr>
        <p:spPr/>
        <p:txBody>
          <a:bodyPr/>
          <a:lstStyle/>
          <a:p>
            <a:r>
              <a:rPr lang="en-US" sz="2800" dirty="0"/>
              <a:t>Europe: </a:t>
            </a:r>
            <a:r>
              <a:rPr lang="en-US" dirty="0"/>
              <a:t>Supportive School Personnel</a:t>
            </a:r>
          </a:p>
        </p:txBody>
      </p:sp>
      <p:cxnSp>
        <p:nvCxnSpPr>
          <p:cNvPr id="91" name="肘形连接符 141">
            <a:extLst>
              <a:ext uri="{FF2B5EF4-FFF2-40B4-BE49-F238E27FC236}">
                <a16:creationId xmlns:a16="http://schemas.microsoft.com/office/drawing/2014/main" id="{08454F3D-BEF3-2C4E-B566-8226D84C3303}"/>
              </a:ext>
            </a:extLst>
          </p:cNvPr>
          <p:cNvCxnSpPr>
            <a:cxnSpLocks noChangeShapeType="1"/>
            <a:stCxn id="92" idx="1"/>
          </p:cNvCxnSpPr>
          <p:nvPr/>
        </p:nvCxnSpPr>
        <p:spPr bwMode="auto">
          <a:xfrm rot="10800000">
            <a:off x="5048904" y="3978875"/>
            <a:ext cx="483524" cy="66383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92" name="圆角矩形 523">
            <a:extLst>
              <a:ext uri="{FF2B5EF4-FFF2-40B4-BE49-F238E27FC236}">
                <a16:creationId xmlns:a16="http://schemas.microsoft.com/office/drawing/2014/main" id="{B0FFD43B-4365-C942-B8A2-06BF104AEF60}"/>
              </a:ext>
            </a:extLst>
          </p:cNvPr>
          <p:cNvSpPr/>
          <p:nvPr/>
        </p:nvSpPr>
        <p:spPr bwMode="auto">
          <a:xfrm>
            <a:off x="5532428" y="4158720"/>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3" name="圆角矩形 45">
            <a:extLst>
              <a:ext uri="{FF2B5EF4-FFF2-40B4-BE49-F238E27FC236}">
                <a16:creationId xmlns:a16="http://schemas.microsoft.com/office/drawing/2014/main" id="{1EBE2F2B-1A2C-6E4A-ADBE-634137FEFBB7}"/>
              </a:ext>
            </a:extLst>
          </p:cNvPr>
          <p:cNvSpPr>
            <a:spLocks noChangeArrowheads="1"/>
          </p:cNvSpPr>
          <p:nvPr/>
        </p:nvSpPr>
        <p:spPr bwMode="auto">
          <a:xfrm>
            <a:off x="5730072" y="4015845"/>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sp>
        <p:nvSpPr>
          <p:cNvPr id="94" name="Oval 25">
            <a:extLst>
              <a:ext uri="{FF2B5EF4-FFF2-40B4-BE49-F238E27FC236}">
                <a16:creationId xmlns:a16="http://schemas.microsoft.com/office/drawing/2014/main" id="{47D4EEED-1A4E-4345-AC61-81B662993988}"/>
              </a:ext>
            </a:extLst>
          </p:cNvPr>
          <p:cNvSpPr>
            <a:spLocks noChangeArrowheads="1"/>
          </p:cNvSpPr>
          <p:nvPr/>
        </p:nvSpPr>
        <p:spPr bwMode="gray">
          <a:xfrm>
            <a:off x="5003654" y="3925294"/>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Tree>
    <p:extLst>
      <p:ext uri="{BB962C8B-B14F-4D97-AF65-F5344CB8AC3E}">
        <p14:creationId xmlns:p14="http://schemas.microsoft.com/office/powerpoint/2010/main" val="1520810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3584" y="878840"/>
            <a:ext cx="6554390" cy="4274820"/>
            <a:chOff x="1437085" y="797719"/>
            <a:chExt cx="6554390" cy="4274820"/>
          </a:xfrm>
        </p:grpSpPr>
        <p:sp>
          <p:nvSpPr>
            <p:cNvPr id="44034" name="Freeform 4"/>
            <p:cNvSpPr>
              <a:spLocks/>
            </p:cNvSpPr>
            <p:nvPr/>
          </p:nvSpPr>
          <p:spPr bwMode="auto">
            <a:xfrm>
              <a:off x="4555331" y="3126581"/>
              <a:ext cx="225029" cy="157163"/>
            </a:xfrm>
            <a:custGeom>
              <a:avLst/>
              <a:gdLst>
                <a:gd name="T0" fmla="*/ 264993 w 1113"/>
                <a:gd name="T1" fmla="*/ 45647 h 785"/>
                <a:gd name="T2" fmla="*/ 240462 w 1113"/>
                <a:gd name="T3" fmla="*/ 24025 h 785"/>
                <a:gd name="T4" fmla="*/ 213235 w 1113"/>
                <a:gd name="T5" fmla="*/ 9610 h 785"/>
                <a:gd name="T6" fmla="*/ 186277 w 1113"/>
                <a:gd name="T7" fmla="*/ 0 h 785"/>
                <a:gd name="T8" fmla="*/ 156084 w 1113"/>
                <a:gd name="T9" fmla="*/ 0 h 785"/>
                <a:gd name="T10" fmla="*/ 125892 w 1113"/>
                <a:gd name="T11" fmla="*/ 8008 h 785"/>
                <a:gd name="T12" fmla="*/ 92734 w 1113"/>
                <a:gd name="T13" fmla="*/ 9610 h 785"/>
                <a:gd name="T14" fmla="*/ 51759 w 1113"/>
                <a:gd name="T15" fmla="*/ 14949 h 785"/>
                <a:gd name="T16" fmla="*/ 32080 w 1113"/>
                <a:gd name="T17" fmla="*/ 33635 h 785"/>
                <a:gd name="T18" fmla="*/ 0 w 1113"/>
                <a:gd name="T19" fmla="*/ 43779 h 785"/>
                <a:gd name="T20" fmla="*/ 36662 w 1113"/>
                <a:gd name="T21" fmla="*/ 62998 h 785"/>
                <a:gd name="T22" fmla="*/ 52298 w 1113"/>
                <a:gd name="T23" fmla="*/ 85689 h 785"/>
                <a:gd name="T24" fmla="*/ 81142 w 1113"/>
                <a:gd name="T25" fmla="*/ 92095 h 785"/>
                <a:gd name="T26" fmla="*/ 100282 w 1113"/>
                <a:gd name="T27" fmla="*/ 116654 h 785"/>
                <a:gd name="T28" fmla="*/ 127240 w 1113"/>
                <a:gd name="T29" fmla="*/ 139344 h 785"/>
                <a:gd name="T30" fmla="*/ 156624 w 1113"/>
                <a:gd name="T31" fmla="*/ 150556 h 785"/>
                <a:gd name="T32" fmla="*/ 190321 w 1113"/>
                <a:gd name="T33" fmla="*/ 145751 h 785"/>
                <a:gd name="T34" fmla="*/ 197330 w 1113"/>
                <a:gd name="T35" fmla="*/ 185525 h 785"/>
                <a:gd name="T36" fmla="*/ 225905 w 1113"/>
                <a:gd name="T37" fmla="*/ 204211 h 785"/>
                <a:gd name="T38" fmla="*/ 253941 w 1113"/>
                <a:gd name="T39" fmla="*/ 209550 h 785"/>
                <a:gd name="T40" fmla="*/ 261489 w 1113"/>
                <a:gd name="T41" fmla="*/ 206347 h 785"/>
                <a:gd name="T42" fmla="*/ 266071 w 1113"/>
                <a:gd name="T43" fmla="*/ 202343 h 785"/>
                <a:gd name="T44" fmla="*/ 266880 w 1113"/>
                <a:gd name="T45" fmla="*/ 198605 h 785"/>
                <a:gd name="T46" fmla="*/ 269576 w 1113"/>
                <a:gd name="T47" fmla="*/ 195135 h 785"/>
                <a:gd name="T48" fmla="*/ 268498 w 1113"/>
                <a:gd name="T49" fmla="*/ 190597 h 785"/>
                <a:gd name="T50" fmla="*/ 265532 w 1113"/>
                <a:gd name="T51" fmla="*/ 185792 h 785"/>
                <a:gd name="T52" fmla="*/ 264724 w 1113"/>
                <a:gd name="T53" fmla="*/ 181521 h 785"/>
                <a:gd name="T54" fmla="*/ 264724 w 1113"/>
                <a:gd name="T55" fmla="*/ 176983 h 785"/>
                <a:gd name="T56" fmla="*/ 267150 w 1113"/>
                <a:gd name="T57" fmla="*/ 174581 h 785"/>
                <a:gd name="T58" fmla="*/ 268498 w 1113"/>
                <a:gd name="T59" fmla="*/ 170576 h 785"/>
                <a:gd name="T60" fmla="*/ 272811 w 1113"/>
                <a:gd name="T61" fmla="*/ 165504 h 785"/>
                <a:gd name="T62" fmla="*/ 278202 w 1113"/>
                <a:gd name="T63" fmla="*/ 165504 h 785"/>
                <a:gd name="T64" fmla="*/ 281707 w 1113"/>
                <a:gd name="T65" fmla="*/ 157496 h 785"/>
                <a:gd name="T66" fmla="*/ 287098 w 1113"/>
                <a:gd name="T67" fmla="*/ 126264 h 785"/>
                <a:gd name="T68" fmla="*/ 300038 w 1113"/>
                <a:gd name="T69" fmla="*/ 111315 h 785"/>
                <a:gd name="T70" fmla="*/ 277394 w 1113"/>
                <a:gd name="T71" fmla="*/ 94231 h 785"/>
                <a:gd name="T72" fmla="*/ 262837 w 1113"/>
                <a:gd name="T73" fmla="*/ 72608 h 785"/>
                <a:gd name="T74" fmla="*/ 264993 w 1113"/>
                <a:gd name="T75" fmla="*/ 45647 h 7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3" h="785">
                  <a:moveTo>
                    <a:pt x="983" y="171"/>
                  </a:moveTo>
                  <a:lnTo>
                    <a:pt x="892" y="90"/>
                  </a:lnTo>
                  <a:lnTo>
                    <a:pt x="791" y="36"/>
                  </a:lnTo>
                  <a:lnTo>
                    <a:pt x="691" y="0"/>
                  </a:lnTo>
                  <a:lnTo>
                    <a:pt x="579" y="0"/>
                  </a:lnTo>
                  <a:lnTo>
                    <a:pt x="467" y="30"/>
                  </a:lnTo>
                  <a:lnTo>
                    <a:pt x="344" y="36"/>
                  </a:lnTo>
                  <a:lnTo>
                    <a:pt x="192" y="56"/>
                  </a:lnTo>
                  <a:lnTo>
                    <a:pt x="119" y="126"/>
                  </a:lnTo>
                  <a:lnTo>
                    <a:pt x="0" y="164"/>
                  </a:lnTo>
                  <a:lnTo>
                    <a:pt x="136" y="236"/>
                  </a:lnTo>
                  <a:lnTo>
                    <a:pt x="194" y="321"/>
                  </a:lnTo>
                  <a:lnTo>
                    <a:pt x="301" y="345"/>
                  </a:lnTo>
                  <a:lnTo>
                    <a:pt x="372" y="437"/>
                  </a:lnTo>
                  <a:lnTo>
                    <a:pt x="472" y="522"/>
                  </a:lnTo>
                  <a:lnTo>
                    <a:pt x="581" y="564"/>
                  </a:lnTo>
                  <a:lnTo>
                    <a:pt x="706" y="546"/>
                  </a:lnTo>
                  <a:lnTo>
                    <a:pt x="732" y="695"/>
                  </a:lnTo>
                  <a:lnTo>
                    <a:pt x="838" y="765"/>
                  </a:lnTo>
                  <a:lnTo>
                    <a:pt x="942" y="785"/>
                  </a:lnTo>
                  <a:lnTo>
                    <a:pt x="970" y="773"/>
                  </a:lnTo>
                  <a:lnTo>
                    <a:pt x="987" y="758"/>
                  </a:lnTo>
                  <a:lnTo>
                    <a:pt x="990" y="744"/>
                  </a:lnTo>
                  <a:lnTo>
                    <a:pt x="1000" y="731"/>
                  </a:lnTo>
                  <a:lnTo>
                    <a:pt x="996" y="714"/>
                  </a:lnTo>
                  <a:lnTo>
                    <a:pt x="985" y="696"/>
                  </a:lnTo>
                  <a:lnTo>
                    <a:pt x="982" y="680"/>
                  </a:lnTo>
                  <a:lnTo>
                    <a:pt x="982" y="663"/>
                  </a:lnTo>
                  <a:lnTo>
                    <a:pt x="991" y="654"/>
                  </a:lnTo>
                  <a:lnTo>
                    <a:pt x="996" y="639"/>
                  </a:lnTo>
                  <a:lnTo>
                    <a:pt x="1012" y="620"/>
                  </a:lnTo>
                  <a:lnTo>
                    <a:pt x="1032" y="620"/>
                  </a:lnTo>
                  <a:lnTo>
                    <a:pt x="1045" y="590"/>
                  </a:lnTo>
                  <a:lnTo>
                    <a:pt x="1065" y="473"/>
                  </a:lnTo>
                  <a:lnTo>
                    <a:pt x="1113" y="417"/>
                  </a:lnTo>
                  <a:lnTo>
                    <a:pt x="1029" y="353"/>
                  </a:lnTo>
                  <a:lnTo>
                    <a:pt x="975" y="272"/>
                  </a:lnTo>
                  <a:lnTo>
                    <a:pt x="983" y="171"/>
                  </a:lnTo>
                  <a:close/>
                </a:path>
              </a:pathLst>
            </a:custGeom>
            <a:solidFill>
              <a:srgbClr val="6666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35" name="Freeform 5"/>
            <p:cNvSpPr>
              <a:spLocks/>
            </p:cNvSpPr>
            <p:nvPr/>
          </p:nvSpPr>
          <p:spPr bwMode="auto">
            <a:xfrm>
              <a:off x="5866210" y="1107282"/>
              <a:ext cx="2125265" cy="2778919"/>
            </a:xfrm>
            <a:custGeom>
              <a:avLst/>
              <a:gdLst>
                <a:gd name="T0" fmla="*/ 523596 w 10483"/>
                <a:gd name="T1" fmla="*/ 806017 h 13892"/>
                <a:gd name="T2" fmla="*/ 817425 w 10483"/>
                <a:gd name="T3" fmla="*/ 767610 h 13892"/>
                <a:gd name="T4" fmla="*/ 804721 w 10483"/>
                <a:gd name="T5" fmla="*/ 585709 h 13892"/>
                <a:gd name="T6" fmla="*/ 396008 w 10483"/>
                <a:gd name="T7" fmla="*/ 365402 h 13892"/>
                <a:gd name="T8" fmla="*/ 159755 w 10483"/>
                <a:gd name="T9" fmla="*/ 308058 h 13892"/>
                <a:gd name="T10" fmla="*/ 12705 w 10483"/>
                <a:gd name="T11" fmla="*/ 540901 h 13892"/>
                <a:gd name="T12" fmla="*/ 60550 w 10483"/>
                <a:gd name="T13" fmla="*/ 754808 h 13892"/>
                <a:gd name="T14" fmla="*/ 137319 w 10483"/>
                <a:gd name="T15" fmla="*/ 1010055 h 13892"/>
                <a:gd name="T16" fmla="*/ 159755 w 10483"/>
                <a:gd name="T17" fmla="*/ 1191956 h 13892"/>
                <a:gd name="T18" fmla="*/ 122722 w 10483"/>
                <a:gd name="T19" fmla="*/ 1536020 h 13892"/>
                <a:gd name="T20" fmla="*/ 194895 w 10483"/>
                <a:gd name="T21" fmla="*/ 1651775 h 13892"/>
                <a:gd name="T22" fmla="*/ 57577 w 10483"/>
                <a:gd name="T23" fmla="*/ 1820873 h 13892"/>
                <a:gd name="T24" fmla="*/ 76769 w 10483"/>
                <a:gd name="T25" fmla="*/ 2015576 h 13892"/>
                <a:gd name="T26" fmla="*/ 210844 w 10483"/>
                <a:gd name="T27" fmla="*/ 2197477 h 13892"/>
                <a:gd name="T28" fmla="*/ 341675 w 10483"/>
                <a:gd name="T29" fmla="*/ 2334569 h 13892"/>
                <a:gd name="T30" fmla="*/ 402225 w 10483"/>
                <a:gd name="T31" fmla="*/ 2484730 h 13892"/>
                <a:gd name="T32" fmla="*/ 526839 w 10483"/>
                <a:gd name="T33" fmla="*/ 2577281 h 13892"/>
                <a:gd name="T34" fmla="*/ 705786 w 10483"/>
                <a:gd name="T35" fmla="*/ 2762382 h 13892"/>
                <a:gd name="T36" fmla="*/ 919603 w 10483"/>
                <a:gd name="T37" fmla="*/ 2826128 h 13892"/>
                <a:gd name="T38" fmla="*/ 1051786 w 10483"/>
                <a:gd name="T39" fmla="*/ 3045635 h 13892"/>
                <a:gd name="T40" fmla="*/ 1032864 w 10483"/>
                <a:gd name="T41" fmla="*/ 3122183 h 13892"/>
                <a:gd name="T42" fmla="*/ 911494 w 10483"/>
                <a:gd name="T43" fmla="*/ 3380631 h 13892"/>
                <a:gd name="T44" fmla="*/ 1195593 w 10483"/>
                <a:gd name="T45" fmla="*/ 3505188 h 13892"/>
                <a:gd name="T46" fmla="*/ 1565921 w 10483"/>
                <a:gd name="T47" fmla="*/ 3620142 h 13892"/>
                <a:gd name="T48" fmla="*/ 1770277 w 10483"/>
                <a:gd name="T49" fmla="*/ 3632945 h 13892"/>
                <a:gd name="T50" fmla="*/ 1629985 w 10483"/>
                <a:gd name="T51" fmla="*/ 3399835 h 13892"/>
                <a:gd name="T52" fmla="*/ 1732163 w 10483"/>
                <a:gd name="T53" fmla="*/ 3237138 h 13892"/>
                <a:gd name="T54" fmla="*/ 1629985 w 10483"/>
                <a:gd name="T55" fmla="*/ 3052036 h 13892"/>
                <a:gd name="T56" fmla="*/ 1562677 w 10483"/>
                <a:gd name="T57" fmla="*/ 2822127 h 13892"/>
                <a:gd name="T58" fmla="*/ 1715944 w 10483"/>
                <a:gd name="T59" fmla="*/ 2710373 h 13892"/>
                <a:gd name="T60" fmla="*/ 1939493 w 10483"/>
                <a:gd name="T61" fmla="*/ 2595685 h 13892"/>
                <a:gd name="T62" fmla="*/ 2140876 w 10483"/>
                <a:gd name="T63" fmla="*/ 2694636 h 13892"/>
                <a:gd name="T64" fmla="*/ 2354693 w 10483"/>
                <a:gd name="T65" fmla="*/ 2643427 h 13892"/>
                <a:gd name="T66" fmla="*/ 2600678 w 10483"/>
                <a:gd name="T67" fmla="*/ 2688235 h 13892"/>
                <a:gd name="T68" fmla="*/ 2530396 w 10483"/>
                <a:gd name="T69" fmla="*/ 2515936 h 13892"/>
                <a:gd name="T70" fmla="*/ 2527153 w 10483"/>
                <a:gd name="T71" fmla="*/ 2327635 h 13892"/>
                <a:gd name="T72" fmla="*/ 2833687 w 10483"/>
                <a:gd name="T73" fmla="*/ 2231883 h 13892"/>
                <a:gd name="T74" fmla="*/ 2435787 w 10483"/>
                <a:gd name="T75" fmla="*/ 129357 h 13892"/>
                <a:gd name="T76" fmla="*/ 2627438 w 10483"/>
                <a:gd name="T77" fmla="*/ 240845 h 13892"/>
                <a:gd name="T78" fmla="*/ 2442274 w 10483"/>
                <a:gd name="T79" fmla="*/ 250447 h 13892"/>
                <a:gd name="T80" fmla="*/ 2002205 w 10483"/>
                <a:gd name="T81" fmla="*/ 186702 h 13892"/>
                <a:gd name="T82" fmla="*/ 2018154 w 10483"/>
                <a:gd name="T83" fmla="*/ 355800 h 13892"/>
                <a:gd name="T84" fmla="*/ 1912462 w 10483"/>
                <a:gd name="T85" fmla="*/ 305657 h 13892"/>
                <a:gd name="T86" fmla="*/ 1727568 w 10483"/>
                <a:gd name="T87" fmla="*/ 387806 h 13892"/>
                <a:gd name="T88" fmla="*/ 1606197 w 10483"/>
                <a:gd name="T89" fmla="*/ 426213 h 13892"/>
                <a:gd name="T90" fmla="*/ 1561055 w 10483"/>
                <a:gd name="T91" fmla="*/ 413411 h 13892"/>
                <a:gd name="T92" fmla="*/ 1382108 w 10483"/>
                <a:gd name="T93" fmla="*/ 505961 h 13892"/>
                <a:gd name="T94" fmla="*/ 1206946 w 10483"/>
                <a:gd name="T95" fmla="*/ 697464 h 13892"/>
                <a:gd name="T96" fmla="*/ 1136664 w 10483"/>
                <a:gd name="T97" fmla="*/ 550503 h 13892"/>
                <a:gd name="T98" fmla="*/ 978261 w 10483"/>
                <a:gd name="T99" fmla="*/ 433148 h 13892"/>
                <a:gd name="T100" fmla="*/ 1047461 w 10483"/>
                <a:gd name="T101" fmla="*/ 665458 h 13892"/>
                <a:gd name="T102" fmla="*/ 999346 w 10483"/>
                <a:gd name="T103" fmla="*/ 770811 h 13892"/>
                <a:gd name="T104" fmla="*/ 788772 w 10483"/>
                <a:gd name="T105" fmla="*/ 939909 h 13892"/>
                <a:gd name="T106" fmla="*/ 737683 w 10483"/>
                <a:gd name="T107" fmla="*/ 1022858 h 13892"/>
                <a:gd name="T108" fmla="*/ 622800 w 10483"/>
                <a:gd name="T109" fmla="*/ 1061265 h 13892"/>
                <a:gd name="T110" fmla="*/ 626855 w 10483"/>
                <a:gd name="T111" fmla="*/ 1143680 h 13892"/>
                <a:gd name="T112" fmla="*/ 424661 w 10483"/>
                <a:gd name="T113" fmla="*/ 946310 h 13892"/>
                <a:gd name="T114" fmla="*/ 245984 w 10483"/>
                <a:gd name="T115" fmla="*/ 719601 h 138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83" h="13892">
                  <a:moveTo>
                    <a:pt x="910" y="2698"/>
                  </a:moveTo>
                  <a:lnTo>
                    <a:pt x="945" y="2603"/>
                  </a:lnTo>
                  <a:lnTo>
                    <a:pt x="1087" y="2651"/>
                  </a:lnTo>
                  <a:lnTo>
                    <a:pt x="1252" y="2770"/>
                  </a:lnTo>
                  <a:lnTo>
                    <a:pt x="1441" y="2842"/>
                  </a:lnTo>
                  <a:lnTo>
                    <a:pt x="1654" y="2902"/>
                  </a:lnTo>
                  <a:lnTo>
                    <a:pt x="1937" y="3022"/>
                  </a:lnTo>
                  <a:lnTo>
                    <a:pt x="2185" y="3057"/>
                  </a:lnTo>
                  <a:lnTo>
                    <a:pt x="2292" y="3117"/>
                  </a:lnTo>
                  <a:lnTo>
                    <a:pt x="2516" y="3117"/>
                  </a:lnTo>
                  <a:lnTo>
                    <a:pt x="2682" y="3105"/>
                  </a:lnTo>
                  <a:lnTo>
                    <a:pt x="2762" y="3030"/>
                  </a:lnTo>
                  <a:lnTo>
                    <a:pt x="2882" y="2974"/>
                  </a:lnTo>
                  <a:lnTo>
                    <a:pt x="3024" y="2878"/>
                  </a:lnTo>
                  <a:lnTo>
                    <a:pt x="3119" y="2770"/>
                  </a:lnTo>
                  <a:lnTo>
                    <a:pt x="3189" y="2627"/>
                  </a:lnTo>
                  <a:lnTo>
                    <a:pt x="3166" y="2555"/>
                  </a:lnTo>
                  <a:lnTo>
                    <a:pt x="3095" y="2459"/>
                  </a:lnTo>
                  <a:lnTo>
                    <a:pt x="3036" y="2351"/>
                  </a:lnTo>
                  <a:lnTo>
                    <a:pt x="3087" y="2223"/>
                  </a:lnTo>
                  <a:lnTo>
                    <a:pt x="2977" y="2196"/>
                  </a:lnTo>
                  <a:lnTo>
                    <a:pt x="2835" y="2100"/>
                  </a:lnTo>
                  <a:lnTo>
                    <a:pt x="2658" y="2004"/>
                  </a:lnTo>
                  <a:lnTo>
                    <a:pt x="2504" y="1957"/>
                  </a:lnTo>
                  <a:lnTo>
                    <a:pt x="2363" y="1837"/>
                  </a:lnTo>
                  <a:lnTo>
                    <a:pt x="2150" y="1669"/>
                  </a:lnTo>
                  <a:lnTo>
                    <a:pt x="1817" y="1475"/>
                  </a:lnTo>
                  <a:lnTo>
                    <a:pt x="1465" y="1370"/>
                  </a:lnTo>
                  <a:lnTo>
                    <a:pt x="1240" y="1370"/>
                  </a:lnTo>
                  <a:lnTo>
                    <a:pt x="1158" y="1466"/>
                  </a:lnTo>
                  <a:lnTo>
                    <a:pt x="1028" y="1346"/>
                  </a:lnTo>
                  <a:lnTo>
                    <a:pt x="931" y="1445"/>
                  </a:lnTo>
                  <a:lnTo>
                    <a:pt x="933" y="1310"/>
                  </a:lnTo>
                  <a:lnTo>
                    <a:pt x="721" y="1262"/>
                  </a:lnTo>
                  <a:lnTo>
                    <a:pt x="591" y="1155"/>
                  </a:lnTo>
                  <a:lnTo>
                    <a:pt x="425" y="1107"/>
                  </a:lnTo>
                  <a:lnTo>
                    <a:pt x="295" y="1155"/>
                  </a:lnTo>
                  <a:lnTo>
                    <a:pt x="193" y="1206"/>
                  </a:lnTo>
                  <a:lnTo>
                    <a:pt x="59" y="1478"/>
                  </a:lnTo>
                  <a:lnTo>
                    <a:pt x="0" y="1669"/>
                  </a:lnTo>
                  <a:lnTo>
                    <a:pt x="16" y="1864"/>
                  </a:lnTo>
                  <a:lnTo>
                    <a:pt x="47" y="2028"/>
                  </a:lnTo>
                  <a:lnTo>
                    <a:pt x="201" y="2124"/>
                  </a:lnTo>
                  <a:lnTo>
                    <a:pt x="295" y="2136"/>
                  </a:lnTo>
                  <a:lnTo>
                    <a:pt x="343" y="2292"/>
                  </a:lnTo>
                  <a:lnTo>
                    <a:pt x="413" y="2447"/>
                  </a:lnTo>
                  <a:lnTo>
                    <a:pt x="307" y="2579"/>
                  </a:lnTo>
                  <a:lnTo>
                    <a:pt x="224" y="2710"/>
                  </a:lnTo>
                  <a:lnTo>
                    <a:pt x="224" y="2830"/>
                  </a:lnTo>
                  <a:lnTo>
                    <a:pt x="307" y="2926"/>
                  </a:lnTo>
                  <a:lnTo>
                    <a:pt x="390" y="3081"/>
                  </a:lnTo>
                  <a:lnTo>
                    <a:pt x="473" y="3201"/>
                  </a:lnTo>
                  <a:lnTo>
                    <a:pt x="543" y="3357"/>
                  </a:lnTo>
                  <a:lnTo>
                    <a:pt x="508" y="3476"/>
                  </a:lnTo>
                  <a:lnTo>
                    <a:pt x="461" y="3608"/>
                  </a:lnTo>
                  <a:lnTo>
                    <a:pt x="508" y="3787"/>
                  </a:lnTo>
                  <a:lnTo>
                    <a:pt x="449" y="3859"/>
                  </a:lnTo>
                  <a:lnTo>
                    <a:pt x="532" y="3943"/>
                  </a:lnTo>
                  <a:lnTo>
                    <a:pt x="579" y="4075"/>
                  </a:lnTo>
                  <a:lnTo>
                    <a:pt x="638" y="4170"/>
                  </a:lnTo>
                  <a:lnTo>
                    <a:pt x="721" y="4290"/>
                  </a:lnTo>
                  <a:lnTo>
                    <a:pt x="662" y="4398"/>
                  </a:lnTo>
                  <a:lnTo>
                    <a:pt x="591" y="4469"/>
                  </a:lnTo>
                  <a:lnTo>
                    <a:pt x="768" y="4613"/>
                  </a:lnTo>
                  <a:lnTo>
                    <a:pt x="921" y="4673"/>
                  </a:lnTo>
                  <a:lnTo>
                    <a:pt x="992" y="4793"/>
                  </a:lnTo>
                  <a:lnTo>
                    <a:pt x="1075" y="4900"/>
                  </a:lnTo>
                  <a:lnTo>
                    <a:pt x="898" y="5175"/>
                  </a:lnTo>
                  <a:lnTo>
                    <a:pt x="673" y="5475"/>
                  </a:lnTo>
                  <a:lnTo>
                    <a:pt x="454" y="5759"/>
                  </a:lnTo>
                  <a:lnTo>
                    <a:pt x="224" y="5953"/>
                  </a:lnTo>
                  <a:lnTo>
                    <a:pt x="272" y="5989"/>
                  </a:lnTo>
                  <a:lnTo>
                    <a:pt x="402" y="5929"/>
                  </a:lnTo>
                  <a:lnTo>
                    <a:pt x="425" y="6037"/>
                  </a:lnTo>
                  <a:lnTo>
                    <a:pt x="449" y="6133"/>
                  </a:lnTo>
                  <a:lnTo>
                    <a:pt x="543" y="6193"/>
                  </a:lnTo>
                  <a:lnTo>
                    <a:pt x="721" y="6193"/>
                  </a:lnTo>
                  <a:lnTo>
                    <a:pt x="784" y="6322"/>
                  </a:lnTo>
                  <a:lnTo>
                    <a:pt x="673" y="6300"/>
                  </a:lnTo>
                  <a:lnTo>
                    <a:pt x="543" y="6348"/>
                  </a:lnTo>
                  <a:lnTo>
                    <a:pt x="378" y="6432"/>
                  </a:lnTo>
                  <a:lnTo>
                    <a:pt x="252" y="6532"/>
                  </a:lnTo>
                  <a:lnTo>
                    <a:pt x="154" y="6623"/>
                  </a:lnTo>
                  <a:lnTo>
                    <a:pt x="213" y="6827"/>
                  </a:lnTo>
                  <a:lnTo>
                    <a:pt x="165" y="6923"/>
                  </a:lnTo>
                  <a:lnTo>
                    <a:pt x="189" y="7054"/>
                  </a:lnTo>
                  <a:lnTo>
                    <a:pt x="260" y="7162"/>
                  </a:lnTo>
                  <a:lnTo>
                    <a:pt x="236" y="7305"/>
                  </a:lnTo>
                  <a:lnTo>
                    <a:pt x="134" y="7399"/>
                  </a:lnTo>
                  <a:lnTo>
                    <a:pt x="201" y="7449"/>
                  </a:lnTo>
                  <a:lnTo>
                    <a:pt x="284" y="7557"/>
                  </a:lnTo>
                  <a:lnTo>
                    <a:pt x="331" y="7676"/>
                  </a:lnTo>
                  <a:lnTo>
                    <a:pt x="378" y="7808"/>
                  </a:lnTo>
                  <a:lnTo>
                    <a:pt x="402" y="7940"/>
                  </a:lnTo>
                  <a:lnTo>
                    <a:pt x="425" y="8071"/>
                  </a:lnTo>
                  <a:lnTo>
                    <a:pt x="591" y="8095"/>
                  </a:lnTo>
                  <a:lnTo>
                    <a:pt x="721" y="8131"/>
                  </a:lnTo>
                  <a:lnTo>
                    <a:pt x="780" y="8239"/>
                  </a:lnTo>
                  <a:lnTo>
                    <a:pt x="898" y="8191"/>
                  </a:lnTo>
                  <a:lnTo>
                    <a:pt x="1028" y="8191"/>
                  </a:lnTo>
                  <a:lnTo>
                    <a:pt x="1181" y="8287"/>
                  </a:lnTo>
                  <a:lnTo>
                    <a:pt x="1134" y="8502"/>
                  </a:lnTo>
                  <a:lnTo>
                    <a:pt x="1193" y="8610"/>
                  </a:lnTo>
                  <a:lnTo>
                    <a:pt x="1146" y="8729"/>
                  </a:lnTo>
                  <a:lnTo>
                    <a:pt x="1264" y="8753"/>
                  </a:lnTo>
                  <a:lnTo>
                    <a:pt x="1374" y="8925"/>
                  </a:lnTo>
                  <a:lnTo>
                    <a:pt x="1465" y="8969"/>
                  </a:lnTo>
                  <a:lnTo>
                    <a:pt x="1666" y="9160"/>
                  </a:lnTo>
                  <a:lnTo>
                    <a:pt x="1772" y="9244"/>
                  </a:lnTo>
                  <a:lnTo>
                    <a:pt x="1677" y="9292"/>
                  </a:lnTo>
                  <a:lnTo>
                    <a:pt x="1607" y="9376"/>
                  </a:lnTo>
                  <a:lnTo>
                    <a:pt x="1488" y="9316"/>
                  </a:lnTo>
                  <a:lnTo>
                    <a:pt x="1345" y="9344"/>
                  </a:lnTo>
                  <a:lnTo>
                    <a:pt x="1347" y="9519"/>
                  </a:lnTo>
                  <a:lnTo>
                    <a:pt x="1477" y="9555"/>
                  </a:lnTo>
                  <a:lnTo>
                    <a:pt x="1522" y="9703"/>
                  </a:lnTo>
                  <a:lnTo>
                    <a:pt x="1571" y="9783"/>
                  </a:lnTo>
                  <a:lnTo>
                    <a:pt x="1725" y="9711"/>
                  </a:lnTo>
                  <a:lnTo>
                    <a:pt x="1949" y="9663"/>
                  </a:lnTo>
                  <a:lnTo>
                    <a:pt x="2055" y="9687"/>
                  </a:lnTo>
                  <a:lnTo>
                    <a:pt x="2174" y="9806"/>
                  </a:lnTo>
                  <a:lnTo>
                    <a:pt x="2233" y="9938"/>
                  </a:lnTo>
                  <a:lnTo>
                    <a:pt x="2256" y="10082"/>
                  </a:lnTo>
                  <a:lnTo>
                    <a:pt x="2433" y="10094"/>
                  </a:lnTo>
                  <a:lnTo>
                    <a:pt x="2528" y="10225"/>
                  </a:lnTo>
                  <a:lnTo>
                    <a:pt x="2611" y="10357"/>
                  </a:lnTo>
                  <a:lnTo>
                    <a:pt x="2658" y="10453"/>
                  </a:lnTo>
                  <a:lnTo>
                    <a:pt x="2847" y="10417"/>
                  </a:lnTo>
                  <a:lnTo>
                    <a:pt x="2965" y="10465"/>
                  </a:lnTo>
                  <a:lnTo>
                    <a:pt x="3087" y="10422"/>
                  </a:lnTo>
                  <a:lnTo>
                    <a:pt x="3189" y="10489"/>
                  </a:lnTo>
                  <a:lnTo>
                    <a:pt x="3260" y="10584"/>
                  </a:lnTo>
                  <a:lnTo>
                    <a:pt x="3402" y="10596"/>
                  </a:lnTo>
                  <a:lnTo>
                    <a:pt x="3556" y="10644"/>
                  </a:lnTo>
                  <a:lnTo>
                    <a:pt x="3766" y="10721"/>
                  </a:lnTo>
                  <a:lnTo>
                    <a:pt x="3927" y="10821"/>
                  </a:lnTo>
                  <a:lnTo>
                    <a:pt x="3939" y="10976"/>
                  </a:lnTo>
                  <a:lnTo>
                    <a:pt x="3927" y="11120"/>
                  </a:lnTo>
                  <a:lnTo>
                    <a:pt x="3880" y="11287"/>
                  </a:lnTo>
                  <a:lnTo>
                    <a:pt x="3891" y="11419"/>
                  </a:lnTo>
                  <a:lnTo>
                    <a:pt x="3702" y="11479"/>
                  </a:lnTo>
                  <a:lnTo>
                    <a:pt x="3584" y="11479"/>
                  </a:lnTo>
                  <a:lnTo>
                    <a:pt x="3490" y="11575"/>
                  </a:lnTo>
                  <a:lnTo>
                    <a:pt x="3478" y="11694"/>
                  </a:lnTo>
                  <a:lnTo>
                    <a:pt x="3584" y="11694"/>
                  </a:lnTo>
                  <a:lnTo>
                    <a:pt x="3714" y="11610"/>
                  </a:lnTo>
                  <a:lnTo>
                    <a:pt x="3821" y="11706"/>
                  </a:lnTo>
                  <a:lnTo>
                    <a:pt x="3750" y="11838"/>
                  </a:lnTo>
                  <a:lnTo>
                    <a:pt x="3608" y="11898"/>
                  </a:lnTo>
                  <a:lnTo>
                    <a:pt x="3501" y="12037"/>
                  </a:lnTo>
                  <a:lnTo>
                    <a:pt x="3584" y="12113"/>
                  </a:lnTo>
                  <a:lnTo>
                    <a:pt x="3442" y="12352"/>
                  </a:lnTo>
                  <a:lnTo>
                    <a:pt x="3301" y="12520"/>
                  </a:lnTo>
                  <a:lnTo>
                    <a:pt x="3372" y="12675"/>
                  </a:lnTo>
                  <a:lnTo>
                    <a:pt x="3513" y="12687"/>
                  </a:lnTo>
                  <a:lnTo>
                    <a:pt x="3679" y="12735"/>
                  </a:lnTo>
                  <a:lnTo>
                    <a:pt x="3856" y="12891"/>
                  </a:lnTo>
                  <a:lnTo>
                    <a:pt x="3986" y="12999"/>
                  </a:lnTo>
                  <a:lnTo>
                    <a:pt x="4057" y="13082"/>
                  </a:lnTo>
                  <a:lnTo>
                    <a:pt x="4222" y="13082"/>
                  </a:lnTo>
                  <a:lnTo>
                    <a:pt x="4423" y="13142"/>
                  </a:lnTo>
                  <a:lnTo>
                    <a:pt x="4600" y="13202"/>
                  </a:lnTo>
                  <a:lnTo>
                    <a:pt x="4907" y="13202"/>
                  </a:lnTo>
                  <a:lnTo>
                    <a:pt x="5084" y="13310"/>
                  </a:lnTo>
                  <a:lnTo>
                    <a:pt x="5415" y="13346"/>
                  </a:lnTo>
                  <a:lnTo>
                    <a:pt x="5522" y="13405"/>
                  </a:lnTo>
                  <a:lnTo>
                    <a:pt x="5722" y="13441"/>
                  </a:lnTo>
                  <a:lnTo>
                    <a:pt x="5793" y="13573"/>
                  </a:lnTo>
                  <a:lnTo>
                    <a:pt x="5982" y="13657"/>
                  </a:lnTo>
                  <a:lnTo>
                    <a:pt x="6136" y="13693"/>
                  </a:lnTo>
                  <a:lnTo>
                    <a:pt x="6183" y="13812"/>
                  </a:lnTo>
                  <a:lnTo>
                    <a:pt x="6307" y="13892"/>
                  </a:lnTo>
                  <a:lnTo>
                    <a:pt x="6467" y="13812"/>
                  </a:lnTo>
                  <a:lnTo>
                    <a:pt x="6502" y="13740"/>
                  </a:lnTo>
                  <a:lnTo>
                    <a:pt x="6549" y="13621"/>
                  </a:lnTo>
                  <a:lnTo>
                    <a:pt x="6467" y="13477"/>
                  </a:lnTo>
                  <a:lnTo>
                    <a:pt x="6325" y="13358"/>
                  </a:lnTo>
                  <a:lnTo>
                    <a:pt x="6219" y="13214"/>
                  </a:lnTo>
                  <a:lnTo>
                    <a:pt x="6207" y="13094"/>
                  </a:lnTo>
                  <a:lnTo>
                    <a:pt x="6195" y="12927"/>
                  </a:lnTo>
                  <a:lnTo>
                    <a:pt x="6148" y="12831"/>
                  </a:lnTo>
                  <a:lnTo>
                    <a:pt x="6030" y="12747"/>
                  </a:lnTo>
                  <a:lnTo>
                    <a:pt x="5894" y="12725"/>
                  </a:lnTo>
                  <a:lnTo>
                    <a:pt x="5959" y="12604"/>
                  </a:lnTo>
                  <a:lnTo>
                    <a:pt x="6065" y="12556"/>
                  </a:lnTo>
                  <a:lnTo>
                    <a:pt x="6148" y="12328"/>
                  </a:lnTo>
                  <a:lnTo>
                    <a:pt x="6100" y="12157"/>
                  </a:lnTo>
                  <a:lnTo>
                    <a:pt x="6254" y="12197"/>
                  </a:lnTo>
                  <a:lnTo>
                    <a:pt x="6408" y="12137"/>
                  </a:lnTo>
                  <a:lnTo>
                    <a:pt x="6537" y="11981"/>
                  </a:lnTo>
                  <a:lnTo>
                    <a:pt x="6431" y="11850"/>
                  </a:lnTo>
                  <a:lnTo>
                    <a:pt x="6431" y="11694"/>
                  </a:lnTo>
                  <a:lnTo>
                    <a:pt x="6348" y="11563"/>
                  </a:lnTo>
                  <a:lnTo>
                    <a:pt x="6266" y="11467"/>
                  </a:lnTo>
                  <a:lnTo>
                    <a:pt x="6136" y="11419"/>
                  </a:lnTo>
                  <a:lnTo>
                    <a:pt x="6030" y="11443"/>
                  </a:lnTo>
                  <a:lnTo>
                    <a:pt x="5935" y="11371"/>
                  </a:lnTo>
                  <a:lnTo>
                    <a:pt x="5841" y="11204"/>
                  </a:lnTo>
                  <a:lnTo>
                    <a:pt x="5722" y="11132"/>
                  </a:lnTo>
                  <a:lnTo>
                    <a:pt x="5758" y="10964"/>
                  </a:lnTo>
                  <a:lnTo>
                    <a:pt x="5841" y="10857"/>
                  </a:lnTo>
                  <a:lnTo>
                    <a:pt x="5781" y="10737"/>
                  </a:lnTo>
                  <a:lnTo>
                    <a:pt x="5781" y="10581"/>
                  </a:lnTo>
                  <a:lnTo>
                    <a:pt x="5805" y="10438"/>
                  </a:lnTo>
                  <a:lnTo>
                    <a:pt x="5935" y="10318"/>
                  </a:lnTo>
                  <a:lnTo>
                    <a:pt x="6041" y="10422"/>
                  </a:lnTo>
                  <a:lnTo>
                    <a:pt x="6189" y="10541"/>
                  </a:lnTo>
                  <a:lnTo>
                    <a:pt x="6278" y="10486"/>
                  </a:lnTo>
                  <a:lnTo>
                    <a:pt x="6219" y="10246"/>
                  </a:lnTo>
                  <a:lnTo>
                    <a:pt x="6348" y="10162"/>
                  </a:lnTo>
                  <a:lnTo>
                    <a:pt x="6408" y="10067"/>
                  </a:lnTo>
                  <a:lnTo>
                    <a:pt x="6573" y="9971"/>
                  </a:lnTo>
                  <a:lnTo>
                    <a:pt x="6786" y="9768"/>
                  </a:lnTo>
                  <a:lnTo>
                    <a:pt x="6892" y="9756"/>
                  </a:lnTo>
                  <a:lnTo>
                    <a:pt x="7010" y="9839"/>
                  </a:lnTo>
                  <a:lnTo>
                    <a:pt x="7081" y="9780"/>
                  </a:lnTo>
                  <a:lnTo>
                    <a:pt x="7175" y="9732"/>
                  </a:lnTo>
                  <a:lnTo>
                    <a:pt x="7234" y="9815"/>
                  </a:lnTo>
                  <a:lnTo>
                    <a:pt x="7376" y="9827"/>
                  </a:lnTo>
                  <a:lnTo>
                    <a:pt x="7494" y="9827"/>
                  </a:lnTo>
                  <a:lnTo>
                    <a:pt x="7636" y="9995"/>
                  </a:lnTo>
                  <a:lnTo>
                    <a:pt x="7790" y="10067"/>
                  </a:lnTo>
                  <a:lnTo>
                    <a:pt x="7849" y="10198"/>
                  </a:lnTo>
                  <a:lnTo>
                    <a:pt x="7920" y="10103"/>
                  </a:lnTo>
                  <a:lnTo>
                    <a:pt x="8050" y="10103"/>
                  </a:lnTo>
                  <a:lnTo>
                    <a:pt x="8156" y="10139"/>
                  </a:lnTo>
                  <a:lnTo>
                    <a:pt x="8239" y="10031"/>
                  </a:lnTo>
                  <a:lnTo>
                    <a:pt x="8368" y="9923"/>
                  </a:lnTo>
                  <a:lnTo>
                    <a:pt x="8534" y="9923"/>
                  </a:lnTo>
                  <a:lnTo>
                    <a:pt x="8640" y="10002"/>
                  </a:lnTo>
                  <a:lnTo>
                    <a:pt x="8711" y="9911"/>
                  </a:lnTo>
                  <a:lnTo>
                    <a:pt x="8865" y="9911"/>
                  </a:lnTo>
                  <a:lnTo>
                    <a:pt x="8983" y="10007"/>
                  </a:lnTo>
                  <a:lnTo>
                    <a:pt x="9054" y="10103"/>
                  </a:lnTo>
                  <a:lnTo>
                    <a:pt x="9243" y="10103"/>
                  </a:lnTo>
                  <a:lnTo>
                    <a:pt x="9337" y="10007"/>
                  </a:lnTo>
                  <a:lnTo>
                    <a:pt x="9455" y="10079"/>
                  </a:lnTo>
                  <a:lnTo>
                    <a:pt x="9621" y="10079"/>
                  </a:lnTo>
                  <a:lnTo>
                    <a:pt x="9715" y="9947"/>
                  </a:lnTo>
                  <a:lnTo>
                    <a:pt x="9727" y="9768"/>
                  </a:lnTo>
                  <a:lnTo>
                    <a:pt x="9621" y="9696"/>
                  </a:lnTo>
                  <a:lnTo>
                    <a:pt x="9455" y="9684"/>
                  </a:lnTo>
                  <a:lnTo>
                    <a:pt x="9349" y="9624"/>
                  </a:lnTo>
                  <a:lnTo>
                    <a:pt x="9290" y="9516"/>
                  </a:lnTo>
                  <a:lnTo>
                    <a:pt x="9361" y="9433"/>
                  </a:lnTo>
                  <a:lnTo>
                    <a:pt x="9479" y="9361"/>
                  </a:lnTo>
                  <a:lnTo>
                    <a:pt x="9378" y="9254"/>
                  </a:lnTo>
                  <a:lnTo>
                    <a:pt x="9420" y="9121"/>
                  </a:lnTo>
                  <a:lnTo>
                    <a:pt x="9644" y="9050"/>
                  </a:lnTo>
                  <a:lnTo>
                    <a:pt x="9526" y="8955"/>
                  </a:lnTo>
                  <a:lnTo>
                    <a:pt x="9420" y="8882"/>
                  </a:lnTo>
                  <a:lnTo>
                    <a:pt x="9349" y="8727"/>
                  </a:lnTo>
                  <a:lnTo>
                    <a:pt x="9384" y="8631"/>
                  </a:lnTo>
                  <a:lnTo>
                    <a:pt x="9585" y="8619"/>
                  </a:lnTo>
                  <a:lnTo>
                    <a:pt x="9786" y="8583"/>
                  </a:lnTo>
                  <a:lnTo>
                    <a:pt x="9951" y="8499"/>
                  </a:lnTo>
                  <a:lnTo>
                    <a:pt x="10152" y="8439"/>
                  </a:lnTo>
                  <a:lnTo>
                    <a:pt x="10353" y="8439"/>
                  </a:lnTo>
                  <a:lnTo>
                    <a:pt x="10483" y="8368"/>
                  </a:lnTo>
                  <a:lnTo>
                    <a:pt x="10481" y="4"/>
                  </a:lnTo>
                  <a:lnTo>
                    <a:pt x="8926" y="0"/>
                  </a:lnTo>
                  <a:lnTo>
                    <a:pt x="9011" y="162"/>
                  </a:lnTo>
                  <a:lnTo>
                    <a:pt x="9070" y="209"/>
                  </a:lnTo>
                  <a:lnTo>
                    <a:pt x="9011" y="293"/>
                  </a:lnTo>
                  <a:lnTo>
                    <a:pt x="8952" y="377"/>
                  </a:lnTo>
                  <a:lnTo>
                    <a:pt x="9011" y="485"/>
                  </a:lnTo>
                  <a:lnTo>
                    <a:pt x="9118" y="461"/>
                  </a:lnTo>
                  <a:lnTo>
                    <a:pt x="9259" y="533"/>
                  </a:lnTo>
                  <a:lnTo>
                    <a:pt x="9330" y="544"/>
                  </a:lnTo>
                  <a:lnTo>
                    <a:pt x="9342" y="676"/>
                  </a:lnTo>
                  <a:lnTo>
                    <a:pt x="9484" y="832"/>
                  </a:lnTo>
                  <a:lnTo>
                    <a:pt x="9615" y="847"/>
                  </a:lnTo>
                  <a:lnTo>
                    <a:pt x="9720" y="903"/>
                  </a:lnTo>
                  <a:lnTo>
                    <a:pt x="9661" y="1059"/>
                  </a:lnTo>
                  <a:lnTo>
                    <a:pt x="9661" y="1191"/>
                  </a:lnTo>
                  <a:lnTo>
                    <a:pt x="9661" y="1322"/>
                  </a:lnTo>
                  <a:lnTo>
                    <a:pt x="9590" y="1334"/>
                  </a:lnTo>
                  <a:lnTo>
                    <a:pt x="9496" y="1227"/>
                  </a:lnTo>
                  <a:lnTo>
                    <a:pt x="9318" y="1107"/>
                  </a:lnTo>
                  <a:lnTo>
                    <a:pt x="9035" y="939"/>
                  </a:lnTo>
                  <a:lnTo>
                    <a:pt x="8692" y="820"/>
                  </a:lnTo>
                  <a:lnTo>
                    <a:pt x="8385" y="664"/>
                  </a:lnTo>
                  <a:lnTo>
                    <a:pt x="8043" y="544"/>
                  </a:lnTo>
                  <a:lnTo>
                    <a:pt x="7854" y="568"/>
                  </a:lnTo>
                  <a:lnTo>
                    <a:pt x="7501" y="544"/>
                  </a:lnTo>
                  <a:lnTo>
                    <a:pt x="7513" y="676"/>
                  </a:lnTo>
                  <a:lnTo>
                    <a:pt x="7407" y="700"/>
                  </a:lnTo>
                  <a:lnTo>
                    <a:pt x="7525" y="856"/>
                  </a:lnTo>
                  <a:lnTo>
                    <a:pt x="7548" y="939"/>
                  </a:lnTo>
                  <a:lnTo>
                    <a:pt x="7690" y="999"/>
                  </a:lnTo>
                  <a:lnTo>
                    <a:pt x="7725" y="1146"/>
                  </a:lnTo>
                  <a:lnTo>
                    <a:pt x="7619" y="1227"/>
                  </a:lnTo>
                  <a:lnTo>
                    <a:pt x="7489" y="1215"/>
                  </a:lnTo>
                  <a:lnTo>
                    <a:pt x="7466" y="1334"/>
                  </a:lnTo>
                  <a:lnTo>
                    <a:pt x="7537" y="1406"/>
                  </a:lnTo>
                  <a:lnTo>
                    <a:pt x="7454" y="1466"/>
                  </a:lnTo>
                  <a:lnTo>
                    <a:pt x="7300" y="1466"/>
                  </a:lnTo>
                  <a:lnTo>
                    <a:pt x="7277" y="1322"/>
                  </a:lnTo>
                  <a:lnTo>
                    <a:pt x="7336" y="1203"/>
                  </a:lnTo>
                  <a:lnTo>
                    <a:pt x="7223" y="1116"/>
                  </a:lnTo>
                  <a:lnTo>
                    <a:pt x="7075" y="1146"/>
                  </a:lnTo>
                  <a:lnTo>
                    <a:pt x="6922" y="1262"/>
                  </a:lnTo>
                  <a:lnTo>
                    <a:pt x="6875" y="1406"/>
                  </a:lnTo>
                  <a:lnTo>
                    <a:pt x="6804" y="1406"/>
                  </a:lnTo>
                  <a:lnTo>
                    <a:pt x="6686" y="1370"/>
                  </a:lnTo>
                  <a:lnTo>
                    <a:pt x="6615" y="1406"/>
                  </a:lnTo>
                  <a:lnTo>
                    <a:pt x="6521" y="1382"/>
                  </a:lnTo>
                  <a:lnTo>
                    <a:pt x="6391" y="1454"/>
                  </a:lnTo>
                  <a:lnTo>
                    <a:pt x="6344" y="1562"/>
                  </a:lnTo>
                  <a:lnTo>
                    <a:pt x="6355" y="1657"/>
                  </a:lnTo>
                  <a:lnTo>
                    <a:pt x="6225" y="1669"/>
                  </a:lnTo>
                  <a:lnTo>
                    <a:pt x="6143" y="1741"/>
                  </a:lnTo>
                  <a:lnTo>
                    <a:pt x="6072" y="1669"/>
                  </a:lnTo>
                  <a:lnTo>
                    <a:pt x="5942" y="1705"/>
                  </a:lnTo>
                  <a:lnTo>
                    <a:pt x="5942" y="1598"/>
                  </a:lnTo>
                  <a:lnTo>
                    <a:pt x="6036" y="1562"/>
                  </a:lnTo>
                  <a:lnTo>
                    <a:pt x="6011" y="1430"/>
                  </a:lnTo>
                  <a:lnTo>
                    <a:pt x="6023" y="1298"/>
                  </a:lnTo>
                  <a:lnTo>
                    <a:pt x="5864" y="1265"/>
                  </a:lnTo>
                  <a:lnTo>
                    <a:pt x="5788" y="1346"/>
                  </a:lnTo>
                  <a:lnTo>
                    <a:pt x="5739" y="1442"/>
                  </a:lnTo>
                  <a:lnTo>
                    <a:pt x="5775" y="1550"/>
                  </a:lnTo>
                  <a:lnTo>
                    <a:pt x="5763" y="1609"/>
                  </a:lnTo>
                  <a:lnTo>
                    <a:pt x="5687" y="1624"/>
                  </a:lnTo>
                  <a:lnTo>
                    <a:pt x="5574" y="1562"/>
                  </a:lnTo>
                  <a:lnTo>
                    <a:pt x="5420" y="1633"/>
                  </a:lnTo>
                  <a:lnTo>
                    <a:pt x="5290" y="1705"/>
                  </a:lnTo>
                  <a:lnTo>
                    <a:pt x="5219" y="1861"/>
                  </a:lnTo>
                  <a:lnTo>
                    <a:pt x="5113" y="1897"/>
                  </a:lnTo>
                  <a:lnTo>
                    <a:pt x="4971" y="1980"/>
                  </a:lnTo>
                  <a:lnTo>
                    <a:pt x="4948" y="2088"/>
                  </a:lnTo>
                  <a:lnTo>
                    <a:pt x="4711" y="2163"/>
                  </a:lnTo>
                  <a:lnTo>
                    <a:pt x="4725" y="2351"/>
                  </a:lnTo>
                  <a:lnTo>
                    <a:pt x="4690" y="2519"/>
                  </a:lnTo>
                  <a:lnTo>
                    <a:pt x="4623" y="2552"/>
                  </a:lnTo>
                  <a:lnTo>
                    <a:pt x="4465" y="2615"/>
                  </a:lnTo>
                  <a:lnTo>
                    <a:pt x="4264" y="2531"/>
                  </a:lnTo>
                  <a:lnTo>
                    <a:pt x="4209" y="2462"/>
                  </a:lnTo>
                  <a:lnTo>
                    <a:pt x="4123" y="2435"/>
                  </a:lnTo>
                  <a:lnTo>
                    <a:pt x="4028" y="2363"/>
                  </a:lnTo>
                  <a:lnTo>
                    <a:pt x="4028" y="2232"/>
                  </a:lnTo>
                  <a:lnTo>
                    <a:pt x="4099" y="2124"/>
                  </a:lnTo>
                  <a:lnTo>
                    <a:pt x="4205" y="2064"/>
                  </a:lnTo>
                  <a:lnTo>
                    <a:pt x="4300" y="2028"/>
                  </a:lnTo>
                  <a:lnTo>
                    <a:pt x="4406" y="1968"/>
                  </a:lnTo>
                  <a:lnTo>
                    <a:pt x="4324" y="1873"/>
                  </a:lnTo>
                  <a:lnTo>
                    <a:pt x="4209" y="1744"/>
                  </a:lnTo>
                  <a:lnTo>
                    <a:pt x="4028" y="1657"/>
                  </a:lnTo>
                  <a:lnTo>
                    <a:pt x="3780" y="1681"/>
                  </a:lnTo>
                  <a:lnTo>
                    <a:pt x="3619" y="1624"/>
                  </a:lnTo>
                  <a:lnTo>
                    <a:pt x="3650" y="1741"/>
                  </a:lnTo>
                  <a:lnTo>
                    <a:pt x="3757" y="1849"/>
                  </a:lnTo>
                  <a:lnTo>
                    <a:pt x="3768" y="1957"/>
                  </a:lnTo>
                  <a:lnTo>
                    <a:pt x="3766" y="2103"/>
                  </a:lnTo>
                  <a:lnTo>
                    <a:pt x="3768" y="2280"/>
                  </a:lnTo>
                  <a:lnTo>
                    <a:pt x="3721" y="2423"/>
                  </a:lnTo>
                  <a:lnTo>
                    <a:pt x="3875" y="2495"/>
                  </a:lnTo>
                  <a:lnTo>
                    <a:pt x="3946" y="2627"/>
                  </a:lnTo>
                  <a:lnTo>
                    <a:pt x="3969" y="2734"/>
                  </a:lnTo>
                  <a:lnTo>
                    <a:pt x="3898" y="2890"/>
                  </a:lnTo>
                  <a:lnTo>
                    <a:pt x="3969" y="3081"/>
                  </a:lnTo>
                  <a:lnTo>
                    <a:pt x="3863" y="3033"/>
                  </a:lnTo>
                  <a:lnTo>
                    <a:pt x="3780" y="3022"/>
                  </a:lnTo>
                  <a:lnTo>
                    <a:pt x="3697" y="2890"/>
                  </a:lnTo>
                  <a:lnTo>
                    <a:pt x="3615" y="2890"/>
                  </a:lnTo>
                  <a:lnTo>
                    <a:pt x="3438" y="2854"/>
                  </a:lnTo>
                  <a:lnTo>
                    <a:pt x="3284" y="3105"/>
                  </a:lnTo>
                  <a:lnTo>
                    <a:pt x="3107" y="3165"/>
                  </a:lnTo>
                  <a:lnTo>
                    <a:pt x="3024" y="3297"/>
                  </a:lnTo>
                  <a:lnTo>
                    <a:pt x="2906" y="3392"/>
                  </a:lnTo>
                  <a:lnTo>
                    <a:pt x="2918" y="3524"/>
                  </a:lnTo>
                  <a:lnTo>
                    <a:pt x="3000" y="3572"/>
                  </a:lnTo>
                  <a:lnTo>
                    <a:pt x="3107" y="3740"/>
                  </a:lnTo>
                  <a:lnTo>
                    <a:pt x="3225" y="3895"/>
                  </a:lnTo>
                  <a:lnTo>
                    <a:pt x="3130" y="3931"/>
                  </a:lnTo>
                  <a:lnTo>
                    <a:pt x="3060" y="3895"/>
                  </a:lnTo>
                  <a:lnTo>
                    <a:pt x="2918" y="3931"/>
                  </a:lnTo>
                  <a:lnTo>
                    <a:pt x="2729" y="3835"/>
                  </a:lnTo>
                  <a:lnTo>
                    <a:pt x="2563" y="3931"/>
                  </a:lnTo>
                  <a:lnTo>
                    <a:pt x="2516" y="3847"/>
                  </a:lnTo>
                  <a:lnTo>
                    <a:pt x="2611" y="3799"/>
                  </a:lnTo>
                  <a:lnTo>
                    <a:pt x="2457" y="3680"/>
                  </a:lnTo>
                  <a:lnTo>
                    <a:pt x="2244" y="3668"/>
                  </a:lnTo>
                  <a:lnTo>
                    <a:pt x="2138" y="3823"/>
                  </a:lnTo>
                  <a:lnTo>
                    <a:pt x="2304" y="3979"/>
                  </a:lnTo>
                  <a:lnTo>
                    <a:pt x="2386" y="4051"/>
                  </a:lnTo>
                  <a:lnTo>
                    <a:pt x="2493" y="3991"/>
                  </a:lnTo>
                  <a:lnTo>
                    <a:pt x="2575" y="4122"/>
                  </a:lnTo>
                  <a:lnTo>
                    <a:pt x="2611" y="4242"/>
                  </a:lnTo>
                  <a:lnTo>
                    <a:pt x="2528" y="4338"/>
                  </a:lnTo>
                  <a:lnTo>
                    <a:pt x="2398" y="4338"/>
                  </a:lnTo>
                  <a:lnTo>
                    <a:pt x="2319" y="4288"/>
                  </a:lnTo>
                  <a:lnTo>
                    <a:pt x="2221" y="4266"/>
                  </a:lnTo>
                  <a:lnTo>
                    <a:pt x="2032" y="4134"/>
                  </a:lnTo>
                  <a:lnTo>
                    <a:pt x="1866" y="4075"/>
                  </a:lnTo>
                  <a:lnTo>
                    <a:pt x="1725" y="4015"/>
                  </a:lnTo>
                  <a:lnTo>
                    <a:pt x="1748" y="3835"/>
                  </a:lnTo>
                  <a:lnTo>
                    <a:pt x="1701" y="3704"/>
                  </a:lnTo>
                  <a:lnTo>
                    <a:pt x="1571" y="3548"/>
                  </a:lnTo>
                  <a:lnTo>
                    <a:pt x="1677" y="3428"/>
                  </a:lnTo>
                  <a:lnTo>
                    <a:pt x="1607" y="3213"/>
                  </a:lnTo>
                  <a:lnTo>
                    <a:pt x="1488" y="3129"/>
                  </a:lnTo>
                  <a:lnTo>
                    <a:pt x="1323" y="3081"/>
                  </a:lnTo>
                  <a:lnTo>
                    <a:pt x="1240" y="2938"/>
                  </a:lnTo>
                  <a:lnTo>
                    <a:pt x="1020" y="2731"/>
                  </a:lnTo>
                  <a:lnTo>
                    <a:pt x="910" y="26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36" name="Freeform 6"/>
            <p:cNvSpPr>
              <a:spLocks/>
            </p:cNvSpPr>
            <p:nvPr/>
          </p:nvSpPr>
          <p:spPr bwMode="auto">
            <a:xfrm>
              <a:off x="5660231" y="3039666"/>
              <a:ext cx="1004888" cy="623888"/>
            </a:xfrm>
            <a:custGeom>
              <a:avLst/>
              <a:gdLst>
                <a:gd name="T0" fmla="*/ 140582 w 4956"/>
                <a:gd name="T1" fmla="*/ 90738 h 3117"/>
                <a:gd name="T2" fmla="*/ 134093 w 4956"/>
                <a:gd name="T3" fmla="*/ 184411 h 3117"/>
                <a:gd name="T4" fmla="*/ 53259 w 4956"/>
                <a:gd name="T5" fmla="*/ 271679 h 3117"/>
                <a:gd name="T6" fmla="*/ 25413 w 4956"/>
                <a:gd name="T7" fmla="*/ 408052 h 3117"/>
                <a:gd name="T8" fmla="*/ 50555 w 4956"/>
                <a:gd name="T9" fmla="*/ 461694 h 3117"/>
                <a:gd name="T10" fmla="*/ 138419 w 4956"/>
                <a:gd name="T11" fmla="*/ 486780 h 3117"/>
                <a:gd name="T12" fmla="*/ 253317 w 4956"/>
                <a:gd name="T13" fmla="*/ 478240 h 3117"/>
                <a:gd name="T14" fmla="*/ 353346 w 4956"/>
                <a:gd name="T15" fmla="*/ 429135 h 3117"/>
                <a:gd name="T16" fmla="*/ 455538 w 4956"/>
                <a:gd name="T17" fmla="*/ 444347 h 3117"/>
                <a:gd name="T18" fmla="*/ 529884 w 4956"/>
                <a:gd name="T19" fmla="*/ 493185 h 3117"/>
                <a:gd name="T20" fmla="*/ 591794 w 4956"/>
                <a:gd name="T21" fmla="*/ 608209 h 3117"/>
                <a:gd name="T22" fmla="*/ 576925 w 4956"/>
                <a:gd name="T23" fmla="*/ 644770 h 3117"/>
                <a:gd name="T24" fmla="*/ 517178 w 4956"/>
                <a:gd name="T25" fmla="*/ 657314 h 3117"/>
                <a:gd name="T26" fmla="*/ 487439 w 4956"/>
                <a:gd name="T27" fmla="*/ 729637 h 3117"/>
                <a:gd name="T28" fmla="*/ 519341 w 4956"/>
                <a:gd name="T29" fmla="*/ 759527 h 3117"/>
                <a:gd name="T30" fmla="*/ 572599 w 4956"/>
                <a:gd name="T31" fmla="*/ 691207 h 3117"/>
                <a:gd name="T32" fmla="*/ 653434 w 4956"/>
                <a:gd name="T33" fmla="*/ 610344 h 3117"/>
                <a:gd name="T34" fmla="*/ 746974 w 4956"/>
                <a:gd name="T35" fmla="*/ 608209 h 3117"/>
                <a:gd name="T36" fmla="*/ 804559 w 4956"/>
                <a:gd name="T37" fmla="*/ 650909 h 3117"/>
                <a:gd name="T38" fmla="*/ 887556 w 4956"/>
                <a:gd name="T39" fmla="*/ 676262 h 3117"/>
                <a:gd name="T40" fmla="*/ 828079 w 4956"/>
                <a:gd name="T41" fmla="*/ 714692 h 3117"/>
                <a:gd name="T42" fmla="*/ 883230 w 4956"/>
                <a:gd name="T43" fmla="*/ 750987 h 3117"/>
                <a:gd name="T44" fmla="*/ 900262 w 4956"/>
                <a:gd name="T45" fmla="*/ 831850 h 3117"/>
                <a:gd name="T46" fmla="*/ 996236 w 4956"/>
                <a:gd name="T47" fmla="*/ 768067 h 3117"/>
                <a:gd name="T48" fmla="*/ 1040844 w 4956"/>
                <a:gd name="T49" fmla="*/ 759527 h 3117"/>
                <a:gd name="T50" fmla="*/ 970553 w 4956"/>
                <a:gd name="T51" fmla="*/ 714692 h 3117"/>
                <a:gd name="T52" fmla="*/ 960010 w 4956"/>
                <a:gd name="T53" fmla="*/ 636764 h 3117"/>
                <a:gd name="T54" fmla="*/ 1051388 w 4956"/>
                <a:gd name="T55" fmla="*/ 597534 h 3117"/>
                <a:gd name="T56" fmla="*/ 1140873 w 4956"/>
                <a:gd name="T57" fmla="*/ 548695 h 3117"/>
                <a:gd name="T58" fmla="*/ 1219274 w 4956"/>
                <a:gd name="T59" fmla="*/ 511066 h 3117"/>
                <a:gd name="T60" fmla="*/ 1327144 w 4956"/>
                <a:gd name="T61" fmla="*/ 468366 h 3117"/>
                <a:gd name="T62" fmla="*/ 1339850 w 4956"/>
                <a:gd name="T63" fmla="*/ 351208 h 3117"/>
                <a:gd name="T64" fmla="*/ 1243065 w 4956"/>
                <a:gd name="T65" fmla="*/ 263940 h 3117"/>
                <a:gd name="T66" fmla="*/ 1137629 w 4956"/>
                <a:gd name="T67" fmla="*/ 220439 h 3117"/>
                <a:gd name="T68" fmla="*/ 1044629 w 4956"/>
                <a:gd name="T69" fmla="*/ 201224 h 3117"/>
                <a:gd name="T70" fmla="*/ 957576 w 4956"/>
                <a:gd name="T71" fmla="*/ 149183 h 3117"/>
                <a:gd name="T72" fmla="*/ 879175 w 4956"/>
                <a:gd name="T73" fmla="*/ 73924 h 3117"/>
                <a:gd name="T74" fmla="*/ 800774 w 4956"/>
                <a:gd name="T75" fmla="*/ 0 h 3117"/>
                <a:gd name="T76" fmla="*/ 666140 w 4956"/>
                <a:gd name="T77" fmla="*/ 24819 h 3117"/>
                <a:gd name="T78" fmla="*/ 615044 w 4956"/>
                <a:gd name="T79" fmla="*/ 92873 h 3117"/>
                <a:gd name="T80" fmla="*/ 574762 w 4956"/>
                <a:gd name="T81" fmla="*/ 97143 h 3117"/>
                <a:gd name="T82" fmla="*/ 504471 w 4956"/>
                <a:gd name="T83" fmla="*/ 86468 h 3117"/>
                <a:gd name="T84" fmla="*/ 455538 w 4956"/>
                <a:gd name="T85" fmla="*/ 88603 h 3117"/>
                <a:gd name="T86" fmla="*/ 361727 w 4956"/>
                <a:gd name="T87" fmla="*/ 80063 h 3117"/>
                <a:gd name="T88" fmla="*/ 219253 w 4956"/>
                <a:gd name="T89" fmla="*/ 48304 h 3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56" h="3117">
                  <a:moveTo>
                    <a:pt x="685" y="204"/>
                  </a:moveTo>
                  <a:lnTo>
                    <a:pt x="559" y="244"/>
                  </a:lnTo>
                  <a:lnTo>
                    <a:pt x="520" y="340"/>
                  </a:lnTo>
                  <a:lnTo>
                    <a:pt x="370" y="364"/>
                  </a:lnTo>
                  <a:lnTo>
                    <a:pt x="386" y="564"/>
                  </a:lnTo>
                  <a:lnTo>
                    <a:pt x="496" y="691"/>
                  </a:lnTo>
                  <a:lnTo>
                    <a:pt x="488" y="835"/>
                  </a:lnTo>
                  <a:lnTo>
                    <a:pt x="346" y="899"/>
                  </a:lnTo>
                  <a:lnTo>
                    <a:pt x="197" y="1018"/>
                  </a:lnTo>
                  <a:lnTo>
                    <a:pt x="126" y="1210"/>
                  </a:lnTo>
                  <a:lnTo>
                    <a:pt x="126" y="1339"/>
                  </a:lnTo>
                  <a:lnTo>
                    <a:pt x="94" y="1529"/>
                  </a:lnTo>
                  <a:lnTo>
                    <a:pt x="0" y="1617"/>
                  </a:lnTo>
                  <a:lnTo>
                    <a:pt x="102" y="1641"/>
                  </a:lnTo>
                  <a:lnTo>
                    <a:pt x="187" y="1730"/>
                  </a:lnTo>
                  <a:lnTo>
                    <a:pt x="244" y="1649"/>
                  </a:lnTo>
                  <a:lnTo>
                    <a:pt x="346" y="1760"/>
                  </a:lnTo>
                  <a:lnTo>
                    <a:pt x="512" y="1824"/>
                  </a:lnTo>
                  <a:lnTo>
                    <a:pt x="716" y="1824"/>
                  </a:lnTo>
                  <a:lnTo>
                    <a:pt x="811" y="1920"/>
                  </a:lnTo>
                  <a:lnTo>
                    <a:pt x="937" y="1792"/>
                  </a:lnTo>
                  <a:lnTo>
                    <a:pt x="1071" y="1824"/>
                  </a:lnTo>
                  <a:lnTo>
                    <a:pt x="1189" y="1681"/>
                  </a:lnTo>
                  <a:lnTo>
                    <a:pt x="1307" y="1608"/>
                  </a:lnTo>
                  <a:lnTo>
                    <a:pt x="1472" y="1585"/>
                  </a:lnTo>
                  <a:lnTo>
                    <a:pt x="1598" y="1577"/>
                  </a:lnTo>
                  <a:lnTo>
                    <a:pt x="1685" y="1665"/>
                  </a:lnTo>
                  <a:lnTo>
                    <a:pt x="1779" y="1638"/>
                  </a:lnTo>
                  <a:lnTo>
                    <a:pt x="1866" y="1784"/>
                  </a:lnTo>
                  <a:lnTo>
                    <a:pt x="1960" y="1848"/>
                  </a:lnTo>
                  <a:lnTo>
                    <a:pt x="2023" y="1992"/>
                  </a:lnTo>
                  <a:lnTo>
                    <a:pt x="2134" y="2146"/>
                  </a:lnTo>
                  <a:lnTo>
                    <a:pt x="2189" y="2279"/>
                  </a:lnTo>
                  <a:lnTo>
                    <a:pt x="2267" y="2367"/>
                  </a:lnTo>
                  <a:lnTo>
                    <a:pt x="2204" y="2415"/>
                  </a:lnTo>
                  <a:lnTo>
                    <a:pt x="2134" y="2416"/>
                  </a:lnTo>
                  <a:lnTo>
                    <a:pt x="2031" y="2359"/>
                  </a:lnTo>
                  <a:lnTo>
                    <a:pt x="1937" y="2375"/>
                  </a:lnTo>
                  <a:lnTo>
                    <a:pt x="1913" y="2463"/>
                  </a:lnTo>
                  <a:lnTo>
                    <a:pt x="1897" y="2535"/>
                  </a:lnTo>
                  <a:lnTo>
                    <a:pt x="1866" y="2654"/>
                  </a:lnTo>
                  <a:lnTo>
                    <a:pt x="1803" y="2734"/>
                  </a:lnTo>
                  <a:lnTo>
                    <a:pt x="1716" y="2718"/>
                  </a:lnTo>
                  <a:lnTo>
                    <a:pt x="1819" y="2814"/>
                  </a:lnTo>
                  <a:lnTo>
                    <a:pt x="1921" y="2846"/>
                  </a:lnTo>
                  <a:lnTo>
                    <a:pt x="2047" y="2766"/>
                  </a:lnTo>
                  <a:lnTo>
                    <a:pt x="2047" y="2662"/>
                  </a:lnTo>
                  <a:lnTo>
                    <a:pt x="2118" y="2590"/>
                  </a:lnTo>
                  <a:lnTo>
                    <a:pt x="2252" y="2582"/>
                  </a:lnTo>
                  <a:lnTo>
                    <a:pt x="2307" y="2439"/>
                  </a:lnTo>
                  <a:lnTo>
                    <a:pt x="2417" y="2287"/>
                  </a:lnTo>
                  <a:lnTo>
                    <a:pt x="2551" y="2207"/>
                  </a:lnTo>
                  <a:lnTo>
                    <a:pt x="2685" y="2231"/>
                  </a:lnTo>
                  <a:lnTo>
                    <a:pt x="2763" y="2279"/>
                  </a:lnTo>
                  <a:lnTo>
                    <a:pt x="2803" y="2407"/>
                  </a:lnTo>
                  <a:lnTo>
                    <a:pt x="2874" y="2463"/>
                  </a:lnTo>
                  <a:lnTo>
                    <a:pt x="2976" y="2439"/>
                  </a:lnTo>
                  <a:lnTo>
                    <a:pt x="3110" y="2415"/>
                  </a:lnTo>
                  <a:lnTo>
                    <a:pt x="3226" y="2446"/>
                  </a:lnTo>
                  <a:lnTo>
                    <a:pt x="3283" y="2534"/>
                  </a:lnTo>
                  <a:lnTo>
                    <a:pt x="3259" y="2630"/>
                  </a:lnTo>
                  <a:lnTo>
                    <a:pt x="3157" y="2670"/>
                  </a:lnTo>
                  <a:lnTo>
                    <a:pt x="3063" y="2678"/>
                  </a:lnTo>
                  <a:lnTo>
                    <a:pt x="3078" y="2758"/>
                  </a:lnTo>
                  <a:lnTo>
                    <a:pt x="3173" y="2782"/>
                  </a:lnTo>
                  <a:lnTo>
                    <a:pt x="3267" y="2814"/>
                  </a:lnTo>
                  <a:lnTo>
                    <a:pt x="3299" y="2918"/>
                  </a:lnTo>
                  <a:lnTo>
                    <a:pt x="3285" y="3044"/>
                  </a:lnTo>
                  <a:lnTo>
                    <a:pt x="3330" y="3117"/>
                  </a:lnTo>
                  <a:lnTo>
                    <a:pt x="3440" y="3061"/>
                  </a:lnTo>
                  <a:lnTo>
                    <a:pt x="3511" y="2965"/>
                  </a:lnTo>
                  <a:lnTo>
                    <a:pt x="3685" y="2878"/>
                  </a:lnTo>
                  <a:lnTo>
                    <a:pt x="3905" y="2894"/>
                  </a:lnTo>
                  <a:lnTo>
                    <a:pt x="3929" y="2822"/>
                  </a:lnTo>
                  <a:lnTo>
                    <a:pt x="3850" y="2846"/>
                  </a:lnTo>
                  <a:lnTo>
                    <a:pt x="3763" y="2806"/>
                  </a:lnTo>
                  <a:lnTo>
                    <a:pt x="3685" y="2798"/>
                  </a:lnTo>
                  <a:lnTo>
                    <a:pt x="3590" y="2678"/>
                  </a:lnTo>
                  <a:lnTo>
                    <a:pt x="3527" y="2582"/>
                  </a:lnTo>
                  <a:lnTo>
                    <a:pt x="3527" y="2487"/>
                  </a:lnTo>
                  <a:lnTo>
                    <a:pt x="3551" y="2386"/>
                  </a:lnTo>
                  <a:lnTo>
                    <a:pt x="3669" y="2303"/>
                  </a:lnTo>
                  <a:lnTo>
                    <a:pt x="3779" y="2263"/>
                  </a:lnTo>
                  <a:lnTo>
                    <a:pt x="3889" y="2239"/>
                  </a:lnTo>
                  <a:lnTo>
                    <a:pt x="4015" y="2143"/>
                  </a:lnTo>
                  <a:lnTo>
                    <a:pt x="4149" y="2143"/>
                  </a:lnTo>
                  <a:lnTo>
                    <a:pt x="4220" y="2056"/>
                  </a:lnTo>
                  <a:lnTo>
                    <a:pt x="4362" y="2024"/>
                  </a:lnTo>
                  <a:lnTo>
                    <a:pt x="4495" y="2034"/>
                  </a:lnTo>
                  <a:lnTo>
                    <a:pt x="4510" y="1915"/>
                  </a:lnTo>
                  <a:lnTo>
                    <a:pt x="4606" y="1817"/>
                  </a:lnTo>
                  <a:lnTo>
                    <a:pt x="4725" y="1816"/>
                  </a:lnTo>
                  <a:lnTo>
                    <a:pt x="4909" y="1755"/>
                  </a:lnTo>
                  <a:lnTo>
                    <a:pt x="4897" y="1625"/>
                  </a:lnTo>
                  <a:lnTo>
                    <a:pt x="4944" y="1456"/>
                  </a:lnTo>
                  <a:lnTo>
                    <a:pt x="4956" y="1316"/>
                  </a:lnTo>
                  <a:lnTo>
                    <a:pt x="4944" y="1158"/>
                  </a:lnTo>
                  <a:lnTo>
                    <a:pt x="4790" y="1061"/>
                  </a:lnTo>
                  <a:lnTo>
                    <a:pt x="4598" y="989"/>
                  </a:lnTo>
                  <a:lnTo>
                    <a:pt x="4418" y="934"/>
                  </a:lnTo>
                  <a:lnTo>
                    <a:pt x="4279" y="922"/>
                  </a:lnTo>
                  <a:lnTo>
                    <a:pt x="4208" y="826"/>
                  </a:lnTo>
                  <a:lnTo>
                    <a:pt x="4105" y="759"/>
                  </a:lnTo>
                  <a:lnTo>
                    <a:pt x="3985" y="802"/>
                  </a:lnTo>
                  <a:lnTo>
                    <a:pt x="3864" y="754"/>
                  </a:lnTo>
                  <a:lnTo>
                    <a:pt x="3674" y="789"/>
                  </a:lnTo>
                  <a:lnTo>
                    <a:pt x="3633" y="702"/>
                  </a:lnTo>
                  <a:lnTo>
                    <a:pt x="3542" y="559"/>
                  </a:lnTo>
                  <a:lnTo>
                    <a:pt x="3452" y="431"/>
                  </a:lnTo>
                  <a:lnTo>
                    <a:pt x="3275" y="419"/>
                  </a:lnTo>
                  <a:lnTo>
                    <a:pt x="3252" y="277"/>
                  </a:lnTo>
                  <a:lnTo>
                    <a:pt x="3192" y="146"/>
                  </a:lnTo>
                  <a:lnTo>
                    <a:pt x="3075" y="24"/>
                  </a:lnTo>
                  <a:lnTo>
                    <a:pt x="2962" y="0"/>
                  </a:lnTo>
                  <a:lnTo>
                    <a:pt x="2745" y="47"/>
                  </a:lnTo>
                  <a:lnTo>
                    <a:pt x="2590" y="119"/>
                  </a:lnTo>
                  <a:lnTo>
                    <a:pt x="2464" y="93"/>
                  </a:lnTo>
                  <a:lnTo>
                    <a:pt x="2330" y="181"/>
                  </a:lnTo>
                  <a:lnTo>
                    <a:pt x="2275" y="260"/>
                  </a:lnTo>
                  <a:lnTo>
                    <a:pt x="2275" y="348"/>
                  </a:lnTo>
                  <a:lnTo>
                    <a:pt x="2299" y="428"/>
                  </a:lnTo>
                  <a:lnTo>
                    <a:pt x="2222" y="441"/>
                  </a:lnTo>
                  <a:lnTo>
                    <a:pt x="2126" y="364"/>
                  </a:lnTo>
                  <a:lnTo>
                    <a:pt x="2000" y="364"/>
                  </a:lnTo>
                  <a:lnTo>
                    <a:pt x="1929" y="428"/>
                  </a:lnTo>
                  <a:lnTo>
                    <a:pt x="1866" y="324"/>
                  </a:lnTo>
                  <a:lnTo>
                    <a:pt x="1795" y="348"/>
                  </a:lnTo>
                  <a:lnTo>
                    <a:pt x="1740" y="404"/>
                  </a:lnTo>
                  <a:lnTo>
                    <a:pt x="1685" y="332"/>
                  </a:lnTo>
                  <a:lnTo>
                    <a:pt x="1590" y="340"/>
                  </a:lnTo>
                  <a:lnTo>
                    <a:pt x="1472" y="356"/>
                  </a:lnTo>
                  <a:lnTo>
                    <a:pt x="1338" y="300"/>
                  </a:lnTo>
                  <a:lnTo>
                    <a:pt x="1212" y="276"/>
                  </a:lnTo>
                  <a:lnTo>
                    <a:pt x="1047" y="189"/>
                  </a:lnTo>
                  <a:lnTo>
                    <a:pt x="811" y="181"/>
                  </a:lnTo>
                  <a:lnTo>
                    <a:pt x="685" y="204"/>
                  </a:lnTo>
                  <a:close/>
                </a:path>
              </a:pathLst>
            </a:custGeom>
            <a:solidFill>
              <a:srgbClr val="3366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37" name="Freeform 7"/>
            <p:cNvSpPr>
              <a:spLocks/>
            </p:cNvSpPr>
            <p:nvPr/>
          </p:nvSpPr>
          <p:spPr bwMode="auto">
            <a:xfrm>
              <a:off x="5901929" y="3355182"/>
              <a:ext cx="217884" cy="230981"/>
            </a:xfrm>
            <a:custGeom>
              <a:avLst/>
              <a:gdLst>
                <a:gd name="T0" fmla="*/ 0 w 1078"/>
                <a:gd name="T1" fmla="*/ 27151 h 1157"/>
                <a:gd name="T2" fmla="*/ 25602 w 1078"/>
                <a:gd name="T3" fmla="*/ 40992 h 1157"/>
                <a:gd name="T4" fmla="*/ 43927 w 1078"/>
                <a:gd name="T5" fmla="*/ 58827 h 1157"/>
                <a:gd name="T6" fmla="*/ 61444 w 1078"/>
                <a:gd name="T7" fmla="*/ 58827 h 1157"/>
                <a:gd name="T8" fmla="*/ 63061 w 1078"/>
                <a:gd name="T9" fmla="*/ 89172 h 1157"/>
                <a:gd name="T10" fmla="*/ 72763 w 1078"/>
                <a:gd name="T11" fmla="*/ 114725 h 1157"/>
                <a:gd name="T12" fmla="*/ 93514 w 1078"/>
                <a:gd name="T13" fmla="*/ 125905 h 1157"/>
                <a:gd name="T14" fmla="*/ 99981 w 1078"/>
                <a:gd name="T15" fmla="*/ 145070 h 1157"/>
                <a:gd name="T16" fmla="*/ 115612 w 1078"/>
                <a:gd name="T17" fmla="*/ 154387 h 1157"/>
                <a:gd name="T18" fmla="*/ 137441 w 1078"/>
                <a:gd name="T19" fmla="*/ 170890 h 1157"/>
                <a:gd name="T20" fmla="*/ 135015 w 1078"/>
                <a:gd name="T21" fmla="*/ 202300 h 1157"/>
                <a:gd name="T22" fmla="*/ 147681 w 1078"/>
                <a:gd name="T23" fmla="*/ 221465 h 1157"/>
                <a:gd name="T24" fmla="*/ 142831 w 1078"/>
                <a:gd name="T25" fmla="*/ 235839 h 1157"/>
                <a:gd name="T26" fmla="*/ 150915 w 1078"/>
                <a:gd name="T27" fmla="*/ 256601 h 1157"/>
                <a:gd name="T28" fmla="*/ 137980 w 1078"/>
                <a:gd name="T29" fmla="*/ 278695 h 1157"/>
                <a:gd name="T30" fmla="*/ 142831 w 1078"/>
                <a:gd name="T31" fmla="*/ 304248 h 1157"/>
                <a:gd name="T32" fmla="*/ 165198 w 1078"/>
                <a:gd name="T33" fmla="*/ 307975 h 1157"/>
                <a:gd name="T34" fmla="*/ 182446 w 1078"/>
                <a:gd name="T35" fmla="*/ 286680 h 1157"/>
                <a:gd name="T36" fmla="*/ 190531 w 1078"/>
                <a:gd name="T37" fmla="*/ 256335 h 1157"/>
                <a:gd name="T38" fmla="*/ 195381 w 1078"/>
                <a:gd name="T39" fmla="*/ 235041 h 1157"/>
                <a:gd name="T40" fmla="*/ 201041 w 1078"/>
                <a:gd name="T41" fmla="*/ 212681 h 1157"/>
                <a:gd name="T42" fmla="*/ 225565 w 1078"/>
                <a:gd name="T43" fmla="*/ 208422 h 1157"/>
                <a:gd name="T44" fmla="*/ 254131 w 1078"/>
                <a:gd name="T45" fmla="*/ 223595 h 1157"/>
                <a:gd name="T46" fmla="*/ 272995 w 1078"/>
                <a:gd name="T47" fmla="*/ 223595 h 1157"/>
                <a:gd name="T48" fmla="*/ 290512 w 1078"/>
                <a:gd name="T49" fmla="*/ 210285 h 1157"/>
                <a:gd name="T50" fmla="*/ 269761 w 1078"/>
                <a:gd name="T51" fmla="*/ 187660 h 1157"/>
                <a:gd name="T52" fmla="*/ 254131 w 1078"/>
                <a:gd name="T53" fmla="*/ 151725 h 1157"/>
                <a:gd name="T54" fmla="*/ 225026 w 1078"/>
                <a:gd name="T55" fmla="*/ 111265 h 1157"/>
                <a:gd name="T56" fmla="*/ 208048 w 1078"/>
                <a:gd name="T57" fmla="*/ 72136 h 1157"/>
                <a:gd name="T58" fmla="*/ 182446 w 1078"/>
                <a:gd name="T59" fmla="*/ 54834 h 1157"/>
                <a:gd name="T60" fmla="*/ 158731 w 1078"/>
                <a:gd name="T61" fmla="*/ 16503 h 1157"/>
                <a:gd name="T62" fmla="*/ 133129 w 1078"/>
                <a:gd name="T63" fmla="*/ 23158 h 1157"/>
                <a:gd name="T64" fmla="*/ 109414 w 1078"/>
                <a:gd name="T65" fmla="*/ 0 h 1157"/>
                <a:gd name="T66" fmla="*/ 73841 w 1078"/>
                <a:gd name="T67" fmla="*/ 2396 h 1157"/>
                <a:gd name="T68" fmla="*/ 31261 w 1078"/>
                <a:gd name="T69" fmla="*/ 7986 h 1157"/>
                <a:gd name="T70" fmla="*/ 0 w 1078"/>
                <a:gd name="T71" fmla="*/ 27151 h 1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8" h="1157">
                  <a:moveTo>
                    <a:pt x="0" y="102"/>
                  </a:moveTo>
                  <a:lnTo>
                    <a:pt x="95" y="154"/>
                  </a:lnTo>
                  <a:lnTo>
                    <a:pt x="163" y="221"/>
                  </a:lnTo>
                  <a:lnTo>
                    <a:pt x="228" y="221"/>
                  </a:lnTo>
                  <a:lnTo>
                    <a:pt x="234" y="335"/>
                  </a:lnTo>
                  <a:lnTo>
                    <a:pt x="270" y="431"/>
                  </a:lnTo>
                  <a:lnTo>
                    <a:pt x="347" y="473"/>
                  </a:lnTo>
                  <a:lnTo>
                    <a:pt x="371" y="545"/>
                  </a:lnTo>
                  <a:lnTo>
                    <a:pt x="429" y="580"/>
                  </a:lnTo>
                  <a:lnTo>
                    <a:pt x="510" y="642"/>
                  </a:lnTo>
                  <a:lnTo>
                    <a:pt x="501" y="760"/>
                  </a:lnTo>
                  <a:lnTo>
                    <a:pt x="548" y="832"/>
                  </a:lnTo>
                  <a:lnTo>
                    <a:pt x="530" y="886"/>
                  </a:lnTo>
                  <a:lnTo>
                    <a:pt x="560" y="964"/>
                  </a:lnTo>
                  <a:lnTo>
                    <a:pt x="512" y="1047"/>
                  </a:lnTo>
                  <a:lnTo>
                    <a:pt x="530" y="1143"/>
                  </a:lnTo>
                  <a:lnTo>
                    <a:pt x="613" y="1157"/>
                  </a:lnTo>
                  <a:lnTo>
                    <a:pt x="677" y="1077"/>
                  </a:lnTo>
                  <a:lnTo>
                    <a:pt x="707" y="963"/>
                  </a:lnTo>
                  <a:lnTo>
                    <a:pt x="725" y="883"/>
                  </a:lnTo>
                  <a:lnTo>
                    <a:pt x="746" y="799"/>
                  </a:lnTo>
                  <a:lnTo>
                    <a:pt x="837" y="783"/>
                  </a:lnTo>
                  <a:lnTo>
                    <a:pt x="943" y="840"/>
                  </a:lnTo>
                  <a:lnTo>
                    <a:pt x="1013" y="840"/>
                  </a:lnTo>
                  <a:lnTo>
                    <a:pt x="1078" y="790"/>
                  </a:lnTo>
                  <a:lnTo>
                    <a:pt x="1001" y="705"/>
                  </a:lnTo>
                  <a:lnTo>
                    <a:pt x="943" y="570"/>
                  </a:lnTo>
                  <a:lnTo>
                    <a:pt x="835" y="418"/>
                  </a:lnTo>
                  <a:lnTo>
                    <a:pt x="772" y="271"/>
                  </a:lnTo>
                  <a:lnTo>
                    <a:pt x="677" y="206"/>
                  </a:lnTo>
                  <a:lnTo>
                    <a:pt x="589" y="62"/>
                  </a:lnTo>
                  <a:lnTo>
                    <a:pt x="494" y="87"/>
                  </a:lnTo>
                  <a:lnTo>
                    <a:pt x="406" y="0"/>
                  </a:lnTo>
                  <a:lnTo>
                    <a:pt x="274" y="9"/>
                  </a:lnTo>
                  <a:lnTo>
                    <a:pt x="116" y="30"/>
                  </a:lnTo>
                  <a:lnTo>
                    <a:pt x="0" y="10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38" name="Freeform 8"/>
            <p:cNvSpPr>
              <a:spLocks/>
            </p:cNvSpPr>
            <p:nvPr/>
          </p:nvSpPr>
          <p:spPr bwMode="auto">
            <a:xfrm>
              <a:off x="5706666" y="2721769"/>
              <a:ext cx="519113" cy="406004"/>
            </a:xfrm>
            <a:custGeom>
              <a:avLst/>
              <a:gdLst>
                <a:gd name="T0" fmla="*/ 337305 w 2565"/>
                <a:gd name="T1" fmla="*/ 519738 h 2030"/>
                <a:gd name="T2" fmla="*/ 393972 w 2565"/>
                <a:gd name="T3" fmla="*/ 513338 h 2030"/>
                <a:gd name="T4" fmla="*/ 422576 w 2565"/>
                <a:gd name="T5" fmla="*/ 517338 h 2030"/>
                <a:gd name="T6" fmla="*/ 459814 w 2565"/>
                <a:gd name="T7" fmla="*/ 538938 h 2030"/>
                <a:gd name="T8" fmla="*/ 513513 w 2565"/>
                <a:gd name="T9" fmla="*/ 521871 h 2030"/>
                <a:gd name="T10" fmla="*/ 559657 w 2565"/>
                <a:gd name="T11" fmla="*/ 538671 h 2030"/>
                <a:gd name="T12" fmla="*/ 553180 w 2565"/>
                <a:gd name="T13" fmla="*/ 493871 h 2030"/>
                <a:gd name="T14" fmla="*/ 603911 w 2565"/>
                <a:gd name="T15" fmla="*/ 448804 h 2030"/>
                <a:gd name="T16" fmla="*/ 625768 w 2565"/>
                <a:gd name="T17" fmla="*/ 436804 h 2030"/>
                <a:gd name="T18" fmla="*/ 577196 w 2565"/>
                <a:gd name="T19" fmla="*/ 386137 h 2030"/>
                <a:gd name="T20" fmla="*/ 615514 w 2565"/>
                <a:gd name="T21" fmla="*/ 332270 h 2030"/>
                <a:gd name="T22" fmla="*/ 667055 w 2565"/>
                <a:gd name="T23" fmla="*/ 325869 h 2030"/>
                <a:gd name="T24" fmla="*/ 663277 w 2565"/>
                <a:gd name="T25" fmla="*/ 289869 h 2030"/>
                <a:gd name="T26" fmla="*/ 585292 w 2565"/>
                <a:gd name="T27" fmla="*/ 228269 h 2030"/>
                <a:gd name="T28" fmla="*/ 523497 w 2565"/>
                <a:gd name="T29" fmla="*/ 175468 h 2030"/>
                <a:gd name="T30" fmla="*/ 519989 w 2565"/>
                <a:gd name="T31" fmla="*/ 114134 h 2030"/>
                <a:gd name="T32" fmla="*/ 491116 w 2565"/>
                <a:gd name="T33" fmla="*/ 32000 h 2030"/>
                <a:gd name="T34" fmla="*/ 423925 w 2565"/>
                <a:gd name="T35" fmla="*/ 44800 h 2030"/>
                <a:gd name="T36" fmla="*/ 372924 w 2565"/>
                <a:gd name="T37" fmla="*/ 6133 h 2030"/>
                <a:gd name="T38" fmla="*/ 296289 w 2565"/>
                <a:gd name="T39" fmla="*/ 26667 h 2030"/>
                <a:gd name="T40" fmla="*/ 242860 w 2565"/>
                <a:gd name="T41" fmla="*/ 38934 h 2030"/>
                <a:gd name="T42" fmla="*/ 213716 w 2565"/>
                <a:gd name="T43" fmla="*/ 102134 h 2030"/>
                <a:gd name="T44" fmla="*/ 179716 w 2565"/>
                <a:gd name="T45" fmla="*/ 158135 h 2030"/>
                <a:gd name="T46" fmla="*/ 172430 w 2565"/>
                <a:gd name="T47" fmla="*/ 226135 h 2030"/>
                <a:gd name="T48" fmla="*/ 116573 w 2565"/>
                <a:gd name="T49" fmla="*/ 236002 h 2030"/>
                <a:gd name="T50" fmla="*/ 75286 w 2565"/>
                <a:gd name="T51" fmla="*/ 262669 h 2030"/>
                <a:gd name="T52" fmla="*/ 11873 w 2565"/>
                <a:gd name="T53" fmla="*/ 260269 h 2030"/>
                <a:gd name="T54" fmla="*/ 21857 w 2565"/>
                <a:gd name="T55" fmla="*/ 311469 h 2030"/>
                <a:gd name="T56" fmla="*/ 53429 w 2565"/>
                <a:gd name="T57" fmla="*/ 360003 h 2030"/>
                <a:gd name="T58" fmla="*/ 26715 w 2565"/>
                <a:gd name="T59" fmla="*/ 396537 h 2030"/>
                <a:gd name="T60" fmla="*/ 0 w 2565"/>
                <a:gd name="T61" fmla="*/ 433070 h 2030"/>
                <a:gd name="T62" fmla="*/ 24016 w 2565"/>
                <a:gd name="T63" fmla="*/ 456804 h 2030"/>
                <a:gd name="T64" fmla="*/ 34000 w 2565"/>
                <a:gd name="T65" fmla="*/ 498671 h 2030"/>
                <a:gd name="T66" fmla="*/ 79064 w 2565"/>
                <a:gd name="T67" fmla="*/ 514938 h 2030"/>
                <a:gd name="T68" fmla="*/ 124938 w 2565"/>
                <a:gd name="T69" fmla="*/ 478671 h 2030"/>
                <a:gd name="T70" fmla="*/ 221812 w 2565"/>
                <a:gd name="T71" fmla="*/ 474937 h 2030"/>
                <a:gd name="T72" fmla="*/ 301955 w 2565"/>
                <a:gd name="T73" fmla="*/ 505338 h 20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5" h="2030">
                  <a:moveTo>
                    <a:pt x="1119" y="1895"/>
                  </a:moveTo>
                  <a:lnTo>
                    <a:pt x="1250" y="1949"/>
                  </a:lnTo>
                  <a:lnTo>
                    <a:pt x="1347" y="1934"/>
                  </a:lnTo>
                  <a:lnTo>
                    <a:pt x="1460" y="1925"/>
                  </a:lnTo>
                  <a:lnTo>
                    <a:pt x="1516" y="1997"/>
                  </a:lnTo>
                  <a:lnTo>
                    <a:pt x="1566" y="1940"/>
                  </a:lnTo>
                  <a:lnTo>
                    <a:pt x="1640" y="1916"/>
                  </a:lnTo>
                  <a:lnTo>
                    <a:pt x="1704" y="2021"/>
                  </a:lnTo>
                  <a:lnTo>
                    <a:pt x="1773" y="1956"/>
                  </a:lnTo>
                  <a:lnTo>
                    <a:pt x="1903" y="1957"/>
                  </a:lnTo>
                  <a:lnTo>
                    <a:pt x="1992" y="2030"/>
                  </a:lnTo>
                  <a:lnTo>
                    <a:pt x="2074" y="2020"/>
                  </a:lnTo>
                  <a:lnTo>
                    <a:pt x="2051" y="1940"/>
                  </a:lnTo>
                  <a:lnTo>
                    <a:pt x="2050" y="1852"/>
                  </a:lnTo>
                  <a:lnTo>
                    <a:pt x="2103" y="1775"/>
                  </a:lnTo>
                  <a:lnTo>
                    <a:pt x="2238" y="1683"/>
                  </a:lnTo>
                  <a:lnTo>
                    <a:pt x="2364" y="1712"/>
                  </a:lnTo>
                  <a:lnTo>
                    <a:pt x="2319" y="1638"/>
                  </a:lnTo>
                  <a:lnTo>
                    <a:pt x="2269" y="1485"/>
                  </a:lnTo>
                  <a:lnTo>
                    <a:pt x="2139" y="1448"/>
                  </a:lnTo>
                  <a:lnTo>
                    <a:pt x="2139" y="1274"/>
                  </a:lnTo>
                  <a:lnTo>
                    <a:pt x="2281" y="1246"/>
                  </a:lnTo>
                  <a:lnTo>
                    <a:pt x="2401" y="1305"/>
                  </a:lnTo>
                  <a:lnTo>
                    <a:pt x="2472" y="1222"/>
                  </a:lnTo>
                  <a:lnTo>
                    <a:pt x="2565" y="1174"/>
                  </a:lnTo>
                  <a:lnTo>
                    <a:pt x="2458" y="1087"/>
                  </a:lnTo>
                  <a:lnTo>
                    <a:pt x="2264" y="900"/>
                  </a:lnTo>
                  <a:lnTo>
                    <a:pt x="2169" y="856"/>
                  </a:lnTo>
                  <a:lnTo>
                    <a:pt x="2057" y="682"/>
                  </a:lnTo>
                  <a:lnTo>
                    <a:pt x="1940" y="658"/>
                  </a:lnTo>
                  <a:lnTo>
                    <a:pt x="1988" y="538"/>
                  </a:lnTo>
                  <a:lnTo>
                    <a:pt x="1927" y="428"/>
                  </a:lnTo>
                  <a:lnTo>
                    <a:pt x="1974" y="216"/>
                  </a:lnTo>
                  <a:lnTo>
                    <a:pt x="1820" y="120"/>
                  </a:lnTo>
                  <a:lnTo>
                    <a:pt x="1690" y="120"/>
                  </a:lnTo>
                  <a:lnTo>
                    <a:pt x="1571" y="168"/>
                  </a:lnTo>
                  <a:lnTo>
                    <a:pt x="1516" y="62"/>
                  </a:lnTo>
                  <a:lnTo>
                    <a:pt x="1382" y="23"/>
                  </a:lnTo>
                  <a:lnTo>
                    <a:pt x="1219" y="0"/>
                  </a:lnTo>
                  <a:lnTo>
                    <a:pt x="1098" y="100"/>
                  </a:lnTo>
                  <a:lnTo>
                    <a:pt x="1018" y="128"/>
                  </a:lnTo>
                  <a:lnTo>
                    <a:pt x="900" y="146"/>
                  </a:lnTo>
                  <a:lnTo>
                    <a:pt x="855" y="238"/>
                  </a:lnTo>
                  <a:lnTo>
                    <a:pt x="792" y="383"/>
                  </a:lnTo>
                  <a:lnTo>
                    <a:pt x="720" y="493"/>
                  </a:lnTo>
                  <a:lnTo>
                    <a:pt x="666" y="593"/>
                  </a:lnTo>
                  <a:lnTo>
                    <a:pt x="648" y="739"/>
                  </a:lnTo>
                  <a:lnTo>
                    <a:pt x="639" y="848"/>
                  </a:lnTo>
                  <a:lnTo>
                    <a:pt x="549" y="821"/>
                  </a:lnTo>
                  <a:lnTo>
                    <a:pt x="432" y="885"/>
                  </a:lnTo>
                  <a:lnTo>
                    <a:pt x="342" y="930"/>
                  </a:lnTo>
                  <a:lnTo>
                    <a:pt x="279" y="985"/>
                  </a:lnTo>
                  <a:lnTo>
                    <a:pt x="162" y="949"/>
                  </a:lnTo>
                  <a:lnTo>
                    <a:pt x="44" y="976"/>
                  </a:lnTo>
                  <a:lnTo>
                    <a:pt x="81" y="1068"/>
                  </a:lnTo>
                  <a:lnTo>
                    <a:pt x="81" y="1168"/>
                  </a:lnTo>
                  <a:lnTo>
                    <a:pt x="126" y="1269"/>
                  </a:lnTo>
                  <a:lnTo>
                    <a:pt x="198" y="1350"/>
                  </a:lnTo>
                  <a:lnTo>
                    <a:pt x="207" y="1451"/>
                  </a:lnTo>
                  <a:lnTo>
                    <a:pt x="99" y="1487"/>
                  </a:lnTo>
                  <a:lnTo>
                    <a:pt x="44" y="1551"/>
                  </a:lnTo>
                  <a:lnTo>
                    <a:pt x="0" y="1624"/>
                  </a:lnTo>
                  <a:lnTo>
                    <a:pt x="0" y="1703"/>
                  </a:lnTo>
                  <a:lnTo>
                    <a:pt x="89" y="1713"/>
                  </a:lnTo>
                  <a:lnTo>
                    <a:pt x="144" y="1797"/>
                  </a:lnTo>
                  <a:lnTo>
                    <a:pt x="126" y="1870"/>
                  </a:lnTo>
                  <a:lnTo>
                    <a:pt x="145" y="1957"/>
                  </a:lnTo>
                  <a:lnTo>
                    <a:pt x="293" y="1931"/>
                  </a:lnTo>
                  <a:lnTo>
                    <a:pt x="334" y="1837"/>
                  </a:lnTo>
                  <a:lnTo>
                    <a:pt x="463" y="1795"/>
                  </a:lnTo>
                  <a:lnTo>
                    <a:pt x="587" y="1773"/>
                  </a:lnTo>
                  <a:lnTo>
                    <a:pt x="822" y="1781"/>
                  </a:lnTo>
                  <a:lnTo>
                    <a:pt x="986" y="1868"/>
                  </a:lnTo>
                  <a:lnTo>
                    <a:pt x="1119" y="18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39" name="Freeform 9"/>
            <p:cNvSpPr>
              <a:spLocks/>
            </p:cNvSpPr>
            <p:nvPr/>
          </p:nvSpPr>
          <p:spPr bwMode="auto">
            <a:xfrm>
              <a:off x="5491163" y="1306116"/>
              <a:ext cx="592931" cy="1073944"/>
            </a:xfrm>
            <a:custGeom>
              <a:avLst/>
              <a:gdLst>
                <a:gd name="T0" fmla="*/ 24292 w 2929"/>
                <a:gd name="T1" fmla="*/ 199568 h 5367"/>
                <a:gd name="T2" fmla="*/ 77465 w 2929"/>
                <a:gd name="T3" fmla="*/ 243323 h 5367"/>
                <a:gd name="T4" fmla="*/ 143324 w 2929"/>
                <a:gd name="T5" fmla="*/ 267869 h 5367"/>
                <a:gd name="T6" fmla="*/ 179762 w 2929"/>
                <a:gd name="T7" fmla="*/ 304154 h 5367"/>
                <a:gd name="T8" fmla="*/ 191908 w 2929"/>
                <a:gd name="T9" fmla="*/ 374856 h 5367"/>
                <a:gd name="T10" fmla="*/ 204054 w 2929"/>
                <a:gd name="T11" fmla="*/ 442891 h 5367"/>
                <a:gd name="T12" fmla="*/ 240492 w 2929"/>
                <a:gd name="T13" fmla="*/ 484245 h 5367"/>
                <a:gd name="T14" fmla="*/ 218629 w 2929"/>
                <a:gd name="T15" fmla="*/ 545076 h 5367"/>
                <a:gd name="T16" fmla="*/ 251019 w 2929"/>
                <a:gd name="T17" fmla="*/ 620848 h 5367"/>
                <a:gd name="T18" fmla="*/ 306081 w 2929"/>
                <a:gd name="T19" fmla="*/ 664336 h 5367"/>
                <a:gd name="T20" fmla="*/ 340090 w 2929"/>
                <a:gd name="T21" fmla="*/ 737440 h 5367"/>
                <a:gd name="T22" fmla="*/ 298794 w 2929"/>
                <a:gd name="T23" fmla="*/ 776393 h 5367"/>
                <a:gd name="T24" fmla="*/ 250209 w 2929"/>
                <a:gd name="T25" fmla="*/ 839625 h 5367"/>
                <a:gd name="T26" fmla="*/ 213771 w 2929"/>
                <a:gd name="T27" fmla="*/ 900456 h 5367"/>
                <a:gd name="T28" fmla="*/ 140895 w 2929"/>
                <a:gd name="T29" fmla="*/ 1005309 h 5367"/>
                <a:gd name="T30" fmla="*/ 89881 w 2929"/>
                <a:gd name="T31" fmla="*/ 1022118 h 5367"/>
                <a:gd name="T32" fmla="*/ 77465 w 2929"/>
                <a:gd name="T33" fmla="*/ 1078146 h 5367"/>
                <a:gd name="T34" fmla="*/ 99598 w 2929"/>
                <a:gd name="T35" fmla="*/ 1170726 h 5367"/>
                <a:gd name="T36" fmla="*/ 123890 w 2929"/>
                <a:gd name="T37" fmla="*/ 1253435 h 5367"/>
                <a:gd name="T38" fmla="*/ 106886 w 2929"/>
                <a:gd name="T39" fmla="*/ 1309463 h 5367"/>
                <a:gd name="T40" fmla="*/ 133607 w 2929"/>
                <a:gd name="T41" fmla="*/ 1346015 h 5367"/>
                <a:gd name="T42" fmla="*/ 167616 w 2929"/>
                <a:gd name="T43" fmla="*/ 1382300 h 5367"/>
                <a:gd name="T44" fmla="*/ 221059 w 2929"/>
                <a:gd name="T45" fmla="*/ 1404178 h 5367"/>
                <a:gd name="T46" fmla="*/ 274501 w 2929"/>
                <a:gd name="T47" fmla="*/ 1421253 h 5367"/>
                <a:gd name="T48" fmla="*/ 364382 w 2929"/>
                <a:gd name="T49" fmla="*/ 1394573 h 5367"/>
                <a:gd name="T50" fmla="*/ 454533 w 2929"/>
                <a:gd name="T51" fmla="*/ 1358288 h 5367"/>
                <a:gd name="T52" fmla="*/ 568437 w 2929"/>
                <a:gd name="T53" fmla="*/ 1350817 h 5367"/>
                <a:gd name="T54" fmla="*/ 561689 w 2929"/>
                <a:gd name="T55" fmla="*/ 1323070 h 5367"/>
                <a:gd name="T56" fmla="*/ 683689 w 2929"/>
                <a:gd name="T57" fmla="*/ 1193671 h 5367"/>
                <a:gd name="T58" fmla="*/ 790575 w 2929"/>
                <a:gd name="T59" fmla="*/ 1042128 h 5367"/>
                <a:gd name="T60" fmla="*/ 749548 w 2929"/>
                <a:gd name="T61" fmla="*/ 981297 h 5367"/>
                <a:gd name="T62" fmla="*/ 659937 w 2929"/>
                <a:gd name="T63" fmla="*/ 927136 h 5367"/>
                <a:gd name="T64" fmla="*/ 695026 w 2929"/>
                <a:gd name="T65" fmla="*/ 879912 h 5367"/>
                <a:gd name="T66" fmla="*/ 644552 w 2929"/>
                <a:gd name="T67" fmla="*/ 787065 h 5367"/>
                <a:gd name="T68" fmla="*/ 637534 w 2929"/>
                <a:gd name="T69" fmla="*/ 745177 h 5367"/>
                <a:gd name="T70" fmla="*/ 638344 w 2929"/>
                <a:gd name="T71" fmla="*/ 661135 h 5367"/>
                <a:gd name="T72" fmla="*/ 627817 w 2929"/>
                <a:gd name="T73" fmla="*/ 588565 h 5367"/>
                <a:gd name="T74" fmla="*/ 583822 w 2929"/>
                <a:gd name="T75" fmla="*/ 515194 h 5367"/>
                <a:gd name="T76" fmla="*/ 561419 w 2929"/>
                <a:gd name="T77" fmla="*/ 457565 h 5367"/>
                <a:gd name="T78" fmla="*/ 611893 w 2929"/>
                <a:gd name="T79" fmla="*/ 387396 h 5367"/>
                <a:gd name="T80" fmla="*/ 579773 w 2929"/>
                <a:gd name="T81" fmla="*/ 303887 h 5367"/>
                <a:gd name="T82" fmla="*/ 513644 w 2929"/>
                <a:gd name="T83" fmla="*/ 275606 h 5367"/>
                <a:gd name="T84" fmla="*/ 500958 w 2929"/>
                <a:gd name="T85" fmla="*/ 179291 h 5367"/>
                <a:gd name="T86" fmla="*/ 552782 w 2929"/>
                <a:gd name="T87" fmla="*/ 56028 h 5367"/>
                <a:gd name="T88" fmla="*/ 495560 w 2929"/>
                <a:gd name="T89" fmla="*/ 46424 h 5367"/>
                <a:gd name="T90" fmla="*/ 449405 w 2929"/>
                <a:gd name="T91" fmla="*/ 2401 h 5367"/>
                <a:gd name="T92" fmla="*/ 400821 w 2929"/>
                <a:gd name="T93" fmla="*/ 14674 h 5367"/>
                <a:gd name="T94" fmla="*/ 335232 w 2929"/>
                <a:gd name="T95" fmla="*/ 46424 h 5367"/>
                <a:gd name="T96" fmla="*/ 320657 w 2929"/>
                <a:gd name="T97" fmla="*/ 131533 h 5367"/>
                <a:gd name="T98" fmla="*/ 301223 w 2929"/>
                <a:gd name="T99" fmla="*/ 185694 h 5367"/>
                <a:gd name="T100" fmla="*/ 276931 w 2929"/>
                <a:gd name="T101" fmla="*/ 228649 h 5367"/>
                <a:gd name="T102" fmla="*/ 233205 w 2929"/>
                <a:gd name="T103" fmla="*/ 211574 h 5367"/>
                <a:gd name="T104" fmla="*/ 179762 w 2929"/>
                <a:gd name="T105" fmla="*/ 226248 h 5367"/>
                <a:gd name="T106" fmla="*/ 117412 w 2929"/>
                <a:gd name="T107" fmla="*/ 205704 h 5367"/>
                <a:gd name="T108" fmla="*/ 85023 w 2929"/>
                <a:gd name="T109" fmla="*/ 151010 h 5367"/>
                <a:gd name="T110" fmla="*/ 36438 w 2929"/>
                <a:gd name="T111" fmla="*/ 138737 h 5367"/>
                <a:gd name="T112" fmla="*/ 0 w 2929"/>
                <a:gd name="T113" fmla="*/ 168085 h 5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5367">
                  <a:moveTo>
                    <a:pt x="0" y="630"/>
                  </a:moveTo>
                  <a:lnTo>
                    <a:pt x="90" y="748"/>
                  </a:lnTo>
                  <a:lnTo>
                    <a:pt x="198" y="830"/>
                  </a:lnTo>
                  <a:lnTo>
                    <a:pt x="287" y="912"/>
                  </a:lnTo>
                  <a:lnTo>
                    <a:pt x="378" y="985"/>
                  </a:lnTo>
                  <a:lnTo>
                    <a:pt x="531" y="1004"/>
                  </a:lnTo>
                  <a:lnTo>
                    <a:pt x="603" y="1077"/>
                  </a:lnTo>
                  <a:lnTo>
                    <a:pt x="666" y="1140"/>
                  </a:lnTo>
                  <a:lnTo>
                    <a:pt x="720" y="1231"/>
                  </a:lnTo>
                  <a:lnTo>
                    <a:pt x="711" y="1405"/>
                  </a:lnTo>
                  <a:lnTo>
                    <a:pt x="792" y="1542"/>
                  </a:lnTo>
                  <a:lnTo>
                    <a:pt x="756" y="1660"/>
                  </a:lnTo>
                  <a:lnTo>
                    <a:pt x="772" y="1764"/>
                  </a:lnTo>
                  <a:lnTo>
                    <a:pt x="891" y="1815"/>
                  </a:lnTo>
                  <a:lnTo>
                    <a:pt x="864" y="1971"/>
                  </a:lnTo>
                  <a:lnTo>
                    <a:pt x="810" y="2043"/>
                  </a:lnTo>
                  <a:lnTo>
                    <a:pt x="846" y="2208"/>
                  </a:lnTo>
                  <a:lnTo>
                    <a:pt x="930" y="2327"/>
                  </a:lnTo>
                  <a:lnTo>
                    <a:pt x="931" y="2408"/>
                  </a:lnTo>
                  <a:lnTo>
                    <a:pt x="1134" y="2490"/>
                  </a:lnTo>
                  <a:lnTo>
                    <a:pt x="1215" y="2600"/>
                  </a:lnTo>
                  <a:lnTo>
                    <a:pt x="1260" y="2764"/>
                  </a:lnTo>
                  <a:lnTo>
                    <a:pt x="1260" y="2856"/>
                  </a:lnTo>
                  <a:lnTo>
                    <a:pt x="1107" y="2910"/>
                  </a:lnTo>
                  <a:lnTo>
                    <a:pt x="1062" y="3047"/>
                  </a:lnTo>
                  <a:lnTo>
                    <a:pt x="927" y="3147"/>
                  </a:lnTo>
                  <a:lnTo>
                    <a:pt x="900" y="3275"/>
                  </a:lnTo>
                  <a:lnTo>
                    <a:pt x="792" y="3375"/>
                  </a:lnTo>
                  <a:lnTo>
                    <a:pt x="630" y="3576"/>
                  </a:lnTo>
                  <a:lnTo>
                    <a:pt x="522" y="3768"/>
                  </a:lnTo>
                  <a:lnTo>
                    <a:pt x="414" y="3759"/>
                  </a:lnTo>
                  <a:lnTo>
                    <a:pt x="333" y="3831"/>
                  </a:lnTo>
                  <a:lnTo>
                    <a:pt x="350" y="3932"/>
                  </a:lnTo>
                  <a:lnTo>
                    <a:pt x="287" y="4041"/>
                  </a:lnTo>
                  <a:lnTo>
                    <a:pt x="350" y="4178"/>
                  </a:lnTo>
                  <a:lnTo>
                    <a:pt x="369" y="4388"/>
                  </a:lnTo>
                  <a:lnTo>
                    <a:pt x="441" y="4571"/>
                  </a:lnTo>
                  <a:lnTo>
                    <a:pt x="459" y="4698"/>
                  </a:lnTo>
                  <a:lnTo>
                    <a:pt x="396" y="4826"/>
                  </a:lnTo>
                  <a:lnTo>
                    <a:pt x="396" y="4908"/>
                  </a:lnTo>
                  <a:lnTo>
                    <a:pt x="405" y="5063"/>
                  </a:lnTo>
                  <a:lnTo>
                    <a:pt x="495" y="5045"/>
                  </a:lnTo>
                  <a:lnTo>
                    <a:pt x="522" y="5181"/>
                  </a:lnTo>
                  <a:lnTo>
                    <a:pt x="621" y="5181"/>
                  </a:lnTo>
                  <a:lnTo>
                    <a:pt x="702" y="5309"/>
                  </a:lnTo>
                  <a:lnTo>
                    <a:pt x="819" y="5263"/>
                  </a:lnTo>
                  <a:lnTo>
                    <a:pt x="851" y="5367"/>
                  </a:lnTo>
                  <a:lnTo>
                    <a:pt x="1017" y="5327"/>
                  </a:lnTo>
                  <a:lnTo>
                    <a:pt x="1206" y="5309"/>
                  </a:lnTo>
                  <a:lnTo>
                    <a:pt x="1350" y="5227"/>
                  </a:lnTo>
                  <a:lnTo>
                    <a:pt x="1548" y="5190"/>
                  </a:lnTo>
                  <a:lnTo>
                    <a:pt x="1684" y="5091"/>
                  </a:lnTo>
                  <a:lnTo>
                    <a:pt x="1881" y="5072"/>
                  </a:lnTo>
                  <a:lnTo>
                    <a:pt x="2106" y="5063"/>
                  </a:lnTo>
                  <a:lnTo>
                    <a:pt x="2125" y="4995"/>
                  </a:lnTo>
                  <a:lnTo>
                    <a:pt x="2081" y="4959"/>
                  </a:lnTo>
                  <a:lnTo>
                    <a:pt x="2309" y="4764"/>
                  </a:lnTo>
                  <a:lnTo>
                    <a:pt x="2533" y="4474"/>
                  </a:lnTo>
                  <a:lnTo>
                    <a:pt x="2752" y="4182"/>
                  </a:lnTo>
                  <a:lnTo>
                    <a:pt x="2929" y="3906"/>
                  </a:lnTo>
                  <a:lnTo>
                    <a:pt x="2845" y="3796"/>
                  </a:lnTo>
                  <a:lnTo>
                    <a:pt x="2777" y="3678"/>
                  </a:lnTo>
                  <a:lnTo>
                    <a:pt x="2624" y="3621"/>
                  </a:lnTo>
                  <a:lnTo>
                    <a:pt x="2445" y="3475"/>
                  </a:lnTo>
                  <a:lnTo>
                    <a:pt x="2517" y="3404"/>
                  </a:lnTo>
                  <a:lnTo>
                    <a:pt x="2575" y="3298"/>
                  </a:lnTo>
                  <a:lnTo>
                    <a:pt x="2439" y="3091"/>
                  </a:lnTo>
                  <a:lnTo>
                    <a:pt x="2388" y="2950"/>
                  </a:lnTo>
                  <a:lnTo>
                    <a:pt x="2303" y="2865"/>
                  </a:lnTo>
                  <a:lnTo>
                    <a:pt x="2362" y="2793"/>
                  </a:lnTo>
                  <a:lnTo>
                    <a:pt x="2317" y="2610"/>
                  </a:lnTo>
                  <a:lnTo>
                    <a:pt x="2365" y="2478"/>
                  </a:lnTo>
                  <a:lnTo>
                    <a:pt x="2399" y="2364"/>
                  </a:lnTo>
                  <a:lnTo>
                    <a:pt x="2326" y="2206"/>
                  </a:lnTo>
                  <a:lnTo>
                    <a:pt x="2240" y="2076"/>
                  </a:lnTo>
                  <a:lnTo>
                    <a:pt x="2163" y="1931"/>
                  </a:lnTo>
                  <a:lnTo>
                    <a:pt x="2077" y="1832"/>
                  </a:lnTo>
                  <a:lnTo>
                    <a:pt x="2080" y="1715"/>
                  </a:lnTo>
                  <a:lnTo>
                    <a:pt x="2161" y="1583"/>
                  </a:lnTo>
                  <a:lnTo>
                    <a:pt x="2267" y="1452"/>
                  </a:lnTo>
                  <a:lnTo>
                    <a:pt x="2201" y="1308"/>
                  </a:lnTo>
                  <a:lnTo>
                    <a:pt x="2148" y="1139"/>
                  </a:lnTo>
                  <a:lnTo>
                    <a:pt x="2058" y="1128"/>
                  </a:lnTo>
                  <a:lnTo>
                    <a:pt x="1903" y="1033"/>
                  </a:lnTo>
                  <a:lnTo>
                    <a:pt x="1871" y="867"/>
                  </a:lnTo>
                  <a:lnTo>
                    <a:pt x="1856" y="672"/>
                  </a:lnTo>
                  <a:lnTo>
                    <a:pt x="1915" y="481"/>
                  </a:lnTo>
                  <a:lnTo>
                    <a:pt x="2048" y="210"/>
                  </a:lnTo>
                  <a:lnTo>
                    <a:pt x="1944" y="183"/>
                  </a:lnTo>
                  <a:lnTo>
                    <a:pt x="1836" y="174"/>
                  </a:lnTo>
                  <a:lnTo>
                    <a:pt x="1755" y="82"/>
                  </a:lnTo>
                  <a:lnTo>
                    <a:pt x="1665" y="9"/>
                  </a:lnTo>
                  <a:lnTo>
                    <a:pt x="1566" y="0"/>
                  </a:lnTo>
                  <a:lnTo>
                    <a:pt x="1485" y="55"/>
                  </a:lnTo>
                  <a:lnTo>
                    <a:pt x="1350" y="64"/>
                  </a:lnTo>
                  <a:lnTo>
                    <a:pt x="1242" y="174"/>
                  </a:lnTo>
                  <a:lnTo>
                    <a:pt x="1188" y="319"/>
                  </a:lnTo>
                  <a:lnTo>
                    <a:pt x="1188" y="493"/>
                  </a:lnTo>
                  <a:lnTo>
                    <a:pt x="1182" y="668"/>
                  </a:lnTo>
                  <a:lnTo>
                    <a:pt x="1116" y="696"/>
                  </a:lnTo>
                  <a:lnTo>
                    <a:pt x="1071" y="803"/>
                  </a:lnTo>
                  <a:lnTo>
                    <a:pt x="1026" y="857"/>
                  </a:lnTo>
                  <a:lnTo>
                    <a:pt x="945" y="812"/>
                  </a:lnTo>
                  <a:lnTo>
                    <a:pt x="864" y="793"/>
                  </a:lnTo>
                  <a:lnTo>
                    <a:pt x="756" y="766"/>
                  </a:lnTo>
                  <a:lnTo>
                    <a:pt x="666" y="848"/>
                  </a:lnTo>
                  <a:lnTo>
                    <a:pt x="522" y="830"/>
                  </a:lnTo>
                  <a:lnTo>
                    <a:pt x="435" y="771"/>
                  </a:lnTo>
                  <a:lnTo>
                    <a:pt x="369" y="684"/>
                  </a:lnTo>
                  <a:lnTo>
                    <a:pt x="315" y="566"/>
                  </a:lnTo>
                  <a:lnTo>
                    <a:pt x="224" y="502"/>
                  </a:lnTo>
                  <a:lnTo>
                    <a:pt x="135" y="520"/>
                  </a:lnTo>
                  <a:lnTo>
                    <a:pt x="108" y="612"/>
                  </a:lnTo>
                  <a:lnTo>
                    <a:pt x="0" y="6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0" name="Freeform 10"/>
            <p:cNvSpPr>
              <a:spLocks/>
            </p:cNvSpPr>
            <p:nvPr/>
          </p:nvSpPr>
          <p:spPr bwMode="auto">
            <a:xfrm>
              <a:off x="5039917" y="1432322"/>
              <a:ext cx="639365" cy="1360884"/>
            </a:xfrm>
            <a:custGeom>
              <a:avLst/>
              <a:gdLst>
                <a:gd name="T0" fmla="*/ 626256 w 3154"/>
                <a:gd name="T1" fmla="*/ 32550 h 6801"/>
                <a:gd name="T2" fmla="*/ 703559 w 3154"/>
                <a:gd name="T3" fmla="*/ 94181 h 6801"/>
                <a:gd name="T4" fmla="*/ 795727 w 3154"/>
                <a:gd name="T5" fmla="*/ 159814 h 6801"/>
                <a:gd name="T6" fmla="*/ 805727 w 3154"/>
                <a:gd name="T7" fmla="*/ 275872 h 6801"/>
                <a:gd name="T8" fmla="*/ 835189 w 3154"/>
                <a:gd name="T9" fmla="*/ 357780 h 6801"/>
                <a:gd name="T10" fmla="*/ 852487 w 3154"/>
                <a:gd name="T11" fmla="*/ 451960 h 6801"/>
                <a:gd name="T12" fmla="*/ 770049 w 3154"/>
                <a:gd name="T13" fmla="*/ 485577 h 6801"/>
                <a:gd name="T14" fmla="*/ 721127 w 3154"/>
                <a:gd name="T15" fmla="*/ 500518 h 6801"/>
                <a:gd name="T16" fmla="*/ 689233 w 3154"/>
                <a:gd name="T17" fmla="*/ 585628 h 6801"/>
                <a:gd name="T18" fmla="*/ 684909 w 3154"/>
                <a:gd name="T19" fmla="*/ 670737 h 6801"/>
                <a:gd name="T20" fmla="*/ 623283 w 3154"/>
                <a:gd name="T21" fmla="*/ 777191 h 6801"/>
                <a:gd name="T22" fmla="*/ 510573 w 3154"/>
                <a:gd name="T23" fmla="*/ 843357 h 6801"/>
                <a:gd name="T24" fmla="*/ 462462 w 3154"/>
                <a:gd name="T25" fmla="*/ 920196 h 6801"/>
                <a:gd name="T26" fmla="*/ 427595 w 3154"/>
                <a:gd name="T27" fmla="*/ 1015711 h 6801"/>
                <a:gd name="T28" fmla="*/ 418946 w 3154"/>
                <a:gd name="T29" fmla="*/ 1126433 h 6801"/>
                <a:gd name="T30" fmla="*/ 457327 w 3154"/>
                <a:gd name="T31" fmla="*/ 1194467 h 6801"/>
                <a:gd name="T32" fmla="*/ 527601 w 3154"/>
                <a:gd name="T33" fmla="*/ 1249962 h 6801"/>
                <a:gd name="T34" fmla="*/ 516790 w 3154"/>
                <a:gd name="T35" fmla="*/ 1299053 h 6801"/>
                <a:gd name="T36" fmla="*/ 491383 w 3154"/>
                <a:gd name="T37" fmla="*/ 1399103 h 6801"/>
                <a:gd name="T38" fmla="*/ 414891 w 3154"/>
                <a:gd name="T39" fmla="*/ 1426584 h 6801"/>
                <a:gd name="T40" fmla="*/ 382997 w 3154"/>
                <a:gd name="T41" fmla="*/ 1507691 h 6801"/>
                <a:gd name="T42" fmla="*/ 389214 w 3154"/>
                <a:gd name="T43" fmla="*/ 1579994 h 6801"/>
                <a:gd name="T44" fmla="*/ 365969 w 3154"/>
                <a:gd name="T45" fmla="*/ 1690716 h 6801"/>
                <a:gd name="T46" fmla="*/ 274342 w 3154"/>
                <a:gd name="T47" fmla="*/ 1731270 h 6801"/>
                <a:gd name="T48" fmla="*/ 227582 w 3154"/>
                <a:gd name="T49" fmla="*/ 1788632 h 6801"/>
                <a:gd name="T50" fmla="*/ 142982 w 3154"/>
                <a:gd name="T51" fmla="*/ 1814512 h 6801"/>
                <a:gd name="T52" fmla="*/ 102169 w 3154"/>
                <a:gd name="T53" fmla="*/ 1727001 h 6801"/>
                <a:gd name="T54" fmla="*/ 106493 w 3154"/>
                <a:gd name="T55" fmla="*/ 1654432 h 6801"/>
                <a:gd name="T56" fmla="*/ 47300 w 3154"/>
                <a:gd name="T57" fmla="*/ 1519164 h 6801"/>
                <a:gd name="T58" fmla="*/ 17028 w 3154"/>
                <a:gd name="T59" fmla="*/ 1441525 h 6801"/>
                <a:gd name="T60" fmla="*/ 31894 w 3154"/>
                <a:gd name="T61" fmla="*/ 1411910 h 6801"/>
                <a:gd name="T62" fmla="*/ 59463 w 3154"/>
                <a:gd name="T63" fmla="*/ 1337205 h 6801"/>
                <a:gd name="T64" fmla="*/ 80816 w 3154"/>
                <a:gd name="T65" fmla="*/ 1267037 h 6801"/>
                <a:gd name="T66" fmla="*/ 108385 w 3154"/>
                <a:gd name="T67" fmla="*/ 1198736 h 6801"/>
                <a:gd name="T68" fmla="*/ 104331 w 3154"/>
                <a:gd name="T69" fmla="*/ 1130702 h 6801"/>
                <a:gd name="T70" fmla="*/ 78654 w 3154"/>
                <a:gd name="T71" fmla="*/ 1041323 h 6801"/>
                <a:gd name="T72" fmla="*/ 65950 w 3154"/>
                <a:gd name="T73" fmla="*/ 943408 h 6801"/>
                <a:gd name="T74" fmla="*/ 63788 w 3154"/>
                <a:gd name="T75" fmla="*/ 843357 h 6801"/>
                <a:gd name="T76" fmla="*/ 123251 w 3154"/>
                <a:gd name="T77" fmla="*/ 730500 h 6801"/>
                <a:gd name="T78" fmla="*/ 200013 w 3154"/>
                <a:gd name="T79" fmla="*/ 715560 h 6801"/>
                <a:gd name="T80" fmla="*/ 182985 w 3154"/>
                <a:gd name="T81" fmla="*/ 656330 h 6801"/>
                <a:gd name="T82" fmla="*/ 227582 w 3154"/>
                <a:gd name="T83" fmla="*/ 540805 h 6801"/>
                <a:gd name="T84" fmla="*/ 265963 w 3154"/>
                <a:gd name="T85" fmla="*/ 434352 h 6801"/>
                <a:gd name="T86" fmla="*/ 321102 w 3154"/>
                <a:gd name="T87" fmla="*/ 327898 h 6801"/>
                <a:gd name="T88" fmla="*/ 344617 w 3154"/>
                <a:gd name="T89" fmla="*/ 215041 h 6801"/>
                <a:gd name="T90" fmla="*/ 417054 w 3154"/>
                <a:gd name="T91" fmla="*/ 166217 h 6801"/>
                <a:gd name="T92" fmla="*/ 448948 w 3154"/>
                <a:gd name="T93" fmla="*/ 110722 h 6801"/>
                <a:gd name="T94" fmla="*/ 508411 w 3154"/>
                <a:gd name="T95" fmla="*/ 89378 h 6801"/>
                <a:gd name="T96" fmla="*/ 580848 w 3154"/>
                <a:gd name="T97" fmla="*/ 100050 h 6801"/>
                <a:gd name="T98" fmla="*/ 589227 w 3154"/>
                <a:gd name="T99" fmla="*/ 17075 h 6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54" h="6801">
                  <a:moveTo>
                    <a:pt x="2180" y="64"/>
                  </a:moveTo>
                  <a:lnTo>
                    <a:pt x="2227" y="0"/>
                  </a:lnTo>
                  <a:lnTo>
                    <a:pt x="2317" y="122"/>
                  </a:lnTo>
                  <a:lnTo>
                    <a:pt x="2425" y="201"/>
                  </a:lnTo>
                  <a:lnTo>
                    <a:pt x="2523" y="291"/>
                  </a:lnTo>
                  <a:lnTo>
                    <a:pt x="2603" y="353"/>
                  </a:lnTo>
                  <a:lnTo>
                    <a:pt x="2753" y="372"/>
                  </a:lnTo>
                  <a:lnTo>
                    <a:pt x="2894" y="513"/>
                  </a:lnTo>
                  <a:lnTo>
                    <a:pt x="2944" y="599"/>
                  </a:lnTo>
                  <a:lnTo>
                    <a:pt x="2937" y="776"/>
                  </a:lnTo>
                  <a:lnTo>
                    <a:pt x="3018" y="911"/>
                  </a:lnTo>
                  <a:lnTo>
                    <a:pt x="2981" y="1034"/>
                  </a:lnTo>
                  <a:lnTo>
                    <a:pt x="2999" y="1137"/>
                  </a:lnTo>
                  <a:lnTo>
                    <a:pt x="3117" y="1183"/>
                  </a:lnTo>
                  <a:lnTo>
                    <a:pt x="3090" y="1341"/>
                  </a:lnTo>
                  <a:lnTo>
                    <a:pt x="3036" y="1414"/>
                  </a:lnTo>
                  <a:lnTo>
                    <a:pt x="3071" y="1578"/>
                  </a:lnTo>
                  <a:lnTo>
                    <a:pt x="3154" y="1694"/>
                  </a:lnTo>
                  <a:lnTo>
                    <a:pt x="3154" y="1779"/>
                  </a:lnTo>
                  <a:lnTo>
                    <a:pt x="2983" y="1780"/>
                  </a:lnTo>
                  <a:lnTo>
                    <a:pt x="2849" y="1820"/>
                  </a:lnTo>
                  <a:lnTo>
                    <a:pt x="2786" y="1756"/>
                  </a:lnTo>
                  <a:lnTo>
                    <a:pt x="2723" y="1796"/>
                  </a:lnTo>
                  <a:lnTo>
                    <a:pt x="2668" y="1876"/>
                  </a:lnTo>
                  <a:lnTo>
                    <a:pt x="2644" y="1995"/>
                  </a:lnTo>
                  <a:lnTo>
                    <a:pt x="2542" y="2019"/>
                  </a:lnTo>
                  <a:lnTo>
                    <a:pt x="2550" y="2195"/>
                  </a:lnTo>
                  <a:lnTo>
                    <a:pt x="2478" y="2251"/>
                  </a:lnTo>
                  <a:lnTo>
                    <a:pt x="2495" y="2402"/>
                  </a:lnTo>
                  <a:lnTo>
                    <a:pt x="2534" y="2514"/>
                  </a:lnTo>
                  <a:lnTo>
                    <a:pt x="2471" y="2626"/>
                  </a:lnTo>
                  <a:lnTo>
                    <a:pt x="2377" y="2793"/>
                  </a:lnTo>
                  <a:lnTo>
                    <a:pt x="2306" y="2913"/>
                  </a:lnTo>
                  <a:lnTo>
                    <a:pt x="2156" y="3001"/>
                  </a:lnTo>
                  <a:lnTo>
                    <a:pt x="2031" y="3081"/>
                  </a:lnTo>
                  <a:lnTo>
                    <a:pt x="1889" y="3161"/>
                  </a:lnTo>
                  <a:lnTo>
                    <a:pt x="1873" y="3264"/>
                  </a:lnTo>
                  <a:lnTo>
                    <a:pt x="1755" y="3336"/>
                  </a:lnTo>
                  <a:lnTo>
                    <a:pt x="1711" y="3449"/>
                  </a:lnTo>
                  <a:lnTo>
                    <a:pt x="1598" y="3536"/>
                  </a:lnTo>
                  <a:lnTo>
                    <a:pt x="1590" y="3671"/>
                  </a:lnTo>
                  <a:lnTo>
                    <a:pt x="1582" y="3807"/>
                  </a:lnTo>
                  <a:lnTo>
                    <a:pt x="1535" y="3943"/>
                  </a:lnTo>
                  <a:lnTo>
                    <a:pt x="1535" y="4102"/>
                  </a:lnTo>
                  <a:lnTo>
                    <a:pt x="1550" y="4222"/>
                  </a:lnTo>
                  <a:lnTo>
                    <a:pt x="1590" y="4342"/>
                  </a:lnTo>
                  <a:lnTo>
                    <a:pt x="1606" y="4422"/>
                  </a:lnTo>
                  <a:lnTo>
                    <a:pt x="1692" y="4477"/>
                  </a:lnTo>
                  <a:lnTo>
                    <a:pt x="1810" y="4525"/>
                  </a:lnTo>
                  <a:lnTo>
                    <a:pt x="1873" y="4629"/>
                  </a:lnTo>
                  <a:lnTo>
                    <a:pt x="1952" y="4685"/>
                  </a:lnTo>
                  <a:lnTo>
                    <a:pt x="2015" y="4749"/>
                  </a:lnTo>
                  <a:lnTo>
                    <a:pt x="1999" y="4837"/>
                  </a:lnTo>
                  <a:lnTo>
                    <a:pt x="1912" y="4869"/>
                  </a:lnTo>
                  <a:lnTo>
                    <a:pt x="1865" y="4948"/>
                  </a:lnTo>
                  <a:lnTo>
                    <a:pt x="1810" y="5116"/>
                  </a:lnTo>
                  <a:lnTo>
                    <a:pt x="1818" y="5244"/>
                  </a:lnTo>
                  <a:lnTo>
                    <a:pt x="1716" y="5260"/>
                  </a:lnTo>
                  <a:lnTo>
                    <a:pt x="1645" y="5276"/>
                  </a:lnTo>
                  <a:lnTo>
                    <a:pt x="1535" y="5347"/>
                  </a:lnTo>
                  <a:lnTo>
                    <a:pt x="1472" y="5419"/>
                  </a:lnTo>
                  <a:lnTo>
                    <a:pt x="1444" y="5544"/>
                  </a:lnTo>
                  <a:lnTo>
                    <a:pt x="1417" y="5651"/>
                  </a:lnTo>
                  <a:lnTo>
                    <a:pt x="1393" y="5731"/>
                  </a:lnTo>
                  <a:lnTo>
                    <a:pt x="1456" y="5826"/>
                  </a:lnTo>
                  <a:lnTo>
                    <a:pt x="1440" y="5922"/>
                  </a:lnTo>
                  <a:lnTo>
                    <a:pt x="1401" y="6090"/>
                  </a:lnTo>
                  <a:lnTo>
                    <a:pt x="1369" y="6201"/>
                  </a:lnTo>
                  <a:lnTo>
                    <a:pt x="1354" y="6337"/>
                  </a:lnTo>
                  <a:lnTo>
                    <a:pt x="1291" y="6457"/>
                  </a:lnTo>
                  <a:lnTo>
                    <a:pt x="1149" y="6449"/>
                  </a:lnTo>
                  <a:lnTo>
                    <a:pt x="1015" y="6489"/>
                  </a:lnTo>
                  <a:lnTo>
                    <a:pt x="913" y="6529"/>
                  </a:lnTo>
                  <a:lnTo>
                    <a:pt x="819" y="6616"/>
                  </a:lnTo>
                  <a:lnTo>
                    <a:pt x="842" y="6704"/>
                  </a:lnTo>
                  <a:lnTo>
                    <a:pt x="826" y="6768"/>
                  </a:lnTo>
                  <a:lnTo>
                    <a:pt x="706" y="6801"/>
                  </a:lnTo>
                  <a:lnTo>
                    <a:pt x="529" y="6801"/>
                  </a:lnTo>
                  <a:lnTo>
                    <a:pt x="535" y="6664"/>
                  </a:lnTo>
                  <a:lnTo>
                    <a:pt x="472" y="6553"/>
                  </a:lnTo>
                  <a:lnTo>
                    <a:pt x="378" y="6473"/>
                  </a:lnTo>
                  <a:lnTo>
                    <a:pt x="433" y="6393"/>
                  </a:lnTo>
                  <a:lnTo>
                    <a:pt x="480" y="6297"/>
                  </a:lnTo>
                  <a:lnTo>
                    <a:pt x="394" y="6201"/>
                  </a:lnTo>
                  <a:lnTo>
                    <a:pt x="323" y="6082"/>
                  </a:lnTo>
                  <a:lnTo>
                    <a:pt x="205" y="5874"/>
                  </a:lnTo>
                  <a:lnTo>
                    <a:pt x="175" y="5694"/>
                  </a:lnTo>
                  <a:lnTo>
                    <a:pt x="189" y="5611"/>
                  </a:lnTo>
                  <a:lnTo>
                    <a:pt x="102" y="5515"/>
                  </a:lnTo>
                  <a:lnTo>
                    <a:pt x="63" y="5403"/>
                  </a:lnTo>
                  <a:lnTo>
                    <a:pt x="0" y="5172"/>
                  </a:lnTo>
                  <a:lnTo>
                    <a:pt x="71" y="5156"/>
                  </a:lnTo>
                  <a:lnTo>
                    <a:pt x="118" y="5292"/>
                  </a:lnTo>
                  <a:lnTo>
                    <a:pt x="173" y="5220"/>
                  </a:lnTo>
                  <a:lnTo>
                    <a:pt x="181" y="5100"/>
                  </a:lnTo>
                  <a:lnTo>
                    <a:pt x="220" y="5012"/>
                  </a:lnTo>
                  <a:lnTo>
                    <a:pt x="157" y="4940"/>
                  </a:lnTo>
                  <a:lnTo>
                    <a:pt x="220" y="4837"/>
                  </a:lnTo>
                  <a:lnTo>
                    <a:pt x="299" y="4749"/>
                  </a:lnTo>
                  <a:lnTo>
                    <a:pt x="354" y="4653"/>
                  </a:lnTo>
                  <a:lnTo>
                    <a:pt x="354" y="4573"/>
                  </a:lnTo>
                  <a:lnTo>
                    <a:pt x="401" y="4493"/>
                  </a:lnTo>
                  <a:lnTo>
                    <a:pt x="331" y="4406"/>
                  </a:lnTo>
                  <a:lnTo>
                    <a:pt x="307" y="4254"/>
                  </a:lnTo>
                  <a:lnTo>
                    <a:pt x="386" y="4238"/>
                  </a:lnTo>
                  <a:lnTo>
                    <a:pt x="456" y="4102"/>
                  </a:lnTo>
                  <a:lnTo>
                    <a:pt x="338" y="3975"/>
                  </a:lnTo>
                  <a:lnTo>
                    <a:pt x="291" y="3903"/>
                  </a:lnTo>
                  <a:lnTo>
                    <a:pt x="268" y="3799"/>
                  </a:lnTo>
                  <a:lnTo>
                    <a:pt x="260" y="3663"/>
                  </a:lnTo>
                  <a:lnTo>
                    <a:pt x="244" y="3536"/>
                  </a:lnTo>
                  <a:lnTo>
                    <a:pt x="244" y="3424"/>
                  </a:lnTo>
                  <a:lnTo>
                    <a:pt x="275" y="3288"/>
                  </a:lnTo>
                  <a:lnTo>
                    <a:pt x="236" y="3161"/>
                  </a:lnTo>
                  <a:lnTo>
                    <a:pt x="268" y="2985"/>
                  </a:lnTo>
                  <a:lnTo>
                    <a:pt x="352" y="2849"/>
                  </a:lnTo>
                  <a:lnTo>
                    <a:pt x="456" y="2738"/>
                  </a:lnTo>
                  <a:lnTo>
                    <a:pt x="582" y="2706"/>
                  </a:lnTo>
                  <a:lnTo>
                    <a:pt x="685" y="2722"/>
                  </a:lnTo>
                  <a:lnTo>
                    <a:pt x="740" y="2682"/>
                  </a:lnTo>
                  <a:lnTo>
                    <a:pt x="763" y="2602"/>
                  </a:lnTo>
                  <a:lnTo>
                    <a:pt x="732" y="2514"/>
                  </a:lnTo>
                  <a:lnTo>
                    <a:pt x="677" y="2460"/>
                  </a:lnTo>
                  <a:lnTo>
                    <a:pt x="685" y="2354"/>
                  </a:lnTo>
                  <a:lnTo>
                    <a:pt x="787" y="2195"/>
                  </a:lnTo>
                  <a:lnTo>
                    <a:pt x="842" y="2027"/>
                  </a:lnTo>
                  <a:lnTo>
                    <a:pt x="858" y="1852"/>
                  </a:lnTo>
                  <a:lnTo>
                    <a:pt x="834" y="1668"/>
                  </a:lnTo>
                  <a:lnTo>
                    <a:pt x="984" y="1628"/>
                  </a:lnTo>
                  <a:lnTo>
                    <a:pt x="1047" y="1445"/>
                  </a:lnTo>
                  <a:lnTo>
                    <a:pt x="1149" y="1341"/>
                  </a:lnTo>
                  <a:lnTo>
                    <a:pt x="1188" y="1229"/>
                  </a:lnTo>
                  <a:lnTo>
                    <a:pt x="1275" y="1101"/>
                  </a:lnTo>
                  <a:lnTo>
                    <a:pt x="1196" y="934"/>
                  </a:lnTo>
                  <a:lnTo>
                    <a:pt x="1275" y="806"/>
                  </a:lnTo>
                  <a:lnTo>
                    <a:pt x="1354" y="654"/>
                  </a:lnTo>
                  <a:lnTo>
                    <a:pt x="1474" y="575"/>
                  </a:lnTo>
                  <a:lnTo>
                    <a:pt x="1543" y="623"/>
                  </a:lnTo>
                  <a:lnTo>
                    <a:pt x="1637" y="631"/>
                  </a:lnTo>
                  <a:lnTo>
                    <a:pt x="1653" y="503"/>
                  </a:lnTo>
                  <a:lnTo>
                    <a:pt x="1661" y="415"/>
                  </a:lnTo>
                  <a:lnTo>
                    <a:pt x="1653" y="327"/>
                  </a:lnTo>
                  <a:lnTo>
                    <a:pt x="1771" y="295"/>
                  </a:lnTo>
                  <a:lnTo>
                    <a:pt x="1881" y="335"/>
                  </a:lnTo>
                  <a:lnTo>
                    <a:pt x="1968" y="351"/>
                  </a:lnTo>
                  <a:lnTo>
                    <a:pt x="2054" y="423"/>
                  </a:lnTo>
                  <a:lnTo>
                    <a:pt x="2149" y="375"/>
                  </a:lnTo>
                  <a:lnTo>
                    <a:pt x="2117" y="295"/>
                  </a:lnTo>
                  <a:lnTo>
                    <a:pt x="2156" y="168"/>
                  </a:lnTo>
                  <a:lnTo>
                    <a:pt x="2180" y="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1" name="Freeform 11"/>
            <p:cNvSpPr>
              <a:spLocks/>
            </p:cNvSpPr>
            <p:nvPr/>
          </p:nvSpPr>
          <p:spPr bwMode="auto">
            <a:xfrm>
              <a:off x="4722019" y="1177529"/>
              <a:ext cx="1246585" cy="1388269"/>
            </a:xfrm>
            <a:custGeom>
              <a:avLst/>
              <a:gdLst>
                <a:gd name="T0" fmla="*/ 1344181 w 6148"/>
                <a:gd name="T1" fmla="*/ 349300 h 6942"/>
                <a:gd name="T2" fmla="*/ 1229282 w 6148"/>
                <a:gd name="T3" fmla="*/ 375964 h 6942"/>
                <a:gd name="T4" fmla="*/ 1110599 w 6148"/>
                <a:gd name="T5" fmla="*/ 322103 h 6942"/>
                <a:gd name="T6" fmla="*/ 1012461 w 6148"/>
                <a:gd name="T7" fmla="*/ 358099 h 6942"/>
                <a:gd name="T8" fmla="*/ 955688 w 6148"/>
                <a:gd name="T9" fmla="*/ 433026 h 6942"/>
                <a:gd name="T10" fmla="*/ 866202 w 6148"/>
                <a:gd name="T11" fmla="*/ 507952 h 6942"/>
                <a:gd name="T12" fmla="*/ 746707 w 6148"/>
                <a:gd name="T13" fmla="*/ 588744 h 6942"/>
                <a:gd name="T14" fmla="*/ 689393 w 6148"/>
                <a:gd name="T15" fmla="*/ 773527 h 6942"/>
                <a:gd name="T16" fmla="*/ 608288 w 6148"/>
                <a:gd name="T17" fmla="*/ 967908 h 6942"/>
                <a:gd name="T18" fmla="*/ 608558 w 6148"/>
                <a:gd name="T19" fmla="*/ 1065233 h 6942"/>
                <a:gd name="T20" fmla="*/ 487441 w 6148"/>
                <a:gd name="T21" fmla="*/ 1181755 h 6942"/>
                <a:gd name="T22" fmla="*/ 496093 w 6148"/>
                <a:gd name="T23" fmla="*/ 1352139 h 6942"/>
                <a:gd name="T24" fmla="*/ 506366 w 6148"/>
                <a:gd name="T25" fmla="*/ 1474261 h 6942"/>
                <a:gd name="T26" fmla="*/ 503933 w 6148"/>
                <a:gd name="T27" fmla="*/ 1605715 h 6942"/>
                <a:gd name="T28" fmla="*/ 470409 w 6148"/>
                <a:gd name="T29" fmla="*/ 1731036 h 6942"/>
                <a:gd name="T30" fmla="*/ 402281 w 6148"/>
                <a:gd name="T31" fmla="*/ 1683041 h 6942"/>
                <a:gd name="T32" fmla="*/ 293600 w 6148"/>
                <a:gd name="T33" fmla="*/ 1751034 h 6942"/>
                <a:gd name="T34" fmla="*/ 148963 w 6148"/>
                <a:gd name="T35" fmla="*/ 1851025 h 6942"/>
                <a:gd name="T36" fmla="*/ 23520 w 6148"/>
                <a:gd name="T37" fmla="*/ 1723304 h 6942"/>
                <a:gd name="T38" fmla="*/ 95704 w 6148"/>
                <a:gd name="T39" fmla="*/ 1667309 h 6942"/>
                <a:gd name="T40" fmla="*/ 10544 w 6148"/>
                <a:gd name="T41" fmla="*/ 1642511 h 6942"/>
                <a:gd name="T42" fmla="*/ 74617 w 6148"/>
                <a:gd name="T43" fmla="*/ 1599049 h 6942"/>
                <a:gd name="T44" fmla="*/ 48933 w 6148"/>
                <a:gd name="T45" fmla="*/ 1584384 h 6942"/>
                <a:gd name="T46" fmla="*/ 0 w 6148"/>
                <a:gd name="T47" fmla="*/ 1488659 h 6942"/>
                <a:gd name="T48" fmla="*/ 131931 w 6148"/>
                <a:gd name="T49" fmla="*/ 1469461 h 6942"/>
                <a:gd name="T50" fmla="*/ 17032 w 6148"/>
                <a:gd name="T51" fmla="*/ 1418266 h 6942"/>
                <a:gd name="T52" fmla="*/ 53259 w 6148"/>
                <a:gd name="T53" fmla="*/ 1363071 h 6942"/>
                <a:gd name="T54" fmla="*/ 125442 w 6148"/>
                <a:gd name="T55" fmla="*/ 1286278 h 6942"/>
                <a:gd name="T56" fmla="*/ 148963 w 6148"/>
                <a:gd name="T57" fmla="*/ 1252415 h 6942"/>
                <a:gd name="T58" fmla="*/ 242504 w 6148"/>
                <a:gd name="T59" fmla="*/ 1241749 h 6942"/>
                <a:gd name="T60" fmla="*/ 308470 w 6148"/>
                <a:gd name="T61" fmla="*/ 1141759 h 6942"/>
                <a:gd name="T62" fmla="*/ 417150 w 6148"/>
                <a:gd name="T63" fmla="*/ 1122561 h 6942"/>
                <a:gd name="T64" fmla="*/ 380923 w 6148"/>
                <a:gd name="T65" fmla="*/ 1124694 h 6942"/>
                <a:gd name="T66" fmla="*/ 372543 w 6148"/>
                <a:gd name="T67" fmla="*/ 1041768 h 6942"/>
                <a:gd name="T68" fmla="*/ 440400 w 6148"/>
                <a:gd name="T69" fmla="*/ 990573 h 6942"/>
                <a:gd name="T70" fmla="*/ 529886 w 6148"/>
                <a:gd name="T71" fmla="*/ 909781 h 6942"/>
                <a:gd name="T72" fmla="*/ 519343 w 6148"/>
                <a:gd name="T73" fmla="*/ 822589 h 6942"/>
                <a:gd name="T74" fmla="*/ 583145 w 6148"/>
                <a:gd name="T75" fmla="*/ 682069 h 6942"/>
                <a:gd name="T76" fmla="*/ 672631 w 6148"/>
                <a:gd name="T77" fmla="*/ 561814 h 6942"/>
                <a:gd name="T78" fmla="*/ 706425 w 6148"/>
                <a:gd name="T79" fmla="*/ 487154 h 6942"/>
                <a:gd name="T80" fmla="*/ 821594 w 6148"/>
                <a:gd name="T81" fmla="*/ 421294 h 6942"/>
                <a:gd name="T82" fmla="*/ 827812 w 6148"/>
                <a:gd name="T83" fmla="*/ 351167 h 6942"/>
                <a:gd name="T84" fmla="*/ 917298 w 6148"/>
                <a:gd name="T85" fmla="*/ 261575 h 6942"/>
                <a:gd name="T86" fmla="*/ 999755 w 6148"/>
                <a:gd name="T87" fmla="*/ 227445 h 6942"/>
                <a:gd name="T88" fmla="*/ 1102488 w 6148"/>
                <a:gd name="T89" fmla="*/ 189315 h 6942"/>
                <a:gd name="T90" fmla="*/ 1155477 w 6148"/>
                <a:gd name="T91" fmla="*/ 157318 h 6942"/>
                <a:gd name="T92" fmla="*/ 1183323 w 6148"/>
                <a:gd name="T93" fmla="*/ 149053 h 6942"/>
                <a:gd name="T94" fmla="*/ 1247125 w 6148"/>
                <a:gd name="T95" fmla="*/ 72260 h 6942"/>
                <a:gd name="T96" fmla="*/ 1327960 w 6148"/>
                <a:gd name="T97" fmla="*/ 36263 h 6942"/>
                <a:gd name="T98" fmla="*/ 1271187 w 6148"/>
                <a:gd name="T99" fmla="*/ 155452 h 6942"/>
                <a:gd name="T100" fmla="*/ 1332286 w 6148"/>
                <a:gd name="T101" fmla="*/ 91458 h 6942"/>
                <a:gd name="T102" fmla="*/ 1366350 w 6148"/>
                <a:gd name="T103" fmla="*/ 72260 h 6942"/>
                <a:gd name="T104" fmla="*/ 1421501 w 6148"/>
                <a:gd name="T105" fmla="*/ 55195 h 6942"/>
                <a:gd name="T106" fmla="*/ 1466379 w 6148"/>
                <a:gd name="T107" fmla="*/ 0 h 6942"/>
                <a:gd name="T108" fmla="*/ 1455565 w 6148"/>
                <a:gd name="T109" fmla="*/ 95724 h 6942"/>
                <a:gd name="T110" fmla="*/ 1510987 w 6148"/>
                <a:gd name="T111" fmla="*/ 42663 h 6942"/>
                <a:gd name="T112" fmla="*/ 1579115 w 6148"/>
                <a:gd name="T113" fmla="*/ 76526 h 6942"/>
                <a:gd name="T114" fmla="*/ 1659950 w 6148"/>
                <a:gd name="T115" fmla="*/ 125588 h 6942"/>
                <a:gd name="T116" fmla="*/ 1515313 w 6148"/>
                <a:gd name="T117" fmla="*/ 140520 h 6942"/>
                <a:gd name="T118" fmla="*/ 1581278 w 6148"/>
                <a:gd name="T119" fmla="*/ 210647 h 6942"/>
                <a:gd name="T120" fmla="*/ 1474490 w 6148"/>
                <a:gd name="T121" fmla="*/ 173850 h 69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8" h="6942">
                  <a:moveTo>
                    <a:pt x="5143" y="708"/>
                  </a:moveTo>
                  <a:lnTo>
                    <a:pt x="5034" y="817"/>
                  </a:lnTo>
                  <a:lnTo>
                    <a:pt x="4978" y="967"/>
                  </a:lnTo>
                  <a:lnTo>
                    <a:pt x="4979" y="1142"/>
                  </a:lnTo>
                  <a:lnTo>
                    <a:pt x="4972" y="1310"/>
                  </a:lnTo>
                  <a:lnTo>
                    <a:pt x="4904" y="1339"/>
                  </a:lnTo>
                  <a:lnTo>
                    <a:pt x="4864" y="1445"/>
                  </a:lnTo>
                  <a:lnTo>
                    <a:pt x="4819" y="1499"/>
                  </a:lnTo>
                  <a:lnTo>
                    <a:pt x="4736" y="1456"/>
                  </a:lnTo>
                  <a:lnTo>
                    <a:pt x="4547" y="1410"/>
                  </a:lnTo>
                  <a:lnTo>
                    <a:pt x="4457" y="1489"/>
                  </a:lnTo>
                  <a:lnTo>
                    <a:pt x="4315" y="1474"/>
                  </a:lnTo>
                  <a:lnTo>
                    <a:pt x="4226" y="1416"/>
                  </a:lnTo>
                  <a:lnTo>
                    <a:pt x="4160" y="1330"/>
                  </a:lnTo>
                  <a:lnTo>
                    <a:pt x="4108" y="1208"/>
                  </a:lnTo>
                  <a:lnTo>
                    <a:pt x="4014" y="1145"/>
                  </a:lnTo>
                  <a:lnTo>
                    <a:pt x="3923" y="1165"/>
                  </a:lnTo>
                  <a:lnTo>
                    <a:pt x="3899" y="1252"/>
                  </a:lnTo>
                  <a:lnTo>
                    <a:pt x="3791" y="1273"/>
                  </a:lnTo>
                  <a:lnTo>
                    <a:pt x="3745" y="1343"/>
                  </a:lnTo>
                  <a:lnTo>
                    <a:pt x="3723" y="1447"/>
                  </a:lnTo>
                  <a:lnTo>
                    <a:pt x="3683" y="1570"/>
                  </a:lnTo>
                  <a:lnTo>
                    <a:pt x="3715" y="1648"/>
                  </a:lnTo>
                  <a:lnTo>
                    <a:pt x="3620" y="1696"/>
                  </a:lnTo>
                  <a:lnTo>
                    <a:pt x="3535" y="1624"/>
                  </a:lnTo>
                  <a:lnTo>
                    <a:pt x="3450" y="1610"/>
                  </a:lnTo>
                  <a:lnTo>
                    <a:pt x="3337" y="1570"/>
                  </a:lnTo>
                  <a:lnTo>
                    <a:pt x="3219" y="1601"/>
                  </a:lnTo>
                  <a:lnTo>
                    <a:pt x="3228" y="1685"/>
                  </a:lnTo>
                  <a:lnTo>
                    <a:pt x="3204" y="1905"/>
                  </a:lnTo>
                  <a:lnTo>
                    <a:pt x="3112" y="1896"/>
                  </a:lnTo>
                  <a:lnTo>
                    <a:pt x="3040" y="1848"/>
                  </a:lnTo>
                  <a:lnTo>
                    <a:pt x="2919" y="1930"/>
                  </a:lnTo>
                  <a:lnTo>
                    <a:pt x="2845" y="2074"/>
                  </a:lnTo>
                  <a:lnTo>
                    <a:pt x="2762" y="2208"/>
                  </a:lnTo>
                  <a:lnTo>
                    <a:pt x="2841" y="2373"/>
                  </a:lnTo>
                  <a:lnTo>
                    <a:pt x="2755" y="2502"/>
                  </a:lnTo>
                  <a:lnTo>
                    <a:pt x="2717" y="2614"/>
                  </a:lnTo>
                  <a:lnTo>
                    <a:pt x="2613" y="2719"/>
                  </a:lnTo>
                  <a:lnTo>
                    <a:pt x="2550" y="2901"/>
                  </a:lnTo>
                  <a:lnTo>
                    <a:pt x="2401" y="2941"/>
                  </a:lnTo>
                  <a:lnTo>
                    <a:pt x="2425" y="3121"/>
                  </a:lnTo>
                  <a:lnTo>
                    <a:pt x="2411" y="3293"/>
                  </a:lnTo>
                  <a:lnTo>
                    <a:pt x="2351" y="3474"/>
                  </a:lnTo>
                  <a:lnTo>
                    <a:pt x="2250" y="3630"/>
                  </a:lnTo>
                  <a:lnTo>
                    <a:pt x="2244" y="3734"/>
                  </a:lnTo>
                  <a:lnTo>
                    <a:pt x="2302" y="3791"/>
                  </a:lnTo>
                  <a:lnTo>
                    <a:pt x="2330" y="3872"/>
                  </a:lnTo>
                  <a:lnTo>
                    <a:pt x="2306" y="3955"/>
                  </a:lnTo>
                  <a:lnTo>
                    <a:pt x="2251" y="3995"/>
                  </a:lnTo>
                  <a:lnTo>
                    <a:pt x="2153" y="3979"/>
                  </a:lnTo>
                  <a:lnTo>
                    <a:pt x="2021" y="4012"/>
                  </a:lnTo>
                  <a:lnTo>
                    <a:pt x="1921" y="4120"/>
                  </a:lnTo>
                  <a:lnTo>
                    <a:pt x="1834" y="4254"/>
                  </a:lnTo>
                  <a:lnTo>
                    <a:pt x="1803" y="4432"/>
                  </a:lnTo>
                  <a:lnTo>
                    <a:pt x="1841" y="4560"/>
                  </a:lnTo>
                  <a:lnTo>
                    <a:pt x="1811" y="4694"/>
                  </a:lnTo>
                  <a:lnTo>
                    <a:pt x="1811" y="4822"/>
                  </a:lnTo>
                  <a:lnTo>
                    <a:pt x="1826" y="4937"/>
                  </a:lnTo>
                  <a:lnTo>
                    <a:pt x="1835" y="5071"/>
                  </a:lnTo>
                  <a:lnTo>
                    <a:pt x="1858" y="5176"/>
                  </a:lnTo>
                  <a:lnTo>
                    <a:pt x="1912" y="5256"/>
                  </a:lnTo>
                  <a:lnTo>
                    <a:pt x="2023" y="5376"/>
                  </a:lnTo>
                  <a:lnTo>
                    <a:pt x="1953" y="5509"/>
                  </a:lnTo>
                  <a:lnTo>
                    <a:pt x="1873" y="5529"/>
                  </a:lnTo>
                  <a:lnTo>
                    <a:pt x="1899" y="5681"/>
                  </a:lnTo>
                  <a:lnTo>
                    <a:pt x="1967" y="5766"/>
                  </a:lnTo>
                  <a:lnTo>
                    <a:pt x="1923" y="5846"/>
                  </a:lnTo>
                  <a:lnTo>
                    <a:pt x="1920" y="5930"/>
                  </a:lnTo>
                  <a:lnTo>
                    <a:pt x="1864" y="6022"/>
                  </a:lnTo>
                  <a:lnTo>
                    <a:pt x="1787" y="6109"/>
                  </a:lnTo>
                  <a:lnTo>
                    <a:pt x="1725" y="6214"/>
                  </a:lnTo>
                  <a:lnTo>
                    <a:pt x="1787" y="6284"/>
                  </a:lnTo>
                  <a:lnTo>
                    <a:pt x="1749" y="6372"/>
                  </a:lnTo>
                  <a:lnTo>
                    <a:pt x="1740" y="6492"/>
                  </a:lnTo>
                  <a:lnTo>
                    <a:pt x="1685" y="6562"/>
                  </a:lnTo>
                  <a:lnTo>
                    <a:pt x="1637" y="6427"/>
                  </a:lnTo>
                  <a:lnTo>
                    <a:pt x="1566" y="6445"/>
                  </a:lnTo>
                  <a:lnTo>
                    <a:pt x="1488" y="6415"/>
                  </a:lnTo>
                  <a:lnTo>
                    <a:pt x="1488" y="6312"/>
                  </a:lnTo>
                  <a:lnTo>
                    <a:pt x="1409" y="6280"/>
                  </a:lnTo>
                  <a:lnTo>
                    <a:pt x="1393" y="6375"/>
                  </a:lnTo>
                  <a:lnTo>
                    <a:pt x="1315" y="6447"/>
                  </a:lnTo>
                  <a:lnTo>
                    <a:pt x="1188" y="6479"/>
                  </a:lnTo>
                  <a:lnTo>
                    <a:pt x="1086" y="6567"/>
                  </a:lnTo>
                  <a:lnTo>
                    <a:pt x="984" y="6599"/>
                  </a:lnTo>
                  <a:lnTo>
                    <a:pt x="953" y="6750"/>
                  </a:lnTo>
                  <a:lnTo>
                    <a:pt x="803" y="6870"/>
                  </a:lnTo>
                  <a:lnTo>
                    <a:pt x="685" y="6934"/>
                  </a:lnTo>
                  <a:lnTo>
                    <a:pt x="551" y="6942"/>
                  </a:lnTo>
                  <a:lnTo>
                    <a:pt x="386" y="6798"/>
                  </a:lnTo>
                  <a:lnTo>
                    <a:pt x="276" y="6798"/>
                  </a:lnTo>
                  <a:lnTo>
                    <a:pt x="110" y="6663"/>
                  </a:lnTo>
                  <a:lnTo>
                    <a:pt x="94" y="6559"/>
                  </a:lnTo>
                  <a:lnTo>
                    <a:pt x="87" y="6463"/>
                  </a:lnTo>
                  <a:lnTo>
                    <a:pt x="173" y="6447"/>
                  </a:lnTo>
                  <a:lnTo>
                    <a:pt x="252" y="6527"/>
                  </a:lnTo>
                  <a:lnTo>
                    <a:pt x="236" y="6399"/>
                  </a:lnTo>
                  <a:lnTo>
                    <a:pt x="291" y="6333"/>
                  </a:lnTo>
                  <a:lnTo>
                    <a:pt x="354" y="6253"/>
                  </a:lnTo>
                  <a:lnTo>
                    <a:pt x="323" y="6189"/>
                  </a:lnTo>
                  <a:lnTo>
                    <a:pt x="260" y="6245"/>
                  </a:lnTo>
                  <a:lnTo>
                    <a:pt x="189" y="6261"/>
                  </a:lnTo>
                  <a:lnTo>
                    <a:pt x="71" y="6296"/>
                  </a:lnTo>
                  <a:lnTo>
                    <a:pt x="39" y="6160"/>
                  </a:lnTo>
                  <a:lnTo>
                    <a:pt x="102" y="6141"/>
                  </a:lnTo>
                  <a:lnTo>
                    <a:pt x="181" y="6157"/>
                  </a:lnTo>
                  <a:lnTo>
                    <a:pt x="252" y="6125"/>
                  </a:lnTo>
                  <a:lnTo>
                    <a:pt x="181" y="6061"/>
                  </a:lnTo>
                  <a:lnTo>
                    <a:pt x="276" y="5997"/>
                  </a:lnTo>
                  <a:lnTo>
                    <a:pt x="338" y="5910"/>
                  </a:lnTo>
                  <a:lnTo>
                    <a:pt x="472" y="5806"/>
                  </a:lnTo>
                  <a:lnTo>
                    <a:pt x="378" y="5790"/>
                  </a:lnTo>
                  <a:lnTo>
                    <a:pt x="268" y="5854"/>
                  </a:lnTo>
                  <a:lnTo>
                    <a:pt x="181" y="5942"/>
                  </a:lnTo>
                  <a:lnTo>
                    <a:pt x="126" y="5886"/>
                  </a:lnTo>
                  <a:lnTo>
                    <a:pt x="31" y="5862"/>
                  </a:lnTo>
                  <a:lnTo>
                    <a:pt x="63" y="5758"/>
                  </a:lnTo>
                  <a:lnTo>
                    <a:pt x="79" y="5662"/>
                  </a:lnTo>
                  <a:lnTo>
                    <a:pt x="0" y="5583"/>
                  </a:lnTo>
                  <a:lnTo>
                    <a:pt x="8" y="5503"/>
                  </a:lnTo>
                  <a:lnTo>
                    <a:pt x="142" y="5530"/>
                  </a:lnTo>
                  <a:lnTo>
                    <a:pt x="252" y="5514"/>
                  </a:lnTo>
                  <a:lnTo>
                    <a:pt x="378" y="5538"/>
                  </a:lnTo>
                  <a:lnTo>
                    <a:pt x="488" y="5511"/>
                  </a:lnTo>
                  <a:lnTo>
                    <a:pt x="551" y="5511"/>
                  </a:lnTo>
                  <a:lnTo>
                    <a:pt x="646" y="5378"/>
                  </a:lnTo>
                  <a:lnTo>
                    <a:pt x="213" y="5439"/>
                  </a:lnTo>
                  <a:lnTo>
                    <a:pt x="24" y="5394"/>
                  </a:lnTo>
                  <a:lnTo>
                    <a:pt x="63" y="5319"/>
                  </a:lnTo>
                  <a:lnTo>
                    <a:pt x="87" y="5231"/>
                  </a:lnTo>
                  <a:lnTo>
                    <a:pt x="31" y="5064"/>
                  </a:lnTo>
                  <a:lnTo>
                    <a:pt x="79" y="5032"/>
                  </a:lnTo>
                  <a:lnTo>
                    <a:pt x="150" y="5136"/>
                  </a:lnTo>
                  <a:lnTo>
                    <a:pt x="197" y="5112"/>
                  </a:lnTo>
                  <a:lnTo>
                    <a:pt x="142" y="5000"/>
                  </a:lnTo>
                  <a:lnTo>
                    <a:pt x="189" y="4952"/>
                  </a:lnTo>
                  <a:lnTo>
                    <a:pt x="315" y="5000"/>
                  </a:lnTo>
                  <a:lnTo>
                    <a:pt x="394" y="4896"/>
                  </a:lnTo>
                  <a:lnTo>
                    <a:pt x="464" y="4824"/>
                  </a:lnTo>
                  <a:lnTo>
                    <a:pt x="480" y="4737"/>
                  </a:lnTo>
                  <a:lnTo>
                    <a:pt x="590" y="4793"/>
                  </a:lnTo>
                  <a:lnTo>
                    <a:pt x="669" y="4793"/>
                  </a:lnTo>
                  <a:lnTo>
                    <a:pt x="693" y="4721"/>
                  </a:lnTo>
                  <a:lnTo>
                    <a:pt x="551" y="4697"/>
                  </a:lnTo>
                  <a:lnTo>
                    <a:pt x="504" y="4577"/>
                  </a:lnTo>
                  <a:lnTo>
                    <a:pt x="606" y="4625"/>
                  </a:lnTo>
                  <a:lnTo>
                    <a:pt x="787" y="4585"/>
                  </a:lnTo>
                  <a:lnTo>
                    <a:pt x="811" y="4673"/>
                  </a:lnTo>
                  <a:lnTo>
                    <a:pt x="897" y="4657"/>
                  </a:lnTo>
                  <a:lnTo>
                    <a:pt x="890" y="4521"/>
                  </a:lnTo>
                  <a:lnTo>
                    <a:pt x="897" y="4410"/>
                  </a:lnTo>
                  <a:lnTo>
                    <a:pt x="1000" y="4314"/>
                  </a:lnTo>
                  <a:lnTo>
                    <a:pt x="1110" y="4378"/>
                  </a:lnTo>
                  <a:lnTo>
                    <a:pt x="1141" y="4282"/>
                  </a:lnTo>
                  <a:lnTo>
                    <a:pt x="1220" y="4290"/>
                  </a:lnTo>
                  <a:lnTo>
                    <a:pt x="1275" y="4362"/>
                  </a:lnTo>
                  <a:lnTo>
                    <a:pt x="1370" y="4306"/>
                  </a:lnTo>
                  <a:lnTo>
                    <a:pt x="1488" y="4290"/>
                  </a:lnTo>
                  <a:lnTo>
                    <a:pt x="1543" y="4210"/>
                  </a:lnTo>
                  <a:lnTo>
                    <a:pt x="1622" y="4178"/>
                  </a:lnTo>
                  <a:lnTo>
                    <a:pt x="1598" y="4043"/>
                  </a:lnTo>
                  <a:lnTo>
                    <a:pt x="1535" y="4090"/>
                  </a:lnTo>
                  <a:lnTo>
                    <a:pt x="1496" y="4154"/>
                  </a:lnTo>
                  <a:lnTo>
                    <a:pt x="1409" y="4218"/>
                  </a:lnTo>
                  <a:lnTo>
                    <a:pt x="1362" y="4274"/>
                  </a:lnTo>
                  <a:lnTo>
                    <a:pt x="1252" y="4234"/>
                  </a:lnTo>
                  <a:lnTo>
                    <a:pt x="1228" y="4154"/>
                  </a:lnTo>
                  <a:lnTo>
                    <a:pt x="1283" y="4050"/>
                  </a:lnTo>
                  <a:lnTo>
                    <a:pt x="1378" y="3907"/>
                  </a:lnTo>
                  <a:lnTo>
                    <a:pt x="1480" y="3867"/>
                  </a:lnTo>
                  <a:lnTo>
                    <a:pt x="1511" y="3787"/>
                  </a:lnTo>
                  <a:lnTo>
                    <a:pt x="1606" y="3851"/>
                  </a:lnTo>
                  <a:lnTo>
                    <a:pt x="1724" y="3747"/>
                  </a:lnTo>
                  <a:lnTo>
                    <a:pt x="1629" y="3715"/>
                  </a:lnTo>
                  <a:lnTo>
                    <a:pt x="1732" y="3636"/>
                  </a:lnTo>
                  <a:lnTo>
                    <a:pt x="1700" y="3500"/>
                  </a:lnTo>
                  <a:lnTo>
                    <a:pt x="1803" y="3452"/>
                  </a:lnTo>
                  <a:lnTo>
                    <a:pt x="1866" y="3468"/>
                  </a:lnTo>
                  <a:lnTo>
                    <a:pt x="1960" y="3412"/>
                  </a:lnTo>
                  <a:lnTo>
                    <a:pt x="1826" y="3348"/>
                  </a:lnTo>
                  <a:lnTo>
                    <a:pt x="1968" y="3284"/>
                  </a:lnTo>
                  <a:lnTo>
                    <a:pt x="1842" y="3197"/>
                  </a:lnTo>
                  <a:lnTo>
                    <a:pt x="1929" y="3181"/>
                  </a:lnTo>
                  <a:lnTo>
                    <a:pt x="1921" y="3085"/>
                  </a:lnTo>
                  <a:lnTo>
                    <a:pt x="1968" y="2973"/>
                  </a:lnTo>
                  <a:lnTo>
                    <a:pt x="2039" y="2957"/>
                  </a:lnTo>
                  <a:lnTo>
                    <a:pt x="2055" y="2814"/>
                  </a:lnTo>
                  <a:lnTo>
                    <a:pt x="2118" y="2654"/>
                  </a:lnTo>
                  <a:lnTo>
                    <a:pt x="2157" y="2558"/>
                  </a:lnTo>
                  <a:lnTo>
                    <a:pt x="2212" y="2471"/>
                  </a:lnTo>
                  <a:lnTo>
                    <a:pt x="2314" y="2431"/>
                  </a:lnTo>
                  <a:lnTo>
                    <a:pt x="2330" y="2314"/>
                  </a:lnTo>
                  <a:lnTo>
                    <a:pt x="2385" y="2186"/>
                  </a:lnTo>
                  <a:lnTo>
                    <a:pt x="2488" y="2107"/>
                  </a:lnTo>
                  <a:lnTo>
                    <a:pt x="2417" y="2051"/>
                  </a:lnTo>
                  <a:lnTo>
                    <a:pt x="2440" y="1971"/>
                  </a:lnTo>
                  <a:lnTo>
                    <a:pt x="2543" y="1939"/>
                  </a:lnTo>
                  <a:lnTo>
                    <a:pt x="2692" y="1923"/>
                  </a:lnTo>
                  <a:lnTo>
                    <a:pt x="2613" y="1827"/>
                  </a:lnTo>
                  <a:lnTo>
                    <a:pt x="2732" y="1779"/>
                  </a:lnTo>
                  <a:lnTo>
                    <a:pt x="2787" y="1747"/>
                  </a:lnTo>
                  <a:lnTo>
                    <a:pt x="2834" y="1684"/>
                  </a:lnTo>
                  <a:lnTo>
                    <a:pt x="3031" y="1660"/>
                  </a:lnTo>
                  <a:lnTo>
                    <a:pt x="3039" y="1580"/>
                  </a:lnTo>
                  <a:lnTo>
                    <a:pt x="2826" y="1620"/>
                  </a:lnTo>
                  <a:lnTo>
                    <a:pt x="2881" y="1508"/>
                  </a:lnTo>
                  <a:lnTo>
                    <a:pt x="2999" y="1500"/>
                  </a:lnTo>
                  <a:lnTo>
                    <a:pt x="3094" y="1420"/>
                  </a:lnTo>
                  <a:lnTo>
                    <a:pt x="3062" y="1317"/>
                  </a:lnTo>
                  <a:lnTo>
                    <a:pt x="3094" y="1237"/>
                  </a:lnTo>
                  <a:lnTo>
                    <a:pt x="3180" y="1197"/>
                  </a:lnTo>
                  <a:lnTo>
                    <a:pt x="3212" y="1077"/>
                  </a:lnTo>
                  <a:lnTo>
                    <a:pt x="3322" y="1069"/>
                  </a:lnTo>
                  <a:lnTo>
                    <a:pt x="3393" y="981"/>
                  </a:lnTo>
                  <a:lnTo>
                    <a:pt x="3361" y="918"/>
                  </a:lnTo>
                  <a:lnTo>
                    <a:pt x="3472" y="862"/>
                  </a:lnTo>
                  <a:lnTo>
                    <a:pt x="3566" y="838"/>
                  </a:lnTo>
                  <a:lnTo>
                    <a:pt x="3653" y="758"/>
                  </a:lnTo>
                  <a:lnTo>
                    <a:pt x="3698" y="853"/>
                  </a:lnTo>
                  <a:lnTo>
                    <a:pt x="3786" y="830"/>
                  </a:lnTo>
                  <a:lnTo>
                    <a:pt x="3873" y="742"/>
                  </a:lnTo>
                  <a:lnTo>
                    <a:pt x="3952" y="750"/>
                  </a:lnTo>
                  <a:lnTo>
                    <a:pt x="4086" y="838"/>
                  </a:lnTo>
                  <a:lnTo>
                    <a:pt x="4078" y="710"/>
                  </a:lnTo>
                  <a:lnTo>
                    <a:pt x="3881" y="622"/>
                  </a:lnTo>
                  <a:lnTo>
                    <a:pt x="3889" y="527"/>
                  </a:lnTo>
                  <a:lnTo>
                    <a:pt x="4015" y="559"/>
                  </a:lnTo>
                  <a:lnTo>
                    <a:pt x="4164" y="567"/>
                  </a:lnTo>
                  <a:lnTo>
                    <a:pt x="4274" y="590"/>
                  </a:lnTo>
                  <a:lnTo>
                    <a:pt x="4306" y="646"/>
                  </a:lnTo>
                  <a:lnTo>
                    <a:pt x="4314" y="750"/>
                  </a:lnTo>
                  <a:lnTo>
                    <a:pt x="4424" y="710"/>
                  </a:lnTo>
                  <a:lnTo>
                    <a:pt x="4377" y="654"/>
                  </a:lnTo>
                  <a:lnTo>
                    <a:pt x="4377" y="559"/>
                  </a:lnTo>
                  <a:lnTo>
                    <a:pt x="4400" y="479"/>
                  </a:lnTo>
                  <a:lnTo>
                    <a:pt x="4463" y="423"/>
                  </a:lnTo>
                  <a:lnTo>
                    <a:pt x="4583" y="434"/>
                  </a:lnTo>
                  <a:lnTo>
                    <a:pt x="4542" y="303"/>
                  </a:lnTo>
                  <a:lnTo>
                    <a:pt x="4613" y="271"/>
                  </a:lnTo>
                  <a:lnTo>
                    <a:pt x="4644" y="176"/>
                  </a:lnTo>
                  <a:lnTo>
                    <a:pt x="4707" y="160"/>
                  </a:lnTo>
                  <a:lnTo>
                    <a:pt x="4770" y="152"/>
                  </a:lnTo>
                  <a:lnTo>
                    <a:pt x="4841" y="128"/>
                  </a:lnTo>
                  <a:lnTo>
                    <a:pt x="4912" y="136"/>
                  </a:lnTo>
                  <a:lnTo>
                    <a:pt x="4873" y="184"/>
                  </a:lnTo>
                  <a:lnTo>
                    <a:pt x="4826" y="255"/>
                  </a:lnTo>
                  <a:lnTo>
                    <a:pt x="4763" y="367"/>
                  </a:lnTo>
                  <a:lnTo>
                    <a:pt x="4747" y="495"/>
                  </a:lnTo>
                  <a:lnTo>
                    <a:pt x="4702" y="583"/>
                  </a:lnTo>
                  <a:lnTo>
                    <a:pt x="4731" y="630"/>
                  </a:lnTo>
                  <a:lnTo>
                    <a:pt x="4794" y="646"/>
                  </a:lnTo>
                  <a:lnTo>
                    <a:pt x="4857" y="535"/>
                  </a:lnTo>
                  <a:lnTo>
                    <a:pt x="4865" y="423"/>
                  </a:lnTo>
                  <a:lnTo>
                    <a:pt x="4928" y="343"/>
                  </a:lnTo>
                  <a:lnTo>
                    <a:pt x="4944" y="255"/>
                  </a:lnTo>
                  <a:lnTo>
                    <a:pt x="4999" y="176"/>
                  </a:lnTo>
                  <a:lnTo>
                    <a:pt x="5030" y="120"/>
                  </a:lnTo>
                  <a:lnTo>
                    <a:pt x="5109" y="112"/>
                  </a:lnTo>
                  <a:lnTo>
                    <a:pt x="5054" y="271"/>
                  </a:lnTo>
                  <a:lnTo>
                    <a:pt x="5056" y="434"/>
                  </a:lnTo>
                  <a:lnTo>
                    <a:pt x="5117" y="447"/>
                  </a:lnTo>
                  <a:lnTo>
                    <a:pt x="5188" y="367"/>
                  </a:lnTo>
                  <a:lnTo>
                    <a:pt x="5203" y="239"/>
                  </a:lnTo>
                  <a:lnTo>
                    <a:pt x="5258" y="207"/>
                  </a:lnTo>
                  <a:lnTo>
                    <a:pt x="5292" y="135"/>
                  </a:lnTo>
                  <a:lnTo>
                    <a:pt x="5243" y="112"/>
                  </a:lnTo>
                  <a:lnTo>
                    <a:pt x="5203" y="48"/>
                  </a:lnTo>
                  <a:lnTo>
                    <a:pt x="5290" y="0"/>
                  </a:lnTo>
                  <a:lnTo>
                    <a:pt x="5424" y="0"/>
                  </a:lnTo>
                  <a:lnTo>
                    <a:pt x="5526" y="64"/>
                  </a:lnTo>
                  <a:lnTo>
                    <a:pt x="5424" y="160"/>
                  </a:lnTo>
                  <a:lnTo>
                    <a:pt x="5408" y="247"/>
                  </a:lnTo>
                  <a:lnTo>
                    <a:pt x="5392" y="303"/>
                  </a:lnTo>
                  <a:lnTo>
                    <a:pt x="5384" y="359"/>
                  </a:lnTo>
                  <a:lnTo>
                    <a:pt x="5440" y="383"/>
                  </a:lnTo>
                  <a:lnTo>
                    <a:pt x="5502" y="391"/>
                  </a:lnTo>
                  <a:lnTo>
                    <a:pt x="5581" y="343"/>
                  </a:lnTo>
                  <a:lnTo>
                    <a:pt x="5550" y="231"/>
                  </a:lnTo>
                  <a:lnTo>
                    <a:pt x="5589" y="160"/>
                  </a:lnTo>
                  <a:lnTo>
                    <a:pt x="5636" y="96"/>
                  </a:lnTo>
                  <a:lnTo>
                    <a:pt x="5707" y="144"/>
                  </a:lnTo>
                  <a:lnTo>
                    <a:pt x="5699" y="263"/>
                  </a:lnTo>
                  <a:lnTo>
                    <a:pt x="5810" y="215"/>
                  </a:lnTo>
                  <a:lnTo>
                    <a:pt x="5841" y="287"/>
                  </a:lnTo>
                  <a:lnTo>
                    <a:pt x="5912" y="223"/>
                  </a:lnTo>
                  <a:lnTo>
                    <a:pt x="5935" y="327"/>
                  </a:lnTo>
                  <a:lnTo>
                    <a:pt x="6054" y="335"/>
                  </a:lnTo>
                  <a:lnTo>
                    <a:pt x="6148" y="391"/>
                  </a:lnTo>
                  <a:lnTo>
                    <a:pt x="6140" y="471"/>
                  </a:lnTo>
                  <a:lnTo>
                    <a:pt x="6069" y="463"/>
                  </a:lnTo>
                  <a:lnTo>
                    <a:pt x="6014" y="519"/>
                  </a:lnTo>
                  <a:lnTo>
                    <a:pt x="5943" y="598"/>
                  </a:lnTo>
                  <a:lnTo>
                    <a:pt x="5778" y="575"/>
                  </a:lnTo>
                  <a:lnTo>
                    <a:pt x="5605" y="527"/>
                  </a:lnTo>
                  <a:lnTo>
                    <a:pt x="5605" y="598"/>
                  </a:lnTo>
                  <a:lnTo>
                    <a:pt x="5739" y="654"/>
                  </a:lnTo>
                  <a:lnTo>
                    <a:pt x="5810" y="694"/>
                  </a:lnTo>
                  <a:lnTo>
                    <a:pt x="5841" y="734"/>
                  </a:lnTo>
                  <a:lnTo>
                    <a:pt x="5849" y="790"/>
                  </a:lnTo>
                  <a:lnTo>
                    <a:pt x="5840" y="853"/>
                  </a:lnTo>
                  <a:lnTo>
                    <a:pt x="5740" y="825"/>
                  </a:lnTo>
                  <a:lnTo>
                    <a:pt x="5628" y="817"/>
                  </a:lnTo>
                  <a:lnTo>
                    <a:pt x="5549" y="727"/>
                  </a:lnTo>
                  <a:lnTo>
                    <a:pt x="5454" y="652"/>
                  </a:lnTo>
                  <a:lnTo>
                    <a:pt x="5356" y="643"/>
                  </a:lnTo>
                  <a:lnTo>
                    <a:pt x="5279" y="697"/>
                  </a:lnTo>
                  <a:lnTo>
                    <a:pt x="5143" y="7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2" name="Freeform 12"/>
            <p:cNvSpPr>
              <a:spLocks/>
            </p:cNvSpPr>
            <p:nvPr/>
          </p:nvSpPr>
          <p:spPr bwMode="auto">
            <a:xfrm>
              <a:off x="5686425" y="2405063"/>
              <a:ext cx="233363" cy="184547"/>
            </a:xfrm>
            <a:custGeom>
              <a:avLst/>
              <a:gdLst>
                <a:gd name="T0" fmla="*/ 282477 w 1172"/>
                <a:gd name="T1" fmla="*/ 36591 h 928"/>
                <a:gd name="T2" fmla="*/ 269734 w 1172"/>
                <a:gd name="T3" fmla="*/ 27576 h 928"/>
                <a:gd name="T4" fmla="*/ 237876 w 1172"/>
                <a:gd name="T5" fmla="*/ 16970 h 928"/>
                <a:gd name="T6" fmla="*/ 214513 w 1172"/>
                <a:gd name="T7" fmla="*/ 2121 h 928"/>
                <a:gd name="T8" fmla="*/ 186902 w 1172"/>
                <a:gd name="T9" fmla="*/ 0 h 928"/>
                <a:gd name="T10" fmla="*/ 152920 w 1172"/>
                <a:gd name="T11" fmla="*/ 4242 h 928"/>
                <a:gd name="T12" fmla="*/ 138053 w 1172"/>
                <a:gd name="T13" fmla="*/ 19091 h 928"/>
                <a:gd name="T14" fmla="*/ 103540 w 1172"/>
                <a:gd name="T15" fmla="*/ 5303 h 928"/>
                <a:gd name="T16" fmla="*/ 67965 w 1172"/>
                <a:gd name="T17" fmla="*/ 14849 h 928"/>
                <a:gd name="T18" fmla="*/ 55221 w 1172"/>
                <a:gd name="T19" fmla="*/ 33940 h 928"/>
                <a:gd name="T20" fmla="*/ 27611 w 1172"/>
                <a:gd name="T21" fmla="*/ 42425 h 928"/>
                <a:gd name="T22" fmla="*/ 0 w 1172"/>
                <a:gd name="T23" fmla="*/ 60985 h 928"/>
                <a:gd name="T24" fmla="*/ 0 w 1172"/>
                <a:gd name="T25" fmla="*/ 97577 h 928"/>
                <a:gd name="T26" fmla="*/ 19115 w 1172"/>
                <a:gd name="T27" fmla="*/ 114547 h 928"/>
                <a:gd name="T28" fmla="*/ 16991 w 1172"/>
                <a:gd name="T29" fmla="*/ 148486 h 928"/>
                <a:gd name="T30" fmla="*/ 40354 w 1172"/>
                <a:gd name="T31" fmla="*/ 161214 h 928"/>
                <a:gd name="T32" fmla="*/ 59469 w 1172"/>
                <a:gd name="T33" fmla="*/ 161214 h 928"/>
                <a:gd name="T34" fmla="*/ 82832 w 1172"/>
                <a:gd name="T35" fmla="*/ 156971 h 928"/>
                <a:gd name="T36" fmla="*/ 93451 w 1172"/>
                <a:gd name="T37" fmla="*/ 169699 h 928"/>
                <a:gd name="T38" fmla="*/ 89203 w 1172"/>
                <a:gd name="T39" fmla="*/ 190911 h 928"/>
                <a:gd name="T40" fmla="*/ 127433 w 1172"/>
                <a:gd name="T41" fmla="*/ 193032 h 928"/>
                <a:gd name="T42" fmla="*/ 157168 w 1172"/>
                <a:gd name="T43" fmla="*/ 201517 h 928"/>
                <a:gd name="T44" fmla="*/ 186902 w 1172"/>
                <a:gd name="T45" fmla="*/ 207881 h 928"/>
                <a:gd name="T46" fmla="*/ 206017 w 1172"/>
                <a:gd name="T47" fmla="*/ 226972 h 928"/>
                <a:gd name="T48" fmla="*/ 231504 w 1172"/>
                <a:gd name="T49" fmla="*/ 243942 h 928"/>
                <a:gd name="T50" fmla="*/ 265486 w 1172"/>
                <a:gd name="T51" fmla="*/ 246063 h 928"/>
                <a:gd name="T52" fmla="*/ 276371 w 1172"/>
                <a:gd name="T53" fmla="*/ 243677 h 928"/>
                <a:gd name="T54" fmla="*/ 305044 w 1172"/>
                <a:gd name="T55" fmla="*/ 217161 h 928"/>
                <a:gd name="T56" fmla="*/ 311150 w 1172"/>
                <a:gd name="T57" fmla="*/ 180040 h 928"/>
                <a:gd name="T58" fmla="*/ 292035 w 1172"/>
                <a:gd name="T59" fmla="*/ 151403 h 928"/>
                <a:gd name="T60" fmla="*/ 285663 w 1172"/>
                <a:gd name="T61" fmla="*/ 116137 h 928"/>
                <a:gd name="T62" fmla="*/ 297876 w 1172"/>
                <a:gd name="T63" fmla="*/ 90683 h 928"/>
                <a:gd name="T64" fmla="*/ 282477 w 1172"/>
                <a:gd name="T65" fmla="*/ 36591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2" h="928">
                  <a:moveTo>
                    <a:pt x="1064" y="138"/>
                  </a:moveTo>
                  <a:lnTo>
                    <a:pt x="1016" y="104"/>
                  </a:lnTo>
                  <a:lnTo>
                    <a:pt x="896" y="64"/>
                  </a:lnTo>
                  <a:lnTo>
                    <a:pt x="808" y="8"/>
                  </a:lnTo>
                  <a:lnTo>
                    <a:pt x="704" y="0"/>
                  </a:lnTo>
                  <a:lnTo>
                    <a:pt x="576" y="16"/>
                  </a:lnTo>
                  <a:lnTo>
                    <a:pt x="520" y="72"/>
                  </a:lnTo>
                  <a:lnTo>
                    <a:pt x="390" y="20"/>
                  </a:lnTo>
                  <a:lnTo>
                    <a:pt x="256" y="56"/>
                  </a:lnTo>
                  <a:lnTo>
                    <a:pt x="208" y="128"/>
                  </a:lnTo>
                  <a:lnTo>
                    <a:pt x="104" y="160"/>
                  </a:lnTo>
                  <a:lnTo>
                    <a:pt x="0" y="230"/>
                  </a:lnTo>
                  <a:lnTo>
                    <a:pt x="0" y="368"/>
                  </a:lnTo>
                  <a:lnTo>
                    <a:pt x="72" y="432"/>
                  </a:lnTo>
                  <a:lnTo>
                    <a:pt x="64" y="560"/>
                  </a:lnTo>
                  <a:lnTo>
                    <a:pt x="152" y="608"/>
                  </a:lnTo>
                  <a:lnTo>
                    <a:pt x="224" y="608"/>
                  </a:lnTo>
                  <a:lnTo>
                    <a:pt x="312" y="592"/>
                  </a:lnTo>
                  <a:lnTo>
                    <a:pt x="352" y="640"/>
                  </a:lnTo>
                  <a:lnTo>
                    <a:pt x="336" y="720"/>
                  </a:lnTo>
                  <a:lnTo>
                    <a:pt x="480" y="728"/>
                  </a:lnTo>
                  <a:lnTo>
                    <a:pt x="592" y="760"/>
                  </a:lnTo>
                  <a:lnTo>
                    <a:pt x="704" y="784"/>
                  </a:lnTo>
                  <a:lnTo>
                    <a:pt x="776" y="856"/>
                  </a:lnTo>
                  <a:lnTo>
                    <a:pt x="872" y="920"/>
                  </a:lnTo>
                  <a:lnTo>
                    <a:pt x="1000" y="928"/>
                  </a:lnTo>
                  <a:lnTo>
                    <a:pt x="1041" y="919"/>
                  </a:lnTo>
                  <a:lnTo>
                    <a:pt x="1149" y="819"/>
                  </a:lnTo>
                  <a:lnTo>
                    <a:pt x="1172" y="679"/>
                  </a:lnTo>
                  <a:lnTo>
                    <a:pt x="1100" y="571"/>
                  </a:lnTo>
                  <a:lnTo>
                    <a:pt x="1076" y="438"/>
                  </a:lnTo>
                  <a:lnTo>
                    <a:pt x="1122" y="342"/>
                  </a:lnTo>
                  <a:lnTo>
                    <a:pt x="1064" y="1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3" name="Freeform 13"/>
            <p:cNvSpPr>
              <a:spLocks/>
            </p:cNvSpPr>
            <p:nvPr/>
          </p:nvSpPr>
          <p:spPr bwMode="auto">
            <a:xfrm>
              <a:off x="5572126" y="2694385"/>
              <a:ext cx="316706" cy="223838"/>
            </a:xfrm>
            <a:custGeom>
              <a:avLst/>
              <a:gdLst>
                <a:gd name="T0" fmla="*/ 375115 w 1558"/>
                <a:gd name="T1" fmla="*/ 166632 h 1123"/>
                <a:gd name="T2" fmla="*/ 393816 w 1558"/>
                <a:gd name="T3" fmla="*/ 137930 h 1123"/>
                <a:gd name="T4" fmla="*/ 409265 w 1558"/>
                <a:gd name="T5" fmla="*/ 103115 h 1123"/>
                <a:gd name="T6" fmla="*/ 422275 w 1558"/>
                <a:gd name="T7" fmla="*/ 75742 h 1123"/>
                <a:gd name="T8" fmla="*/ 397069 w 1558"/>
                <a:gd name="T9" fmla="*/ 79197 h 1123"/>
                <a:gd name="T10" fmla="*/ 378367 w 1558"/>
                <a:gd name="T11" fmla="*/ 63517 h 1123"/>
                <a:gd name="T12" fmla="*/ 344759 w 1558"/>
                <a:gd name="T13" fmla="*/ 41459 h 1123"/>
                <a:gd name="T14" fmla="*/ 322534 w 1558"/>
                <a:gd name="T15" fmla="*/ 30297 h 1123"/>
                <a:gd name="T16" fmla="*/ 300038 w 1558"/>
                <a:gd name="T17" fmla="*/ 28702 h 1123"/>
                <a:gd name="T18" fmla="*/ 282691 w 1558"/>
                <a:gd name="T19" fmla="*/ 0 h 1123"/>
                <a:gd name="T20" fmla="*/ 263448 w 1558"/>
                <a:gd name="T21" fmla="*/ 14351 h 1123"/>
                <a:gd name="T22" fmla="*/ 240952 w 1558"/>
                <a:gd name="T23" fmla="*/ 20729 h 1123"/>
                <a:gd name="T24" fmla="*/ 218184 w 1558"/>
                <a:gd name="T25" fmla="*/ 14617 h 1123"/>
                <a:gd name="T26" fmla="*/ 189997 w 1558"/>
                <a:gd name="T27" fmla="*/ 4784 h 1123"/>
                <a:gd name="T28" fmla="*/ 170753 w 1558"/>
                <a:gd name="T29" fmla="*/ 6378 h 1123"/>
                <a:gd name="T30" fmla="*/ 154762 w 1558"/>
                <a:gd name="T31" fmla="*/ 17540 h 1123"/>
                <a:gd name="T32" fmla="*/ 124406 w 1558"/>
                <a:gd name="T33" fmla="*/ 6378 h 1123"/>
                <a:gd name="T34" fmla="*/ 94321 w 1558"/>
                <a:gd name="T35" fmla="*/ 7973 h 1123"/>
                <a:gd name="T36" fmla="*/ 55834 w 1558"/>
                <a:gd name="T37" fmla="*/ 17540 h 1123"/>
                <a:gd name="T38" fmla="*/ 28730 w 1558"/>
                <a:gd name="T39" fmla="*/ 25513 h 1123"/>
                <a:gd name="T40" fmla="*/ 7860 w 1558"/>
                <a:gd name="T41" fmla="*/ 49432 h 1123"/>
                <a:gd name="T42" fmla="*/ 3252 w 1558"/>
                <a:gd name="T43" fmla="*/ 93016 h 1123"/>
                <a:gd name="T44" fmla="*/ 11113 w 1558"/>
                <a:gd name="T45" fmla="*/ 120124 h 1123"/>
                <a:gd name="T46" fmla="*/ 0 w 1558"/>
                <a:gd name="T47" fmla="*/ 137664 h 1123"/>
                <a:gd name="T48" fmla="*/ 28730 w 1558"/>
                <a:gd name="T49" fmla="*/ 145637 h 1123"/>
                <a:gd name="T50" fmla="*/ 62338 w 1558"/>
                <a:gd name="T51" fmla="*/ 154939 h 1123"/>
                <a:gd name="T52" fmla="*/ 87816 w 1558"/>
                <a:gd name="T53" fmla="*/ 175668 h 1123"/>
                <a:gd name="T54" fmla="*/ 105433 w 1558"/>
                <a:gd name="T55" fmla="*/ 164506 h 1123"/>
                <a:gd name="T56" fmla="*/ 121424 w 1558"/>
                <a:gd name="T57" fmla="*/ 167695 h 1123"/>
                <a:gd name="T58" fmla="*/ 138771 w 1558"/>
                <a:gd name="T59" fmla="*/ 186830 h 1123"/>
                <a:gd name="T60" fmla="*/ 129284 w 1558"/>
                <a:gd name="T61" fmla="*/ 210749 h 1123"/>
                <a:gd name="T62" fmla="*/ 130911 w 1558"/>
                <a:gd name="T63" fmla="*/ 241046 h 1123"/>
                <a:gd name="T64" fmla="*/ 148528 w 1558"/>
                <a:gd name="T65" fmla="*/ 233073 h 1123"/>
                <a:gd name="T66" fmla="*/ 158014 w 1558"/>
                <a:gd name="T67" fmla="*/ 247424 h 1123"/>
                <a:gd name="T68" fmla="*/ 169127 w 1558"/>
                <a:gd name="T69" fmla="*/ 256725 h 1123"/>
                <a:gd name="T70" fmla="*/ 189997 w 1558"/>
                <a:gd name="T71" fmla="*/ 259915 h 1123"/>
                <a:gd name="T72" fmla="*/ 189997 w 1558"/>
                <a:gd name="T73" fmla="*/ 295792 h 1123"/>
                <a:gd name="T74" fmla="*/ 223063 w 1558"/>
                <a:gd name="T75" fmla="*/ 288883 h 1123"/>
                <a:gd name="T76" fmla="*/ 253961 w 1558"/>
                <a:gd name="T77" fmla="*/ 298450 h 1123"/>
                <a:gd name="T78" fmla="*/ 271850 w 1558"/>
                <a:gd name="T79" fmla="*/ 283302 h 1123"/>
                <a:gd name="T80" fmla="*/ 294075 w 1558"/>
                <a:gd name="T81" fmla="*/ 272937 h 1123"/>
                <a:gd name="T82" fmla="*/ 327141 w 1558"/>
                <a:gd name="T83" fmla="*/ 255131 h 1123"/>
                <a:gd name="T84" fmla="*/ 351263 w 1558"/>
                <a:gd name="T85" fmla="*/ 261509 h 1123"/>
                <a:gd name="T86" fmla="*/ 358581 w 1558"/>
                <a:gd name="T87" fmla="*/ 194803 h 1123"/>
                <a:gd name="T88" fmla="*/ 375115 w 1558"/>
                <a:gd name="T89" fmla="*/ 166632 h 1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8" h="1123">
                  <a:moveTo>
                    <a:pt x="1384" y="627"/>
                  </a:moveTo>
                  <a:lnTo>
                    <a:pt x="1453" y="519"/>
                  </a:lnTo>
                  <a:lnTo>
                    <a:pt x="1510" y="388"/>
                  </a:lnTo>
                  <a:lnTo>
                    <a:pt x="1558" y="285"/>
                  </a:lnTo>
                  <a:lnTo>
                    <a:pt x="1465" y="298"/>
                  </a:lnTo>
                  <a:lnTo>
                    <a:pt x="1396" y="239"/>
                  </a:lnTo>
                  <a:lnTo>
                    <a:pt x="1272" y="156"/>
                  </a:lnTo>
                  <a:lnTo>
                    <a:pt x="1190" y="114"/>
                  </a:lnTo>
                  <a:lnTo>
                    <a:pt x="1107" y="108"/>
                  </a:lnTo>
                  <a:lnTo>
                    <a:pt x="1043" y="0"/>
                  </a:lnTo>
                  <a:lnTo>
                    <a:pt x="972" y="54"/>
                  </a:lnTo>
                  <a:lnTo>
                    <a:pt x="889" y="78"/>
                  </a:lnTo>
                  <a:lnTo>
                    <a:pt x="805" y="55"/>
                  </a:lnTo>
                  <a:lnTo>
                    <a:pt x="701" y="18"/>
                  </a:lnTo>
                  <a:lnTo>
                    <a:pt x="630" y="24"/>
                  </a:lnTo>
                  <a:lnTo>
                    <a:pt x="571" y="66"/>
                  </a:lnTo>
                  <a:lnTo>
                    <a:pt x="459" y="24"/>
                  </a:lnTo>
                  <a:lnTo>
                    <a:pt x="348" y="30"/>
                  </a:lnTo>
                  <a:lnTo>
                    <a:pt x="206" y="66"/>
                  </a:lnTo>
                  <a:lnTo>
                    <a:pt x="106" y="96"/>
                  </a:lnTo>
                  <a:lnTo>
                    <a:pt x="29" y="186"/>
                  </a:lnTo>
                  <a:lnTo>
                    <a:pt x="12" y="350"/>
                  </a:lnTo>
                  <a:lnTo>
                    <a:pt x="41" y="452"/>
                  </a:lnTo>
                  <a:lnTo>
                    <a:pt x="0" y="518"/>
                  </a:lnTo>
                  <a:lnTo>
                    <a:pt x="106" y="548"/>
                  </a:lnTo>
                  <a:lnTo>
                    <a:pt x="230" y="583"/>
                  </a:lnTo>
                  <a:lnTo>
                    <a:pt x="324" y="661"/>
                  </a:lnTo>
                  <a:lnTo>
                    <a:pt x="389" y="619"/>
                  </a:lnTo>
                  <a:lnTo>
                    <a:pt x="448" y="631"/>
                  </a:lnTo>
                  <a:lnTo>
                    <a:pt x="512" y="703"/>
                  </a:lnTo>
                  <a:lnTo>
                    <a:pt x="477" y="793"/>
                  </a:lnTo>
                  <a:lnTo>
                    <a:pt x="483" y="907"/>
                  </a:lnTo>
                  <a:lnTo>
                    <a:pt x="548" y="877"/>
                  </a:lnTo>
                  <a:lnTo>
                    <a:pt x="583" y="931"/>
                  </a:lnTo>
                  <a:lnTo>
                    <a:pt x="624" y="966"/>
                  </a:lnTo>
                  <a:lnTo>
                    <a:pt x="701" y="978"/>
                  </a:lnTo>
                  <a:lnTo>
                    <a:pt x="701" y="1113"/>
                  </a:lnTo>
                  <a:lnTo>
                    <a:pt x="823" y="1087"/>
                  </a:lnTo>
                  <a:lnTo>
                    <a:pt x="937" y="1123"/>
                  </a:lnTo>
                  <a:lnTo>
                    <a:pt x="1003" y="1066"/>
                  </a:lnTo>
                  <a:lnTo>
                    <a:pt x="1085" y="1027"/>
                  </a:lnTo>
                  <a:lnTo>
                    <a:pt x="1207" y="960"/>
                  </a:lnTo>
                  <a:lnTo>
                    <a:pt x="1296" y="984"/>
                  </a:lnTo>
                  <a:lnTo>
                    <a:pt x="1323" y="733"/>
                  </a:lnTo>
                  <a:lnTo>
                    <a:pt x="1384" y="627"/>
                  </a:lnTo>
                  <a:close/>
                </a:path>
              </a:pathLst>
            </a:custGeom>
            <a:solidFill>
              <a:srgbClr val="66006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4" name="Freeform 14"/>
            <p:cNvSpPr>
              <a:spLocks/>
            </p:cNvSpPr>
            <p:nvPr/>
          </p:nvSpPr>
          <p:spPr bwMode="auto">
            <a:xfrm>
              <a:off x="5567363" y="2547937"/>
              <a:ext cx="384572" cy="205979"/>
            </a:xfrm>
            <a:custGeom>
              <a:avLst/>
              <a:gdLst>
                <a:gd name="T0" fmla="*/ 60722 w 1900"/>
                <a:gd name="T1" fmla="*/ 55034 h 1028"/>
                <a:gd name="T2" fmla="*/ 31845 w 1900"/>
                <a:gd name="T3" fmla="*/ 78811 h 1028"/>
                <a:gd name="T4" fmla="*/ 27527 w 1900"/>
                <a:gd name="T5" fmla="*/ 125831 h 1028"/>
                <a:gd name="T6" fmla="*/ 6477 w 1900"/>
                <a:gd name="T7" fmla="*/ 157623 h 1028"/>
                <a:gd name="T8" fmla="*/ 2159 w 1900"/>
                <a:gd name="T9" fmla="*/ 181133 h 1028"/>
                <a:gd name="T10" fmla="*/ 0 w 1900"/>
                <a:gd name="T11" fmla="*/ 208917 h 1028"/>
                <a:gd name="T12" fmla="*/ 14303 w 1900"/>
                <a:gd name="T13" fmla="*/ 244182 h 1028"/>
                <a:gd name="T14" fmla="*/ 34544 w 1900"/>
                <a:gd name="T15" fmla="*/ 220939 h 1028"/>
                <a:gd name="T16" fmla="*/ 63691 w 1900"/>
                <a:gd name="T17" fmla="*/ 212123 h 1028"/>
                <a:gd name="T18" fmla="*/ 99584 w 1900"/>
                <a:gd name="T19" fmla="*/ 203040 h 1028"/>
                <a:gd name="T20" fmla="*/ 129540 w 1900"/>
                <a:gd name="T21" fmla="*/ 200635 h 1028"/>
                <a:gd name="T22" fmla="*/ 160846 w 1900"/>
                <a:gd name="T23" fmla="*/ 212390 h 1028"/>
                <a:gd name="T24" fmla="*/ 176229 w 1900"/>
                <a:gd name="T25" fmla="*/ 201437 h 1028"/>
                <a:gd name="T26" fmla="*/ 195660 w 1900"/>
                <a:gd name="T27" fmla="*/ 199567 h 1028"/>
                <a:gd name="T28" fmla="*/ 225616 w 1900"/>
                <a:gd name="T29" fmla="*/ 210520 h 1028"/>
                <a:gd name="T30" fmla="*/ 245856 w 1900"/>
                <a:gd name="T31" fmla="*/ 215863 h 1028"/>
                <a:gd name="T32" fmla="*/ 269605 w 1900"/>
                <a:gd name="T33" fmla="*/ 208383 h 1028"/>
                <a:gd name="T34" fmla="*/ 287687 w 1900"/>
                <a:gd name="T35" fmla="*/ 195292 h 1028"/>
                <a:gd name="T36" fmla="*/ 305499 w 1900"/>
                <a:gd name="T37" fmla="*/ 224145 h 1028"/>
                <a:gd name="T38" fmla="*/ 328438 w 1900"/>
                <a:gd name="T39" fmla="*/ 225481 h 1028"/>
                <a:gd name="T40" fmla="*/ 349758 w 1900"/>
                <a:gd name="T41" fmla="*/ 236434 h 1028"/>
                <a:gd name="T42" fmla="*/ 384302 w 1900"/>
                <a:gd name="T43" fmla="*/ 258876 h 1028"/>
                <a:gd name="T44" fmla="*/ 402384 w 1900"/>
                <a:gd name="T45" fmla="*/ 274638 h 1028"/>
                <a:gd name="T46" fmla="*/ 427213 w 1900"/>
                <a:gd name="T47" fmla="*/ 271165 h 1028"/>
                <a:gd name="T48" fmla="*/ 457708 w 1900"/>
                <a:gd name="T49" fmla="*/ 266356 h 1028"/>
                <a:gd name="T50" fmla="*/ 480648 w 1900"/>
                <a:gd name="T51" fmla="*/ 258609 h 1028"/>
                <a:gd name="T52" fmla="*/ 512763 w 1900"/>
                <a:gd name="T53" fmla="*/ 231893 h 1028"/>
                <a:gd name="T54" fmla="*/ 501428 w 1900"/>
                <a:gd name="T55" fmla="*/ 163768 h 1028"/>
                <a:gd name="T56" fmla="*/ 475250 w 1900"/>
                <a:gd name="T57" fmla="*/ 94574 h 1028"/>
                <a:gd name="T58" fmla="*/ 452851 w 1900"/>
                <a:gd name="T59" fmla="*/ 66255 h 1028"/>
                <a:gd name="T60" fmla="*/ 435309 w 1900"/>
                <a:gd name="T61" fmla="*/ 52630 h 1028"/>
                <a:gd name="T62" fmla="*/ 423164 w 1900"/>
                <a:gd name="T63" fmla="*/ 55034 h 1028"/>
                <a:gd name="T64" fmla="*/ 388890 w 1900"/>
                <a:gd name="T65" fmla="*/ 52897 h 1028"/>
                <a:gd name="T66" fmla="*/ 364601 w 1900"/>
                <a:gd name="T67" fmla="*/ 36601 h 1028"/>
                <a:gd name="T68" fmla="*/ 344631 w 1900"/>
                <a:gd name="T69" fmla="*/ 16029 h 1028"/>
                <a:gd name="T70" fmla="*/ 315214 w 1900"/>
                <a:gd name="T71" fmla="*/ 10152 h 1028"/>
                <a:gd name="T72" fmla="*/ 285528 w 1900"/>
                <a:gd name="T73" fmla="*/ 1603 h 1028"/>
                <a:gd name="T74" fmla="*/ 247206 w 1900"/>
                <a:gd name="T75" fmla="*/ 0 h 1028"/>
                <a:gd name="T76" fmla="*/ 233712 w 1900"/>
                <a:gd name="T77" fmla="*/ 18968 h 1028"/>
                <a:gd name="T78" fmla="*/ 227505 w 1900"/>
                <a:gd name="T79" fmla="*/ 40341 h 1028"/>
                <a:gd name="T80" fmla="*/ 233712 w 1900"/>
                <a:gd name="T81" fmla="*/ 106596 h 1028"/>
                <a:gd name="T82" fmla="*/ 208344 w 1900"/>
                <a:gd name="T83" fmla="*/ 127968 h 1028"/>
                <a:gd name="T84" fmla="*/ 176498 w 1900"/>
                <a:gd name="T85" fmla="*/ 123694 h 1028"/>
                <a:gd name="T86" fmla="*/ 157337 w 1900"/>
                <a:gd name="T87" fmla="*/ 106596 h 1028"/>
                <a:gd name="T88" fmla="*/ 131699 w 1900"/>
                <a:gd name="T89" fmla="*/ 76674 h 1028"/>
                <a:gd name="T90" fmla="*/ 104172 w 1900"/>
                <a:gd name="T91" fmla="*/ 53164 h 1028"/>
                <a:gd name="T92" fmla="*/ 60722 w 1900"/>
                <a:gd name="T93" fmla="*/ 55034 h 1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00" h="1028">
                  <a:moveTo>
                    <a:pt x="225" y="206"/>
                  </a:moveTo>
                  <a:lnTo>
                    <a:pt x="118" y="295"/>
                  </a:lnTo>
                  <a:lnTo>
                    <a:pt x="102" y="471"/>
                  </a:lnTo>
                  <a:lnTo>
                    <a:pt x="24" y="590"/>
                  </a:lnTo>
                  <a:lnTo>
                    <a:pt x="8" y="678"/>
                  </a:lnTo>
                  <a:lnTo>
                    <a:pt x="0" y="782"/>
                  </a:lnTo>
                  <a:lnTo>
                    <a:pt x="53" y="914"/>
                  </a:lnTo>
                  <a:lnTo>
                    <a:pt x="128" y="827"/>
                  </a:lnTo>
                  <a:lnTo>
                    <a:pt x="236" y="794"/>
                  </a:lnTo>
                  <a:lnTo>
                    <a:pt x="369" y="760"/>
                  </a:lnTo>
                  <a:lnTo>
                    <a:pt x="480" y="751"/>
                  </a:lnTo>
                  <a:lnTo>
                    <a:pt x="596" y="795"/>
                  </a:lnTo>
                  <a:lnTo>
                    <a:pt x="653" y="754"/>
                  </a:lnTo>
                  <a:lnTo>
                    <a:pt x="725" y="747"/>
                  </a:lnTo>
                  <a:lnTo>
                    <a:pt x="836" y="788"/>
                  </a:lnTo>
                  <a:lnTo>
                    <a:pt x="911" y="808"/>
                  </a:lnTo>
                  <a:lnTo>
                    <a:pt x="999" y="780"/>
                  </a:lnTo>
                  <a:lnTo>
                    <a:pt x="1066" y="731"/>
                  </a:lnTo>
                  <a:lnTo>
                    <a:pt x="1132" y="839"/>
                  </a:lnTo>
                  <a:lnTo>
                    <a:pt x="1217" y="844"/>
                  </a:lnTo>
                  <a:lnTo>
                    <a:pt x="1296" y="885"/>
                  </a:lnTo>
                  <a:lnTo>
                    <a:pt x="1424" y="969"/>
                  </a:lnTo>
                  <a:lnTo>
                    <a:pt x="1491" y="1028"/>
                  </a:lnTo>
                  <a:lnTo>
                    <a:pt x="1583" y="1015"/>
                  </a:lnTo>
                  <a:lnTo>
                    <a:pt x="1696" y="997"/>
                  </a:lnTo>
                  <a:lnTo>
                    <a:pt x="1781" y="968"/>
                  </a:lnTo>
                  <a:lnTo>
                    <a:pt x="1900" y="868"/>
                  </a:lnTo>
                  <a:lnTo>
                    <a:pt x="1858" y="613"/>
                  </a:lnTo>
                  <a:lnTo>
                    <a:pt x="1761" y="354"/>
                  </a:lnTo>
                  <a:lnTo>
                    <a:pt x="1678" y="248"/>
                  </a:lnTo>
                  <a:lnTo>
                    <a:pt x="1613" y="197"/>
                  </a:lnTo>
                  <a:lnTo>
                    <a:pt x="1568" y="206"/>
                  </a:lnTo>
                  <a:lnTo>
                    <a:pt x="1441" y="198"/>
                  </a:lnTo>
                  <a:lnTo>
                    <a:pt x="1351" y="137"/>
                  </a:lnTo>
                  <a:lnTo>
                    <a:pt x="1277" y="60"/>
                  </a:lnTo>
                  <a:lnTo>
                    <a:pt x="1168" y="38"/>
                  </a:lnTo>
                  <a:lnTo>
                    <a:pt x="1058" y="6"/>
                  </a:lnTo>
                  <a:lnTo>
                    <a:pt x="916" y="0"/>
                  </a:lnTo>
                  <a:lnTo>
                    <a:pt x="866" y="71"/>
                  </a:lnTo>
                  <a:lnTo>
                    <a:pt x="843" y="151"/>
                  </a:lnTo>
                  <a:lnTo>
                    <a:pt x="866" y="399"/>
                  </a:lnTo>
                  <a:lnTo>
                    <a:pt x="772" y="479"/>
                  </a:lnTo>
                  <a:lnTo>
                    <a:pt x="654" y="463"/>
                  </a:lnTo>
                  <a:lnTo>
                    <a:pt x="583" y="399"/>
                  </a:lnTo>
                  <a:lnTo>
                    <a:pt x="488" y="287"/>
                  </a:lnTo>
                  <a:lnTo>
                    <a:pt x="386" y="199"/>
                  </a:lnTo>
                  <a:lnTo>
                    <a:pt x="225" y="206"/>
                  </a:lnTo>
                  <a:close/>
                </a:path>
              </a:pathLst>
            </a:custGeom>
            <a:solidFill>
              <a:srgbClr val="A1632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5" name="Freeform 15"/>
            <p:cNvSpPr>
              <a:spLocks/>
            </p:cNvSpPr>
            <p:nvPr/>
          </p:nvSpPr>
          <p:spPr bwMode="auto">
            <a:xfrm>
              <a:off x="5210175" y="2836069"/>
              <a:ext cx="551260" cy="472679"/>
            </a:xfrm>
            <a:custGeom>
              <a:avLst/>
              <a:gdLst>
                <a:gd name="T0" fmla="*/ 364125 w 2717"/>
                <a:gd name="T1" fmla="*/ 55303 h 2359"/>
                <a:gd name="T2" fmla="*/ 310832 w 2717"/>
                <a:gd name="T3" fmla="*/ 34197 h 2359"/>
                <a:gd name="T4" fmla="*/ 228593 w 2717"/>
                <a:gd name="T5" fmla="*/ 0 h 2359"/>
                <a:gd name="T6" fmla="*/ 166102 w 2717"/>
                <a:gd name="T7" fmla="*/ 36334 h 2359"/>
                <a:gd name="T8" fmla="*/ 97930 w 2717"/>
                <a:gd name="T9" fmla="*/ 74539 h 2359"/>
                <a:gd name="T10" fmla="*/ 14879 w 2717"/>
                <a:gd name="T11" fmla="*/ 134383 h 2359"/>
                <a:gd name="T12" fmla="*/ 14879 w 2717"/>
                <a:gd name="T13" fmla="*/ 208922 h 2359"/>
                <a:gd name="T14" fmla="*/ 12715 w 2717"/>
                <a:gd name="T15" fmla="*/ 274911 h 2359"/>
                <a:gd name="T16" fmla="*/ 40579 w 2717"/>
                <a:gd name="T17" fmla="*/ 334488 h 2359"/>
                <a:gd name="T18" fmla="*/ 61679 w 2717"/>
                <a:gd name="T19" fmla="*/ 409027 h 2359"/>
                <a:gd name="T20" fmla="*/ 112808 w 2717"/>
                <a:gd name="T21" fmla="*/ 453910 h 2359"/>
                <a:gd name="T22" fmla="*/ 178816 w 2717"/>
                <a:gd name="T23" fmla="*/ 496389 h 2359"/>
                <a:gd name="T24" fmla="*/ 281074 w 2717"/>
                <a:gd name="T25" fmla="*/ 530586 h 2359"/>
                <a:gd name="T26" fmla="*/ 351410 w 2717"/>
                <a:gd name="T27" fmla="*/ 575470 h 2359"/>
                <a:gd name="T28" fmla="*/ 393883 w 2717"/>
                <a:gd name="T29" fmla="*/ 588828 h 2359"/>
                <a:gd name="T30" fmla="*/ 467736 w 2717"/>
                <a:gd name="T31" fmla="*/ 597377 h 2359"/>
                <a:gd name="T32" fmla="*/ 547270 w 2717"/>
                <a:gd name="T33" fmla="*/ 600850 h 2359"/>
                <a:gd name="T34" fmla="*/ 596234 w 2717"/>
                <a:gd name="T35" fmla="*/ 609399 h 2359"/>
                <a:gd name="T36" fmla="*/ 634378 w 2717"/>
                <a:gd name="T37" fmla="*/ 596308 h 2359"/>
                <a:gd name="T38" fmla="*/ 694164 w 2717"/>
                <a:gd name="T39" fmla="*/ 511618 h 2359"/>
                <a:gd name="T40" fmla="*/ 735013 w 2717"/>
                <a:gd name="T41" fmla="*/ 456582 h 2359"/>
                <a:gd name="T42" fmla="*/ 700927 w 2717"/>
                <a:gd name="T43" fmla="*/ 368952 h 2359"/>
                <a:gd name="T44" fmla="*/ 700656 w 2717"/>
                <a:gd name="T45" fmla="*/ 326206 h 2359"/>
                <a:gd name="T46" fmla="*/ 661701 w 2717"/>
                <a:gd name="T47" fmla="*/ 301894 h 2359"/>
                <a:gd name="T48" fmla="*/ 673604 w 2717"/>
                <a:gd name="T49" fmla="*/ 261018 h 2359"/>
                <a:gd name="T50" fmla="*/ 717699 w 2717"/>
                <a:gd name="T51" fmla="*/ 233501 h 2359"/>
                <a:gd name="T52" fmla="*/ 695246 w 2717"/>
                <a:gd name="T53" fmla="*/ 184075 h 2359"/>
                <a:gd name="T54" fmla="*/ 683343 w 2717"/>
                <a:gd name="T55" fmla="*/ 130643 h 2359"/>
                <a:gd name="T56" fmla="*/ 672793 w 2717"/>
                <a:gd name="T57" fmla="*/ 70531 h 2359"/>
                <a:gd name="T58" fmla="*/ 641682 w 2717"/>
                <a:gd name="T59" fmla="*/ 58776 h 2359"/>
                <a:gd name="T60" fmla="*/ 613548 w 2717"/>
                <a:gd name="T61" fmla="*/ 51562 h 2359"/>
                <a:gd name="T62" fmla="*/ 562148 w 2717"/>
                <a:gd name="T63" fmla="*/ 55303 h 2359"/>
                <a:gd name="T64" fmla="*/ 472875 w 2717"/>
                <a:gd name="T65" fmla="*/ 59577 h 2359"/>
                <a:gd name="T66" fmla="*/ 406868 w 2717"/>
                <a:gd name="T67" fmla="*/ 48891 h 2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7" h="2359">
                  <a:moveTo>
                    <a:pt x="1401" y="279"/>
                  </a:moveTo>
                  <a:lnTo>
                    <a:pt x="1346" y="207"/>
                  </a:lnTo>
                  <a:lnTo>
                    <a:pt x="1244" y="223"/>
                  </a:lnTo>
                  <a:lnTo>
                    <a:pt x="1149" y="128"/>
                  </a:lnTo>
                  <a:lnTo>
                    <a:pt x="1071" y="24"/>
                  </a:lnTo>
                  <a:lnTo>
                    <a:pt x="845" y="0"/>
                  </a:lnTo>
                  <a:lnTo>
                    <a:pt x="756" y="112"/>
                  </a:lnTo>
                  <a:lnTo>
                    <a:pt x="614" y="136"/>
                  </a:lnTo>
                  <a:lnTo>
                    <a:pt x="535" y="255"/>
                  </a:lnTo>
                  <a:lnTo>
                    <a:pt x="362" y="279"/>
                  </a:lnTo>
                  <a:lnTo>
                    <a:pt x="150" y="375"/>
                  </a:lnTo>
                  <a:lnTo>
                    <a:pt x="55" y="503"/>
                  </a:lnTo>
                  <a:lnTo>
                    <a:pt x="79" y="686"/>
                  </a:lnTo>
                  <a:lnTo>
                    <a:pt x="55" y="782"/>
                  </a:lnTo>
                  <a:lnTo>
                    <a:pt x="0" y="861"/>
                  </a:lnTo>
                  <a:lnTo>
                    <a:pt x="47" y="1029"/>
                  </a:lnTo>
                  <a:lnTo>
                    <a:pt x="107" y="1107"/>
                  </a:lnTo>
                  <a:lnTo>
                    <a:pt x="150" y="1252"/>
                  </a:lnTo>
                  <a:lnTo>
                    <a:pt x="142" y="1380"/>
                  </a:lnTo>
                  <a:lnTo>
                    <a:pt x="228" y="1531"/>
                  </a:lnTo>
                  <a:lnTo>
                    <a:pt x="235" y="1646"/>
                  </a:lnTo>
                  <a:lnTo>
                    <a:pt x="417" y="1699"/>
                  </a:lnTo>
                  <a:lnTo>
                    <a:pt x="575" y="1779"/>
                  </a:lnTo>
                  <a:lnTo>
                    <a:pt x="661" y="1858"/>
                  </a:lnTo>
                  <a:lnTo>
                    <a:pt x="858" y="1890"/>
                  </a:lnTo>
                  <a:lnTo>
                    <a:pt x="1039" y="1986"/>
                  </a:lnTo>
                  <a:lnTo>
                    <a:pt x="1173" y="2058"/>
                  </a:lnTo>
                  <a:lnTo>
                    <a:pt x="1299" y="2154"/>
                  </a:lnTo>
                  <a:lnTo>
                    <a:pt x="1371" y="2269"/>
                  </a:lnTo>
                  <a:lnTo>
                    <a:pt x="1456" y="2204"/>
                  </a:lnTo>
                  <a:lnTo>
                    <a:pt x="1622" y="2297"/>
                  </a:lnTo>
                  <a:lnTo>
                    <a:pt x="1729" y="2236"/>
                  </a:lnTo>
                  <a:lnTo>
                    <a:pt x="1897" y="2299"/>
                  </a:lnTo>
                  <a:lnTo>
                    <a:pt x="2023" y="2249"/>
                  </a:lnTo>
                  <a:lnTo>
                    <a:pt x="2109" y="2252"/>
                  </a:lnTo>
                  <a:lnTo>
                    <a:pt x="2204" y="2281"/>
                  </a:lnTo>
                  <a:lnTo>
                    <a:pt x="2345" y="2359"/>
                  </a:lnTo>
                  <a:lnTo>
                    <a:pt x="2345" y="2232"/>
                  </a:lnTo>
                  <a:lnTo>
                    <a:pt x="2417" y="2033"/>
                  </a:lnTo>
                  <a:lnTo>
                    <a:pt x="2566" y="1915"/>
                  </a:lnTo>
                  <a:lnTo>
                    <a:pt x="2706" y="1850"/>
                  </a:lnTo>
                  <a:lnTo>
                    <a:pt x="2717" y="1709"/>
                  </a:lnTo>
                  <a:lnTo>
                    <a:pt x="2606" y="1578"/>
                  </a:lnTo>
                  <a:lnTo>
                    <a:pt x="2591" y="1381"/>
                  </a:lnTo>
                  <a:lnTo>
                    <a:pt x="2572" y="1297"/>
                  </a:lnTo>
                  <a:lnTo>
                    <a:pt x="2590" y="1221"/>
                  </a:lnTo>
                  <a:lnTo>
                    <a:pt x="2537" y="1139"/>
                  </a:lnTo>
                  <a:lnTo>
                    <a:pt x="2446" y="1130"/>
                  </a:lnTo>
                  <a:lnTo>
                    <a:pt x="2445" y="1046"/>
                  </a:lnTo>
                  <a:lnTo>
                    <a:pt x="2490" y="977"/>
                  </a:lnTo>
                  <a:lnTo>
                    <a:pt x="2544" y="911"/>
                  </a:lnTo>
                  <a:lnTo>
                    <a:pt x="2653" y="874"/>
                  </a:lnTo>
                  <a:lnTo>
                    <a:pt x="2643" y="776"/>
                  </a:lnTo>
                  <a:lnTo>
                    <a:pt x="2570" y="689"/>
                  </a:lnTo>
                  <a:lnTo>
                    <a:pt x="2526" y="590"/>
                  </a:lnTo>
                  <a:lnTo>
                    <a:pt x="2526" y="489"/>
                  </a:lnTo>
                  <a:lnTo>
                    <a:pt x="2491" y="399"/>
                  </a:lnTo>
                  <a:lnTo>
                    <a:pt x="2487" y="264"/>
                  </a:lnTo>
                  <a:lnTo>
                    <a:pt x="2414" y="253"/>
                  </a:lnTo>
                  <a:lnTo>
                    <a:pt x="2372" y="220"/>
                  </a:lnTo>
                  <a:lnTo>
                    <a:pt x="2333" y="164"/>
                  </a:lnTo>
                  <a:lnTo>
                    <a:pt x="2268" y="193"/>
                  </a:lnTo>
                  <a:lnTo>
                    <a:pt x="2212" y="223"/>
                  </a:lnTo>
                  <a:lnTo>
                    <a:pt x="2078" y="207"/>
                  </a:lnTo>
                  <a:lnTo>
                    <a:pt x="1945" y="223"/>
                  </a:lnTo>
                  <a:lnTo>
                    <a:pt x="1748" y="223"/>
                  </a:lnTo>
                  <a:lnTo>
                    <a:pt x="1606" y="191"/>
                  </a:lnTo>
                  <a:lnTo>
                    <a:pt x="1504" y="183"/>
                  </a:lnTo>
                  <a:lnTo>
                    <a:pt x="1401" y="279"/>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6" name="Freeform 16"/>
            <p:cNvSpPr>
              <a:spLocks/>
            </p:cNvSpPr>
            <p:nvPr/>
          </p:nvSpPr>
          <p:spPr bwMode="auto">
            <a:xfrm>
              <a:off x="5514975" y="2797969"/>
              <a:ext cx="160735" cy="83344"/>
            </a:xfrm>
            <a:custGeom>
              <a:avLst/>
              <a:gdLst>
                <a:gd name="T0" fmla="*/ 76029 w 809"/>
                <a:gd name="T1" fmla="*/ 0 h 420"/>
                <a:gd name="T2" fmla="*/ 70996 w 809"/>
                <a:gd name="T3" fmla="*/ 11377 h 420"/>
                <a:gd name="T4" fmla="*/ 59075 w 809"/>
                <a:gd name="T5" fmla="*/ 23548 h 420"/>
                <a:gd name="T6" fmla="*/ 46889 w 809"/>
                <a:gd name="T7" fmla="*/ 23548 h 420"/>
                <a:gd name="T8" fmla="*/ 46889 w 809"/>
                <a:gd name="T9" fmla="*/ 35454 h 420"/>
                <a:gd name="T10" fmla="*/ 34968 w 809"/>
                <a:gd name="T11" fmla="*/ 35454 h 420"/>
                <a:gd name="T12" fmla="*/ 10861 w 809"/>
                <a:gd name="T13" fmla="*/ 35454 h 420"/>
                <a:gd name="T14" fmla="*/ 10861 w 809"/>
                <a:gd name="T15" fmla="*/ 47625 h 420"/>
                <a:gd name="T16" fmla="*/ 10861 w 809"/>
                <a:gd name="T17" fmla="*/ 59531 h 420"/>
                <a:gd name="T18" fmla="*/ 22782 w 809"/>
                <a:gd name="T19" fmla="*/ 59531 h 420"/>
                <a:gd name="T20" fmla="*/ 33909 w 809"/>
                <a:gd name="T21" fmla="*/ 66675 h 420"/>
                <a:gd name="T22" fmla="*/ 22517 w 809"/>
                <a:gd name="T23" fmla="*/ 78052 h 420"/>
                <a:gd name="T24" fmla="*/ 14835 w 809"/>
                <a:gd name="T25" fmla="*/ 87048 h 420"/>
                <a:gd name="T26" fmla="*/ 0 w 809"/>
                <a:gd name="T27" fmla="*/ 100542 h 420"/>
                <a:gd name="T28" fmla="*/ 29405 w 809"/>
                <a:gd name="T29" fmla="*/ 102394 h 420"/>
                <a:gd name="T30" fmla="*/ 65698 w 809"/>
                <a:gd name="T31" fmla="*/ 111125 h 420"/>
                <a:gd name="T32" fmla="*/ 116826 w 809"/>
                <a:gd name="T33" fmla="*/ 110860 h 420"/>
                <a:gd name="T34" fmla="*/ 154973 w 809"/>
                <a:gd name="T35" fmla="*/ 107156 h 420"/>
                <a:gd name="T36" fmla="*/ 191266 w 809"/>
                <a:gd name="T37" fmla="*/ 110860 h 420"/>
                <a:gd name="T38" fmla="*/ 206631 w 809"/>
                <a:gd name="T39" fmla="*/ 102394 h 420"/>
                <a:gd name="T40" fmla="*/ 205041 w 809"/>
                <a:gd name="T41" fmla="*/ 72760 h 420"/>
                <a:gd name="T42" fmla="*/ 214313 w 809"/>
                <a:gd name="T43" fmla="*/ 49213 h 420"/>
                <a:gd name="T44" fmla="*/ 197094 w 809"/>
                <a:gd name="T45" fmla="*/ 30162 h 420"/>
                <a:gd name="T46" fmla="*/ 181729 w 809"/>
                <a:gd name="T47" fmla="*/ 26987 h 420"/>
                <a:gd name="T48" fmla="*/ 164245 w 809"/>
                <a:gd name="T49" fmla="*/ 37835 h 420"/>
                <a:gd name="T50" fmla="*/ 138813 w 809"/>
                <a:gd name="T51" fmla="*/ 17463 h 420"/>
                <a:gd name="T52" fmla="*/ 76029 w 809"/>
                <a:gd name="T53" fmla="*/ 0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9" h="420">
                  <a:moveTo>
                    <a:pt x="287" y="0"/>
                  </a:moveTo>
                  <a:lnTo>
                    <a:pt x="268" y="43"/>
                  </a:lnTo>
                  <a:lnTo>
                    <a:pt x="223" y="89"/>
                  </a:lnTo>
                  <a:lnTo>
                    <a:pt x="177" y="89"/>
                  </a:lnTo>
                  <a:lnTo>
                    <a:pt x="177" y="134"/>
                  </a:lnTo>
                  <a:lnTo>
                    <a:pt x="132" y="134"/>
                  </a:lnTo>
                  <a:lnTo>
                    <a:pt x="41" y="134"/>
                  </a:lnTo>
                  <a:lnTo>
                    <a:pt x="41" y="180"/>
                  </a:lnTo>
                  <a:lnTo>
                    <a:pt x="41" y="225"/>
                  </a:lnTo>
                  <a:lnTo>
                    <a:pt x="86" y="225"/>
                  </a:lnTo>
                  <a:lnTo>
                    <a:pt x="128" y="252"/>
                  </a:lnTo>
                  <a:lnTo>
                    <a:pt x="85" y="295"/>
                  </a:lnTo>
                  <a:lnTo>
                    <a:pt x="56" y="329"/>
                  </a:lnTo>
                  <a:lnTo>
                    <a:pt x="0" y="380"/>
                  </a:lnTo>
                  <a:lnTo>
                    <a:pt x="111" y="387"/>
                  </a:lnTo>
                  <a:lnTo>
                    <a:pt x="248" y="420"/>
                  </a:lnTo>
                  <a:lnTo>
                    <a:pt x="441" y="419"/>
                  </a:lnTo>
                  <a:lnTo>
                    <a:pt x="585" y="405"/>
                  </a:lnTo>
                  <a:lnTo>
                    <a:pt x="722" y="419"/>
                  </a:lnTo>
                  <a:lnTo>
                    <a:pt x="780" y="387"/>
                  </a:lnTo>
                  <a:lnTo>
                    <a:pt x="774" y="275"/>
                  </a:lnTo>
                  <a:lnTo>
                    <a:pt x="809" y="186"/>
                  </a:lnTo>
                  <a:lnTo>
                    <a:pt x="744" y="114"/>
                  </a:lnTo>
                  <a:lnTo>
                    <a:pt x="686" y="102"/>
                  </a:lnTo>
                  <a:lnTo>
                    <a:pt x="620" y="143"/>
                  </a:lnTo>
                  <a:lnTo>
                    <a:pt x="524" y="66"/>
                  </a:lnTo>
                  <a:lnTo>
                    <a:pt x="2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7" name="Freeform 17"/>
            <p:cNvSpPr>
              <a:spLocks/>
            </p:cNvSpPr>
            <p:nvPr/>
          </p:nvSpPr>
          <p:spPr bwMode="auto">
            <a:xfrm>
              <a:off x="5574506" y="3370660"/>
              <a:ext cx="519113" cy="353615"/>
            </a:xfrm>
            <a:custGeom>
              <a:avLst/>
              <a:gdLst>
                <a:gd name="T0" fmla="*/ 342965 w 2559"/>
                <a:gd name="T1" fmla="*/ 467227 h 1771"/>
                <a:gd name="T2" fmla="*/ 394085 w 2559"/>
                <a:gd name="T3" fmla="*/ 462968 h 1771"/>
                <a:gd name="T4" fmla="*/ 421673 w 2559"/>
                <a:gd name="T5" fmla="*/ 448059 h 1771"/>
                <a:gd name="T6" fmla="*/ 464138 w 2559"/>
                <a:gd name="T7" fmla="*/ 439540 h 1771"/>
                <a:gd name="T8" fmla="*/ 500382 w 2559"/>
                <a:gd name="T9" fmla="*/ 433150 h 1771"/>
                <a:gd name="T10" fmla="*/ 534462 w 2559"/>
                <a:gd name="T11" fmla="*/ 431021 h 1771"/>
                <a:gd name="T12" fmla="*/ 568542 w 2559"/>
                <a:gd name="T13" fmla="*/ 448059 h 1771"/>
                <a:gd name="T14" fmla="*/ 606950 w 2559"/>
                <a:gd name="T15" fmla="*/ 460838 h 1771"/>
                <a:gd name="T16" fmla="*/ 609114 w 2559"/>
                <a:gd name="T17" fmla="*/ 428891 h 1771"/>
                <a:gd name="T18" fmla="*/ 615605 w 2559"/>
                <a:gd name="T19" fmla="*/ 399340 h 1771"/>
                <a:gd name="T20" fmla="*/ 628317 w 2559"/>
                <a:gd name="T21" fmla="*/ 375912 h 1771"/>
                <a:gd name="T22" fmla="*/ 654824 w 2559"/>
                <a:gd name="T23" fmla="*/ 359406 h 1771"/>
                <a:gd name="T24" fmla="*/ 685659 w 2559"/>
                <a:gd name="T25" fmla="*/ 337575 h 1771"/>
                <a:gd name="T26" fmla="*/ 692150 w 2559"/>
                <a:gd name="T27" fmla="*/ 308024 h 1771"/>
                <a:gd name="T28" fmla="*/ 668889 w 2559"/>
                <a:gd name="T29" fmla="*/ 297109 h 1771"/>
                <a:gd name="T30" fmla="*/ 634268 w 2559"/>
                <a:gd name="T31" fmla="*/ 318407 h 1771"/>
                <a:gd name="T32" fmla="*/ 606409 w 2559"/>
                <a:gd name="T33" fmla="*/ 309621 h 1771"/>
                <a:gd name="T34" fmla="*/ 579361 w 2559"/>
                <a:gd name="T35" fmla="*/ 284330 h 1771"/>
                <a:gd name="T36" fmla="*/ 574763 w 2559"/>
                <a:gd name="T37" fmla="*/ 258772 h 1771"/>
                <a:gd name="T38" fmla="*/ 588016 w 2559"/>
                <a:gd name="T39" fmla="*/ 237208 h 1771"/>
                <a:gd name="T40" fmla="*/ 580173 w 2559"/>
                <a:gd name="T41" fmla="*/ 217241 h 1771"/>
                <a:gd name="T42" fmla="*/ 585041 w 2559"/>
                <a:gd name="T43" fmla="*/ 202066 h 1771"/>
                <a:gd name="T44" fmla="*/ 572329 w 2559"/>
                <a:gd name="T45" fmla="*/ 183164 h 1771"/>
                <a:gd name="T46" fmla="*/ 574493 w 2559"/>
                <a:gd name="T47" fmla="*/ 151217 h 1771"/>
                <a:gd name="T48" fmla="*/ 555289 w 2559"/>
                <a:gd name="T49" fmla="*/ 136042 h 1771"/>
                <a:gd name="T50" fmla="*/ 537708 w 2559"/>
                <a:gd name="T51" fmla="*/ 125925 h 1771"/>
                <a:gd name="T52" fmla="*/ 530675 w 2559"/>
                <a:gd name="T53" fmla="*/ 106491 h 1771"/>
                <a:gd name="T54" fmla="*/ 510119 w 2559"/>
                <a:gd name="T55" fmla="*/ 95575 h 1771"/>
                <a:gd name="T56" fmla="*/ 500382 w 2559"/>
                <a:gd name="T57" fmla="*/ 70018 h 1771"/>
                <a:gd name="T58" fmla="*/ 497407 w 2559"/>
                <a:gd name="T59" fmla="*/ 39135 h 1771"/>
                <a:gd name="T60" fmla="*/ 480367 w 2559"/>
                <a:gd name="T61" fmla="*/ 39402 h 1771"/>
                <a:gd name="T62" fmla="*/ 462786 w 2559"/>
                <a:gd name="T63" fmla="*/ 21564 h 1771"/>
                <a:gd name="T64" fmla="*/ 436549 w 2559"/>
                <a:gd name="T65" fmla="*/ 7987 h 1771"/>
                <a:gd name="T66" fmla="*/ 404363 w 2559"/>
                <a:gd name="T67" fmla="*/ 46323 h 1771"/>
                <a:gd name="T68" fmla="*/ 367578 w 2559"/>
                <a:gd name="T69" fmla="*/ 38337 h 1771"/>
                <a:gd name="T70" fmla="*/ 334309 w 2559"/>
                <a:gd name="T71" fmla="*/ 71881 h 1771"/>
                <a:gd name="T72" fmla="*/ 308614 w 2559"/>
                <a:gd name="T73" fmla="*/ 46856 h 1771"/>
                <a:gd name="T74" fmla="*/ 252625 w 2559"/>
                <a:gd name="T75" fmla="*/ 45791 h 1771"/>
                <a:gd name="T76" fmla="*/ 209079 w 2559"/>
                <a:gd name="T77" fmla="*/ 29551 h 1771"/>
                <a:gd name="T78" fmla="*/ 180678 w 2559"/>
                <a:gd name="T79" fmla="*/ 0 h 1771"/>
                <a:gd name="T80" fmla="*/ 164720 w 2559"/>
                <a:gd name="T81" fmla="*/ 21831 h 1771"/>
                <a:gd name="T82" fmla="*/ 175810 w 2559"/>
                <a:gd name="T83" fmla="*/ 33012 h 1771"/>
                <a:gd name="T84" fmla="*/ 155524 w 2559"/>
                <a:gd name="T85" fmla="*/ 70018 h 1771"/>
                <a:gd name="T86" fmla="*/ 125772 w 2559"/>
                <a:gd name="T87" fmla="*/ 82796 h 1771"/>
                <a:gd name="T88" fmla="*/ 104404 w 2559"/>
                <a:gd name="T89" fmla="*/ 116873 h 1771"/>
                <a:gd name="T90" fmla="*/ 102240 w 2559"/>
                <a:gd name="T91" fmla="*/ 154944 h 1771"/>
                <a:gd name="T92" fmla="*/ 83036 w 2559"/>
                <a:gd name="T93" fmla="*/ 178372 h 1771"/>
                <a:gd name="T94" fmla="*/ 53284 w 2559"/>
                <a:gd name="T95" fmla="*/ 223098 h 1771"/>
                <a:gd name="T96" fmla="*/ 0 w 2559"/>
                <a:gd name="T97" fmla="*/ 242000 h 1771"/>
                <a:gd name="T98" fmla="*/ 17040 w 2559"/>
                <a:gd name="T99" fmla="*/ 276077 h 1771"/>
                <a:gd name="T100" fmla="*/ 36244 w 2559"/>
                <a:gd name="T101" fmla="*/ 299505 h 1771"/>
                <a:gd name="T102" fmla="*/ 78709 w 2559"/>
                <a:gd name="T103" fmla="*/ 343965 h 1771"/>
                <a:gd name="T104" fmla="*/ 114953 w 2559"/>
                <a:gd name="T105" fmla="*/ 380171 h 1771"/>
                <a:gd name="T106" fmla="*/ 157688 w 2559"/>
                <a:gd name="T107" fmla="*/ 399340 h 1771"/>
                <a:gd name="T108" fmla="*/ 180949 w 2559"/>
                <a:gd name="T109" fmla="*/ 424631 h 1771"/>
                <a:gd name="T110" fmla="*/ 187440 w 2559"/>
                <a:gd name="T111" fmla="*/ 448059 h 1771"/>
                <a:gd name="T112" fmla="*/ 210972 w 2559"/>
                <a:gd name="T113" fmla="*/ 456578 h 1771"/>
                <a:gd name="T114" fmla="*/ 244781 w 2559"/>
                <a:gd name="T115" fmla="*/ 460838 h 1771"/>
                <a:gd name="T116" fmla="*/ 271559 w 2559"/>
                <a:gd name="T117" fmla="*/ 470955 h 1771"/>
                <a:gd name="T118" fmla="*/ 312942 w 2559"/>
                <a:gd name="T119" fmla="*/ 471487 h 1771"/>
                <a:gd name="T120" fmla="*/ 342965 w 2559"/>
                <a:gd name="T121" fmla="*/ 467227 h 1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59" h="1771">
                  <a:moveTo>
                    <a:pt x="1268" y="1755"/>
                  </a:moveTo>
                  <a:lnTo>
                    <a:pt x="1457" y="1739"/>
                  </a:lnTo>
                  <a:lnTo>
                    <a:pt x="1559" y="1683"/>
                  </a:lnTo>
                  <a:lnTo>
                    <a:pt x="1716" y="1651"/>
                  </a:lnTo>
                  <a:lnTo>
                    <a:pt x="1850" y="1627"/>
                  </a:lnTo>
                  <a:lnTo>
                    <a:pt x="1976" y="1619"/>
                  </a:lnTo>
                  <a:lnTo>
                    <a:pt x="2102" y="1683"/>
                  </a:lnTo>
                  <a:lnTo>
                    <a:pt x="2244" y="1731"/>
                  </a:lnTo>
                  <a:lnTo>
                    <a:pt x="2252" y="1611"/>
                  </a:lnTo>
                  <a:lnTo>
                    <a:pt x="2276" y="1500"/>
                  </a:lnTo>
                  <a:lnTo>
                    <a:pt x="2323" y="1412"/>
                  </a:lnTo>
                  <a:lnTo>
                    <a:pt x="2421" y="1350"/>
                  </a:lnTo>
                  <a:lnTo>
                    <a:pt x="2535" y="1268"/>
                  </a:lnTo>
                  <a:lnTo>
                    <a:pt x="2559" y="1157"/>
                  </a:lnTo>
                  <a:lnTo>
                    <a:pt x="2473" y="1116"/>
                  </a:lnTo>
                  <a:lnTo>
                    <a:pt x="2345" y="1196"/>
                  </a:lnTo>
                  <a:lnTo>
                    <a:pt x="2242" y="1163"/>
                  </a:lnTo>
                  <a:lnTo>
                    <a:pt x="2142" y="1068"/>
                  </a:lnTo>
                  <a:lnTo>
                    <a:pt x="2125" y="972"/>
                  </a:lnTo>
                  <a:lnTo>
                    <a:pt x="2174" y="891"/>
                  </a:lnTo>
                  <a:lnTo>
                    <a:pt x="2145" y="816"/>
                  </a:lnTo>
                  <a:lnTo>
                    <a:pt x="2163" y="759"/>
                  </a:lnTo>
                  <a:lnTo>
                    <a:pt x="2116" y="688"/>
                  </a:lnTo>
                  <a:lnTo>
                    <a:pt x="2124" y="568"/>
                  </a:lnTo>
                  <a:lnTo>
                    <a:pt x="2053" y="511"/>
                  </a:lnTo>
                  <a:lnTo>
                    <a:pt x="1988" y="473"/>
                  </a:lnTo>
                  <a:lnTo>
                    <a:pt x="1962" y="400"/>
                  </a:lnTo>
                  <a:lnTo>
                    <a:pt x="1886" y="359"/>
                  </a:lnTo>
                  <a:lnTo>
                    <a:pt x="1850" y="263"/>
                  </a:lnTo>
                  <a:lnTo>
                    <a:pt x="1839" y="147"/>
                  </a:lnTo>
                  <a:lnTo>
                    <a:pt x="1776" y="148"/>
                  </a:lnTo>
                  <a:lnTo>
                    <a:pt x="1711" y="81"/>
                  </a:lnTo>
                  <a:lnTo>
                    <a:pt x="1614" y="30"/>
                  </a:lnTo>
                  <a:lnTo>
                    <a:pt x="1495" y="174"/>
                  </a:lnTo>
                  <a:lnTo>
                    <a:pt x="1359" y="144"/>
                  </a:lnTo>
                  <a:lnTo>
                    <a:pt x="1236" y="270"/>
                  </a:lnTo>
                  <a:lnTo>
                    <a:pt x="1141" y="176"/>
                  </a:lnTo>
                  <a:lnTo>
                    <a:pt x="934" y="172"/>
                  </a:lnTo>
                  <a:lnTo>
                    <a:pt x="773" y="111"/>
                  </a:lnTo>
                  <a:lnTo>
                    <a:pt x="668" y="0"/>
                  </a:lnTo>
                  <a:lnTo>
                    <a:pt x="609" y="82"/>
                  </a:lnTo>
                  <a:lnTo>
                    <a:pt x="650" y="124"/>
                  </a:lnTo>
                  <a:lnTo>
                    <a:pt x="575" y="263"/>
                  </a:lnTo>
                  <a:lnTo>
                    <a:pt x="465" y="311"/>
                  </a:lnTo>
                  <a:lnTo>
                    <a:pt x="386" y="439"/>
                  </a:lnTo>
                  <a:lnTo>
                    <a:pt x="378" y="582"/>
                  </a:lnTo>
                  <a:lnTo>
                    <a:pt x="307" y="670"/>
                  </a:lnTo>
                  <a:lnTo>
                    <a:pt x="197" y="838"/>
                  </a:lnTo>
                  <a:lnTo>
                    <a:pt x="0" y="909"/>
                  </a:lnTo>
                  <a:lnTo>
                    <a:pt x="63" y="1037"/>
                  </a:lnTo>
                  <a:lnTo>
                    <a:pt x="134" y="1125"/>
                  </a:lnTo>
                  <a:lnTo>
                    <a:pt x="291" y="1292"/>
                  </a:lnTo>
                  <a:lnTo>
                    <a:pt x="425" y="1428"/>
                  </a:lnTo>
                  <a:lnTo>
                    <a:pt x="583" y="1500"/>
                  </a:lnTo>
                  <a:lnTo>
                    <a:pt x="669" y="1595"/>
                  </a:lnTo>
                  <a:lnTo>
                    <a:pt x="693" y="1683"/>
                  </a:lnTo>
                  <a:lnTo>
                    <a:pt x="780" y="1715"/>
                  </a:lnTo>
                  <a:lnTo>
                    <a:pt x="905" y="1731"/>
                  </a:lnTo>
                  <a:lnTo>
                    <a:pt x="1004" y="1769"/>
                  </a:lnTo>
                  <a:lnTo>
                    <a:pt x="1157" y="1771"/>
                  </a:lnTo>
                  <a:lnTo>
                    <a:pt x="1268" y="1755"/>
                  </a:lnTo>
                  <a:close/>
                </a:path>
              </a:pathLst>
            </a:custGeom>
            <a:solidFill>
              <a:srgbClr val="22226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8" name="Freeform 18"/>
            <p:cNvSpPr>
              <a:spLocks/>
            </p:cNvSpPr>
            <p:nvPr/>
          </p:nvSpPr>
          <p:spPr bwMode="auto">
            <a:xfrm>
              <a:off x="5676900" y="3689747"/>
              <a:ext cx="352425" cy="214313"/>
            </a:xfrm>
            <a:custGeom>
              <a:avLst/>
              <a:gdLst>
                <a:gd name="T0" fmla="*/ 469900 w 1738"/>
                <a:gd name="T1" fmla="*/ 35985 h 1072"/>
                <a:gd name="T2" fmla="*/ 429345 w 1738"/>
                <a:gd name="T3" fmla="*/ 22391 h 1072"/>
                <a:gd name="T4" fmla="*/ 396630 w 1738"/>
                <a:gd name="T5" fmla="*/ 5598 h 1072"/>
                <a:gd name="T6" fmla="*/ 363105 w 1738"/>
                <a:gd name="T7" fmla="*/ 7997 h 1072"/>
                <a:gd name="T8" fmla="*/ 329849 w 1738"/>
                <a:gd name="T9" fmla="*/ 13594 h 1072"/>
                <a:gd name="T10" fmla="*/ 284698 w 1738"/>
                <a:gd name="T11" fmla="*/ 22657 h 1072"/>
                <a:gd name="T12" fmla="*/ 255498 w 1738"/>
                <a:gd name="T13" fmla="*/ 38384 h 1072"/>
                <a:gd name="T14" fmla="*/ 207643 w 1738"/>
                <a:gd name="T15" fmla="*/ 41850 h 1072"/>
                <a:gd name="T16" fmla="*/ 176550 w 1738"/>
                <a:gd name="T17" fmla="*/ 45848 h 1072"/>
                <a:gd name="T18" fmla="*/ 135725 w 1738"/>
                <a:gd name="T19" fmla="*/ 46381 h 1072"/>
                <a:gd name="T20" fmla="*/ 107607 w 1738"/>
                <a:gd name="T21" fmla="*/ 35719 h 1072"/>
                <a:gd name="T22" fmla="*/ 74081 w 1738"/>
                <a:gd name="T23" fmla="*/ 31454 h 1072"/>
                <a:gd name="T24" fmla="*/ 49477 w 1738"/>
                <a:gd name="T25" fmla="*/ 23191 h 1072"/>
                <a:gd name="T26" fmla="*/ 43259 w 1738"/>
                <a:gd name="T27" fmla="*/ 0 h 1072"/>
                <a:gd name="T28" fmla="*/ 25955 w 1738"/>
                <a:gd name="T29" fmla="*/ 29854 h 1072"/>
                <a:gd name="T30" fmla="*/ 0 w 1738"/>
                <a:gd name="T31" fmla="*/ 57043 h 1072"/>
                <a:gd name="T32" fmla="*/ 22170 w 1738"/>
                <a:gd name="T33" fmla="*/ 71438 h 1072"/>
                <a:gd name="T34" fmla="*/ 39203 w 1738"/>
                <a:gd name="T35" fmla="*/ 86365 h 1072"/>
                <a:gd name="T36" fmla="*/ 51911 w 1738"/>
                <a:gd name="T37" fmla="*/ 101292 h 1072"/>
                <a:gd name="T38" fmla="*/ 41637 w 1738"/>
                <a:gd name="T39" fmla="*/ 127148 h 1072"/>
                <a:gd name="T40" fmla="*/ 25955 w 1738"/>
                <a:gd name="T41" fmla="*/ 152738 h 1072"/>
                <a:gd name="T42" fmla="*/ 26226 w 1738"/>
                <a:gd name="T43" fmla="*/ 177528 h 1072"/>
                <a:gd name="T44" fmla="*/ 37040 w 1738"/>
                <a:gd name="T45" fmla="*/ 203117 h 1072"/>
                <a:gd name="T46" fmla="*/ 47585 w 1738"/>
                <a:gd name="T47" fmla="*/ 213779 h 1072"/>
                <a:gd name="T48" fmla="*/ 58129 w 1738"/>
                <a:gd name="T49" fmla="*/ 236970 h 1072"/>
                <a:gd name="T50" fmla="*/ 64618 w 1738"/>
                <a:gd name="T51" fmla="*/ 260427 h 1072"/>
                <a:gd name="T52" fmla="*/ 85977 w 1738"/>
                <a:gd name="T53" fmla="*/ 279353 h 1072"/>
                <a:gd name="T54" fmla="*/ 124099 w 1738"/>
                <a:gd name="T55" fmla="*/ 277220 h 1072"/>
                <a:gd name="T56" fmla="*/ 158165 w 1738"/>
                <a:gd name="T57" fmla="*/ 270823 h 1072"/>
                <a:gd name="T58" fmla="*/ 192232 w 1738"/>
                <a:gd name="T59" fmla="*/ 275088 h 1072"/>
                <a:gd name="T60" fmla="*/ 230624 w 1738"/>
                <a:gd name="T61" fmla="*/ 285750 h 1072"/>
                <a:gd name="T62" fmla="*/ 258202 w 1738"/>
                <a:gd name="T63" fmla="*/ 279619 h 1072"/>
                <a:gd name="T64" fmla="*/ 296594 w 1738"/>
                <a:gd name="T65" fmla="*/ 277220 h 1072"/>
                <a:gd name="T66" fmla="*/ 317683 w 1738"/>
                <a:gd name="T67" fmla="*/ 260427 h 1072"/>
                <a:gd name="T68" fmla="*/ 307138 w 1738"/>
                <a:gd name="T69" fmla="*/ 243367 h 1072"/>
                <a:gd name="T70" fmla="*/ 330120 w 1738"/>
                <a:gd name="T71" fmla="*/ 239902 h 1072"/>
                <a:gd name="T72" fmla="*/ 347423 w 1738"/>
                <a:gd name="T73" fmla="*/ 228440 h 1072"/>
                <a:gd name="T74" fmla="*/ 373108 w 1738"/>
                <a:gd name="T75" fmla="*/ 213779 h 1072"/>
                <a:gd name="T76" fmla="*/ 400686 w 1738"/>
                <a:gd name="T77" fmla="*/ 213779 h 1072"/>
                <a:gd name="T78" fmla="*/ 417719 w 1738"/>
                <a:gd name="T79" fmla="*/ 228440 h 1072"/>
                <a:gd name="T80" fmla="*/ 434752 w 1738"/>
                <a:gd name="T81" fmla="*/ 217778 h 1072"/>
                <a:gd name="T82" fmla="*/ 419882 w 1738"/>
                <a:gd name="T83" fmla="*/ 198852 h 1072"/>
                <a:gd name="T84" fmla="*/ 411500 w 1738"/>
                <a:gd name="T85" fmla="*/ 164999 h 1072"/>
                <a:gd name="T86" fmla="*/ 417719 w 1738"/>
                <a:gd name="T87" fmla="*/ 122350 h 1072"/>
                <a:gd name="T88" fmla="*/ 430426 w 1738"/>
                <a:gd name="T89" fmla="*/ 84232 h 1072"/>
                <a:gd name="T90" fmla="*/ 443404 w 1738"/>
                <a:gd name="T91" fmla="*/ 69572 h 1072"/>
                <a:gd name="T92" fmla="*/ 466656 w 1738"/>
                <a:gd name="T93" fmla="*/ 61042 h 1072"/>
                <a:gd name="T94" fmla="*/ 469900 w 1738"/>
                <a:gd name="T95" fmla="*/ 35985 h 10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8" h="1072">
                  <a:moveTo>
                    <a:pt x="1738" y="135"/>
                  </a:moveTo>
                  <a:lnTo>
                    <a:pt x="1588" y="84"/>
                  </a:lnTo>
                  <a:lnTo>
                    <a:pt x="1467" y="21"/>
                  </a:lnTo>
                  <a:lnTo>
                    <a:pt x="1343" y="30"/>
                  </a:lnTo>
                  <a:lnTo>
                    <a:pt x="1220" y="51"/>
                  </a:lnTo>
                  <a:lnTo>
                    <a:pt x="1053" y="85"/>
                  </a:lnTo>
                  <a:lnTo>
                    <a:pt x="945" y="144"/>
                  </a:lnTo>
                  <a:lnTo>
                    <a:pt x="768" y="157"/>
                  </a:lnTo>
                  <a:lnTo>
                    <a:pt x="653" y="172"/>
                  </a:lnTo>
                  <a:lnTo>
                    <a:pt x="502" y="174"/>
                  </a:lnTo>
                  <a:lnTo>
                    <a:pt x="398" y="134"/>
                  </a:lnTo>
                  <a:lnTo>
                    <a:pt x="274" y="118"/>
                  </a:lnTo>
                  <a:lnTo>
                    <a:pt x="183" y="87"/>
                  </a:lnTo>
                  <a:lnTo>
                    <a:pt x="160" y="0"/>
                  </a:lnTo>
                  <a:lnTo>
                    <a:pt x="96" y="112"/>
                  </a:lnTo>
                  <a:lnTo>
                    <a:pt x="0" y="214"/>
                  </a:lnTo>
                  <a:lnTo>
                    <a:pt x="82" y="268"/>
                  </a:lnTo>
                  <a:lnTo>
                    <a:pt x="145" y="324"/>
                  </a:lnTo>
                  <a:lnTo>
                    <a:pt x="192" y="380"/>
                  </a:lnTo>
                  <a:lnTo>
                    <a:pt x="154" y="477"/>
                  </a:lnTo>
                  <a:lnTo>
                    <a:pt x="96" y="573"/>
                  </a:lnTo>
                  <a:lnTo>
                    <a:pt x="97" y="666"/>
                  </a:lnTo>
                  <a:lnTo>
                    <a:pt x="137" y="762"/>
                  </a:lnTo>
                  <a:lnTo>
                    <a:pt x="176" y="802"/>
                  </a:lnTo>
                  <a:lnTo>
                    <a:pt x="215" y="889"/>
                  </a:lnTo>
                  <a:lnTo>
                    <a:pt x="239" y="977"/>
                  </a:lnTo>
                  <a:lnTo>
                    <a:pt x="318" y="1048"/>
                  </a:lnTo>
                  <a:lnTo>
                    <a:pt x="459" y="1040"/>
                  </a:lnTo>
                  <a:lnTo>
                    <a:pt x="585" y="1016"/>
                  </a:lnTo>
                  <a:lnTo>
                    <a:pt x="711" y="1032"/>
                  </a:lnTo>
                  <a:lnTo>
                    <a:pt x="853" y="1072"/>
                  </a:lnTo>
                  <a:lnTo>
                    <a:pt x="955" y="1049"/>
                  </a:lnTo>
                  <a:lnTo>
                    <a:pt x="1097" y="1040"/>
                  </a:lnTo>
                  <a:lnTo>
                    <a:pt x="1175" y="977"/>
                  </a:lnTo>
                  <a:lnTo>
                    <a:pt x="1136" y="913"/>
                  </a:lnTo>
                  <a:lnTo>
                    <a:pt x="1221" y="900"/>
                  </a:lnTo>
                  <a:lnTo>
                    <a:pt x="1285" y="857"/>
                  </a:lnTo>
                  <a:lnTo>
                    <a:pt x="1380" y="802"/>
                  </a:lnTo>
                  <a:lnTo>
                    <a:pt x="1482" y="802"/>
                  </a:lnTo>
                  <a:lnTo>
                    <a:pt x="1545" y="857"/>
                  </a:lnTo>
                  <a:lnTo>
                    <a:pt x="1608" y="817"/>
                  </a:lnTo>
                  <a:lnTo>
                    <a:pt x="1553" y="746"/>
                  </a:lnTo>
                  <a:lnTo>
                    <a:pt x="1522" y="619"/>
                  </a:lnTo>
                  <a:lnTo>
                    <a:pt x="1545" y="459"/>
                  </a:lnTo>
                  <a:lnTo>
                    <a:pt x="1592" y="316"/>
                  </a:lnTo>
                  <a:lnTo>
                    <a:pt x="1640" y="261"/>
                  </a:lnTo>
                  <a:lnTo>
                    <a:pt x="1726" y="229"/>
                  </a:lnTo>
                  <a:lnTo>
                    <a:pt x="1738"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49" name="Freeform 19"/>
            <p:cNvSpPr>
              <a:spLocks/>
            </p:cNvSpPr>
            <p:nvPr/>
          </p:nvSpPr>
          <p:spPr bwMode="auto">
            <a:xfrm>
              <a:off x="5572125" y="3869531"/>
              <a:ext cx="370285" cy="382191"/>
            </a:xfrm>
            <a:custGeom>
              <a:avLst/>
              <a:gdLst>
                <a:gd name="T0" fmla="*/ 447208 w 1826"/>
                <a:gd name="T1" fmla="*/ 3197 h 1913"/>
                <a:gd name="T2" fmla="*/ 436663 w 1826"/>
                <a:gd name="T3" fmla="*/ 37027 h 1913"/>
                <a:gd name="T4" fmla="*/ 370150 w 1826"/>
                <a:gd name="T5" fmla="*/ 45551 h 1913"/>
                <a:gd name="T6" fmla="*/ 297958 w 1826"/>
                <a:gd name="T7" fmla="*/ 30634 h 1913"/>
                <a:gd name="T8" fmla="*/ 224415 w 1826"/>
                <a:gd name="T9" fmla="*/ 39158 h 1913"/>
                <a:gd name="T10" fmla="*/ 178721 w 1826"/>
                <a:gd name="T11" fmla="*/ 64997 h 1913"/>
                <a:gd name="T12" fmla="*/ 93551 w 1826"/>
                <a:gd name="T13" fmla="*/ 91635 h 1913"/>
                <a:gd name="T14" fmla="*/ 55428 w 1826"/>
                <a:gd name="T15" fmla="*/ 129994 h 1913"/>
                <a:gd name="T16" fmla="*/ 21360 w 1826"/>
                <a:gd name="T17" fmla="*/ 183004 h 1913"/>
                <a:gd name="T18" fmla="*/ 17034 w 1826"/>
                <a:gd name="T19" fmla="*/ 253063 h 1913"/>
                <a:gd name="T20" fmla="*/ 63810 w 1826"/>
                <a:gd name="T21" fmla="*/ 301810 h 1913"/>
                <a:gd name="T22" fmla="*/ 144653 w 1826"/>
                <a:gd name="T23" fmla="*/ 327117 h 1913"/>
                <a:gd name="T24" fmla="*/ 214952 w 1826"/>
                <a:gd name="T25" fmla="*/ 342034 h 1913"/>
                <a:gd name="T26" fmla="*/ 204407 w 1826"/>
                <a:gd name="T27" fmla="*/ 361213 h 1913"/>
                <a:gd name="T28" fmla="*/ 97877 w 1826"/>
                <a:gd name="T29" fmla="*/ 352689 h 1913"/>
                <a:gd name="T30" fmla="*/ 102203 w 1826"/>
                <a:gd name="T31" fmla="*/ 407830 h 1913"/>
                <a:gd name="T32" fmla="*/ 123563 w 1826"/>
                <a:gd name="T33" fmla="*/ 477889 h 1913"/>
                <a:gd name="T34" fmla="*/ 163850 w 1826"/>
                <a:gd name="T35" fmla="*/ 452316 h 1913"/>
                <a:gd name="T36" fmla="*/ 176558 w 1826"/>
                <a:gd name="T37" fmla="*/ 509588 h 1913"/>
                <a:gd name="T38" fmla="*/ 204407 w 1826"/>
                <a:gd name="T39" fmla="*/ 475758 h 1913"/>
                <a:gd name="T40" fmla="*/ 223333 w 1826"/>
                <a:gd name="T41" fmla="*/ 462971 h 1913"/>
                <a:gd name="T42" fmla="*/ 197918 w 1826"/>
                <a:gd name="T43" fmla="*/ 409961 h 1913"/>
                <a:gd name="T44" fmla="*/ 240367 w 1826"/>
                <a:gd name="T45" fmla="*/ 420617 h 1913"/>
                <a:gd name="T46" fmla="*/ 234149 w 1826"/>
                <a:gd name="T47" fmla="*/ 399306 h 1913"/>
                <a:gd name="T48" fmla="*/ 274976 w 1826"/>
                <a:gd name="T49" fmla="*/ 329780 h 1913"/>
                <a:gd name="T50" fmla="*/ 321211 w 1826"/>
                <a:gd name="T51" fmla="*/ 324986 h 1913"/>
                <a:gd name="T52" fmla="*/ 297958 w 1826"/>
                <a:gd name="T53" fmla="*/ 297548 h 1913"/>
                <a:gd name="T54" fmla="*/ 236312 w 1826"/>
                <a:gd name="T55" fmla="*/ 267714 h 1913"/>
                <a:gd name="T56" fmla="*/ 261727 w 1826"/>
                <a:gd name="T57" fmla="*/ 306072 h 1913"/>
                <a:gd name="T58" fmla="*/ 236312 w 1826"/>
                <a:gd name="T59" fmla="*/ 314330 h 1913"/>
                <a:gd name="T60" fmla="*/ 189266 w 1826"/>
                <a:gd name="T61" fmla="*/ 293286 h 1913"/>
                <a:gd name="T62" fmla="*/ 208463 w 1826"/>
                <a:gd name="T63" fmla="*/ 269845 h 1913"/>
                <a:gd name="T64" fmla="*/ 227660 w 1826"/>
                <a:gd name="T65" fmla="*/ 225359 h 1913"/>
                <a:gd name="T66" fmla="*/ 189266 w 1826"/>
                <a:gd name="T67" fmla="*/ 178742 h 1913"/>
                <a:gd name="T68" fmla="*/ 176558 w 1826"/>
                <a:gd name="T69" fmla="*/ 125732 h 1913"/>
                <a:gd name="T70" fmla="*/ 212789 w 1826"/>
                <a:gd name="T71" fmla="*/ 140649 h 1913"/>
                <a:gd name="T72" fmla="*/ 270380 w 1826"/>
                <a:gd name="T73" fmla="*/ 136387 h 1913"/>
                <a:gd name="T74" fmla="*/ 295795 w 1826"/>
                <a:gd name="T75" fmla="*/ 104422 h 1913"/>
                <a:gd name="T76" fmla="*/ 338786 w 1826"/>
                <a:gd name="T77" fmla="*/ 91103 h 1913"/>
                <a:gd name="T78" fmla="*/ 370420 w 1826"/>
                <a:gd name="T79" fmla="*/ 79115 h 1913"/>
                <a:gd name="T80" fmla="*/ 436122 w 1826"/>
                <a:gd name="T81" fmla="*/ 81246 h 1913"/>
                <a:gd name="T82" fmla="*/ 478842 w 1826"/>
                <a:gd name="T83" fmla="*/ 83377 h 1913"/>
                <a:gd name="T84" fmla="*/ 476679 w 1826"/>
                <a:gd name="T85" fmla="*/ 42887 h 1913"/>
                <a:gd name="T86" fmla="*/ 470731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6" h="1913">
                  <a:moveTo>
                    <a:pt x="1741" y="0"/>
                  </a:moveTo>
                  <a:lnTo>
                    <a:pt x="1654" y="12"/>
                  </a:lnTo>
                  <a:lnTo>
                    <a:pt x="1693" y="79"/>
                  </a:lnTo>
                  <a:lnTo>
                    <a:pt x="1615" y="139"/>
                  </a:lnTo>
                  <a:lnTo>
                    <a:pt x="1474" y="148"/>
                  </a:lnTo>
                  <a:lnTo>
                    <a:pt x="1369" y="171"/>
                  </a:lnTo>
                  <a:lnTo>
                    <a:pt x="1238" y="135"/>
                  </a:lnTo>
                  <a:lnTo>
                    <a:pt x="1102" y="115"/>
                  </a:lnTo>
                  <a:lnTo>
                    <a:pt x="977" y="141"/>
                  </a:lnTo>
                  <a:lnTo>
                    <a:pt x="830" y="147"/>
                  </a:lnTo>
                  <a:lnTo>
                    <a:pt x="754" y="78"/>
                  </a:lnTo>
                  <a:lnTo>
                    <a:pt x="661" y="244"/>
                  </a:lnTo>
                  <a:lnTo>
                    <a:pt x="496" y="273"/>
                  </a:lnTo>
                  <a:lnTo>
                    <a:pt x="346" y="344"/>
                  </a:lnTo>
                  <a:lnTo>
                    <a:pt x="220" y="352"/>
                  </a:lnTo>
                  <a:lnTo>
                    <a:pt x="205" y="488"/>
                  </a:lnTo>
                  <a:lnTo>
                    <a:pt x="157" y="599"/>
                  </a:lnTo>
                  <a:lnTo>
                    <a:pt x="79" y="687"/>
                  </a:lnTo>
                  <a:lnTo>
                    <a:pt x="0" y="766"/>
                  </a:lnTo>
                  <a:lnTo>
                    <a:pt x="63" y="950"/>
                  </a:lnTo>
                  <a:lnTo>
                    <a:pt x="134" y="1045"/>
                  </a:lnTo>
                  <a:lnTo>
                    <a:pt x="236" y="1133"/>
                  </a:lnTo>
                  <a:lnTo>
                    <a:pt x="346" y="1220"/>
                  </a:lnTo>
                  <a:lnTo>
                    <a:pt x="535" y="1228"/>
                  </a:lnTo>
                  <a:lnTo>
                    <a:pt x="653" y="1212"/>
                  </a:lnTo>
                  <a:lnTo>
                    <a:pt x="795" y="1284"/>
                  </a:lnTo>
                  <a:lnTo>
                    <a:pt x="913" y="1324"/>
                  </a:lnTo>
                  <a:lnTo>
                    <a:pt x="756" y="1356"/>
                  </a:lnTo>
                  <a:lnTo>
                    <a:pt x="488" y="1276"/>
                  </a:lnTo>
                  <a:lnTo>
                    <a:pt x="362" y="1324"/>
                  </a:lnTo>
                  <a:lnTo>
                    <a:pt x="283" y="1411"/>
                  </a:lnTo>
                  <a:lnTo>
                    <a:pt x="378" y="1531"/>
                  </a:lnTo>
                  <a:lnTo>
                    <a:pt x="441" y="1626"/>
                  </a:lnTo>
                  <a:lnTo>
                    <a:pt x="457" y="1794"/>
                  </a:lnTo>
                  <a:lnTo>
                    <a:pt x="527" y="1714"/>
                  </a:lnTo>
                  <a:lnTo>
                    <a:pt x="606" y="1698"/>
                  </a:lnTo>
                  <a:lnTo>
                    <a:pt x="630" y="1802"/>
                  </a:lnTo>
                  <a:lnTo>
                    <a:pt x="653" y="1913"/>
                  </a:lnTo>
                  <a:lnTo>
                    <a:pt x="693" y="1833"/>
                  </a:lnTo>
                  <a:lnTo>
                    <a:pt x="756" y="1786"/>
                  </a:lnTo>
                  <a:lnTo>
                    <a:pt x="834" y="1833"/>
                  </a:lnTo>
                  <a:lnTo>
                    <a:pt x="826" y="1738"/>
                  </a:lnTo>
                  <a:lnTo>
                    <a:pt x="803" y="1650"/>
                  </a:lnTo>
                  <a:lnTo>
                    <a:pt x="732" y="1539"/>
                  </a:lnTo>
                  <a:lnTo>
                    <a:pt x="819" y="1523"/>
                  </a:lnTo>
                  <a:lnTo>
                    <a:pt x="889" y="1579"/>
                  </a:lnTo>
                  <a:lnTo>
                    <a:pt x="944" y="1571"/>
                  </a:lnTo>
                  <a:lnTo>
                    <a:pt x="866" y="1499"/>
                  </a:lnTo>
                  <a:lnTo>
                    <a:pt x="826" y="1403"/>
                  </a:lnTo>
                  <a:lnTo>
                    <a:pt x="1017" y="1238"/>
                  </a:lnTo>
                  <a:lnTo>
                    <a:pt x="1110" y="1228"/>
                  </a:lnTo>
                  <a:lnTo>
                    <a:pt x="1188" y="1220"/>
                  </a:lnTo>
                  <a:lnTo>
                    <a:pt x="1188" y="1133"/>
                  </a:lnTo>
                  <a:lnTo>
                    <a:pt x="1102" y="1117"/>
                  </a:lnTo>
                  <a:lnTo>
                    <a:pt x="1015" y="1085"/>
                  </a:lnTo>
                  <a:lnTo>
                    <a:pt x="874" y="1005"/>
                  </a:lnTo>
                  <a:lnTo>
                    <a:pt x="889" y="1093"/>
                  </a:lnTo>
                  <a:lnTo>
                    <a:pt x="968" y="1149"/>
                  </a:lnTo>
                  <a:lnTo>
                    <a:pt x="929" y="1204"/>
                  </a:lnTo>
                  <a:lnTo>
                    <a:pt x="874" y="1180"/>
                  </a:lnTo>
                  <a:lnTo>
                    <a:pt x="803" y="1101"/>
                  </a:lnTo>
                  <a:lnTo>
                    <a:pt x="700" y="1101"/>
                  </a:lnTo>
                  <a:lnTo>
                    <a:pt x="685" y="1045"/>
                  </a:lnTo>
                  <a:lnTo>
                    <a:pt x="771" y="1013"/>
                  </a:lnTo>
                  <a:lnTo>
                    <a:pt x="763" y="934"/>
                  </a:lnTo>
                  <a:lnTo>
                    <a:pt x="842" y="846"/>
                  </a:lnTo>
                  <a:lnTo>
                    <a:pt x="756" y="750"/>
                  </a:lnTo>
                  <a:lnTo>
                    <a:pt x="700" y="671"/>
                  </a:lnTo>
                  <a:lnTo>
                    <a:pt x="669" y="591"/>
                  </a:lnTo>
                  <a:lnTo>
                    <a:pt x="653" y="472"/>
                  </a:lnTo>
                  <a:lnTo>
                    <a:pt x="752" y="402"/>
                  </a:lnTo>
                  <a:lnTo>
                    <a:pt x="787" y="528"/>
                  </a:lnTo>
                  <a:lnTo>
                    <a:pt x="921" y="575"/>
                  </a:lnTo>
                  <a:lnTo>
                    <a:pt x="1000" y="512"/>
                  </a:lnTo>
                  <a:lnTo>
                    <a:pt x="1007" y="400"/>
                  </a:lnTo>
                  <a:lnTo>
                    <a:pt x="1094" y="392"/>
                  </a:lnTo>
                  <a:lnTo>
                    <a:pt x="1181" y="289"/>
                  </a:lnTo>
                  <a:lnTo>
                    <a:pt x="1253" y="342"/>
                  </a:lnTo>
                  <a:lnTo>
                    <a:pt x="1291" y="297"/>
                  </a:lnTo>
                  <a:lnTo>
                    <a:pt x="1370" y="297"/>
                  </a:lnTo>
                  <a:lnTo>
                    <a:pt x="1488" y="321"/>
                  </a:lnTo>
                  <a:lnTo>
                    <a:pt x="1613" y="305"/>
                  </a:lnTo>
                  <a:lnTo>
                    <a:pt x="1692" y="352"/>
                  </a:lnTo>
                  <a:lnTo>
                    <a:pt x="1771" y="313"/>
                  </a:lnTo>
                  <a:lnTo>
                    <a:pt x="1732" y="225"/>
                  </a:lnTo>
                  <a:lnTo>
                    <a:pt x="1763" y="161"/>
                  </a:lnTo>
                  <a:lnTo>
                    <a:pt x="1826" y="129"/>
                  </a:lnTo>
                  <a:lnTo>
                    <a:pt x="1741" y="0"/>
                  </a:lnTo>
                  <a:close/>
                </a:path>
              </a:pathLst>
            </a:custGeom>
            <a:solidFill>
              <a:srgbClr val="CCFF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0" name="Freeform 20"/>
            <p:cNvSpPr>
              <a:spLocks/>
            </p:cNvSpPr>
            <p:nvPr/>
          </p:nvSpPr>
          <p:spPr bwMode="auto">
            <a:xfrm>
              <a:off x="5339953" y="3349229"/>
              <a:ext cx="366713" cy="225028"/>
            </a:xfrm>
            <a:custGeom>
              <a:avLst/>
              <a:gdLst>
                <a:gd name="T0" fmla="*/ 251514 w 1806"/>
                <a:gd name="T1" fmla="*/ 48626 h 1123"/>
                <a:gd name="T2" fmla="*/ 206843 w 1806"/>
                <a:gd name="T3" fmla="*/ 61450 h 1123"/>
                <a:gd name="T4" fmla="*/ 187620 w 1806"/>
                <a:gd name="T5" fmla="*/ 82824 h 1123"/>
                <a:gd name="T6" fmla="*/ 148364 w 1806"/>
                <a:gd name="T7" fmla="*/ 95916 h 1123"/>
                <a:gd name="T8" fmla="*/ 108836 w 1806"/>
                <a:gd name="T9" fmla="*/ 91374 h 1123"/>
                <a:gd name="T10" fmla="*/ 76348 w 1806"/>
                <a:gd name="T11" fmla="*/ 76679 h 1123"/>
                <a:gd name="T12" fmla="*/ 46837 w 1806"/>
                <a:gd name="T13" fmla="*/ 89236 h 1123"/>
                <a:gd name="T14" fmla="*/ 6498 w 1806"/>
                <a:gd name="T15" fmla="*/ 102061 h 1123"/>
                <a:gd name="T16" fmla="*/ 10559 w 1806"/>
                <a:gd name="T17" fmla="*/ 140267 h 1123"/>
                <a:gd name="T18" fmla="*/ 4603 w 1806"/>
                <a:gd name="T19" fmla="*/ 175801 h 1123"/>
                <a:gd name="T20" fmla="*/ 0 w 1806"/>
                <a:gd name="T21" fmla="*/ 199847 h 1123"/>
                <a:gd name="T22" fmla="*/ 12725 w 1806"/>
                <a:gd name="T23" fmla="*/ 225495 h 1123"/>
                <a:gd name="T24" fmla="*/ 49003 w 1806"/>
                <a:gd name="T25" fmla="*/ 259694 h 1123"/>
                <a:gd name="T26" fmla="*/ 74723 w 1806"/>
                <a:gd name="T27" fmla="*/ 274388 h 1123"/>
                <a:gd name="T28" fmla="*/ 108836 w 1806"/>
                <a:gd name="T29" fmla="*/ 297900 h 1123"/>
                <a:gd name="T30" fmla="*/ 153508 w 1806"/>
                <a:gd name="T31" fmla="*/ 300037 h 1123"/>
                <a:gd name="T32" fmla="*/ 187620 w 1806"/>
                <a:gd name="T33" fmla="*/ 289350 h 1123"/>
                <a:gd name="T34" fmla="*/ 210904 w 1806"/>
                <a:gd name="T35" fmla="*/ 272251 h 1123"/>
                <a:gd name="T36" fmla="*/ 253680 w 1806"/>
                <a:gd name="T37" fmla="*/ 272251 h 1123"/>
                <a:gd name="T38" fmla="*/ 289959 w 1806"/>
                <a:gd name="T39" fmla="*/ 257556 h 1123"/>
                <a:gd name="T40" fmla="*/ 313513 w 1806"/>
                <a:gd name="T41" fmla="*/ 270113 h 1123"/>
                <a:gd name="T42" fmla="*/ 366577 w 1806"/>
                <a:gd name="T43" fmla="*/ 251144 h 1123"/>
                <a:gd name="T44" fmla="*/ 396900 w 1806"/>
                <a:gd name="T45" fmla="*/ 205992 h 1123"/>
                <a:gd name="T46" fmla="*/ 415851 w 1806"/>
                <a:gd name="T47" fmla="*/ 183015 h 1123"/>
                <a:gd name="T48" fmla="*/ 417746 w 1806"/>
                <a:gd name="T49" fmla="*/ 144541 h 1123"/>
                <a:gd name="T50" fmla="*/ 439405 w 1806"/>
                <a:gd name="T51" fmla="*/ 110610 h 1123"/>
                <a:gd name="T52" fmla="*/ 469728 w 1806"/>
                <a:gd name="T53" fmla="*/ 96984 h 1123"/>
                <a:gd name="T54" fmla="*/ 488950 w 1806"/>
                <a:gd name="T55" fmla="*/ 60114 h 1123"/>
                <a:gd name="T56" fmla="*/ 478391 w 1806"/>
                <a:gd name="T57" fmla="*/ 49694 h 1123"/>
                <a:gd name="T58" fmla="*/ 456191 w 1806"/>
                <a:gd name="T59" fmla="*/ 25916 h 1123"/>
                <a:gd name="T60" fmla="*/ 429117 w 1806"/>
                <a:gd name="T61" fmla="*/ 18702 h 1123"/>
                <a:gd name="T62" fmla="*/ 377407 w 1806"/>
                <a:gd name="T63" fmla="*/ 12557 h 1123"/>
                <a:gd name="T64" fmla="*/ 340586 w 1806"/>
                <a:gd name="T65" fmla="*/ 0 h 1123"/>
                <a:gd name="T66" fmla="*/ 309181 w 1806"/>
                <a:gd name="T67" fmla="*/ 6145 h 1123"/>
                <a:gd name="T68" fmla="*/ 287793 w 1806"/>
                <a:gd name="T69" fmla="*/ 36069 h 1123"/>
                <a:gd name="T70" fmla="*/ 251514 w 1806"/>
                <a:gd name="T71" fmla="*/ 48626 h 1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6" h="1123">
                  <a:moveTo>
                    <a:pt x="929" y="182"/>
                  </a:moveTo>
                  <a:lnTo>
                    <a:pt x="764" y="230"/>
                  </a:lnTo>
                  <a:lnTo>
                    <a:pt x="693" y="310"/>
                  </a:lnTo>
                  <a:lnTo>
                    <a:pt x="548" y="359"/>
                  </a:lnTo>
                  <a:lnTo>
                    <a:pt x="402" y="342"/>
                  </a:lnTo>
                  <a:lnTo>
                    <a:pt x="282" y="287"/>
                  </a:lnTo>
                  <a:lnTo>
                    <a:pt x="173" y="334"/>
                  </a:lnTo>
                  <a:lnTo>
                    <a:pt x="24" y="382"/>
                  </a:lnTo>
                  <a:lnTo>
                    <a:pt x="39" y="525"/>
                  </a:lnTo>
                  <a:lnTo>
                    <a:pt x="17" y="658"/>
                  </a:lnTo>
                  <a:lnTo>
                    <a:pt x="0" y="748"/>
                  </a:lnTo>
                  <a:lnTo>
                    <a:pt x="47" y="844"/>
                  </a:lnTo>
                  <a:lnTo>
                    <a:pt x="181" y="972"/>
                  </a:lnTo>
                  <a:lnTo>
                    <a:pt x="276" y="1027"/>
                  </a:lnTo>
                  <a:lnTo>
                    <a:pt x="402" y="1115"/>
                  </a:lnTo>
                  <a:lnTo>
                    <a:pt x="567" y="1123"/>
                  </a:lnTo>
                  <a:lnTo>
                    <a:pt x="693" y="1083"/>
                  </a:lnTo>
                  <a:lnTo>
                    <a:pt x="779" y="1019"/>
                  </a:lnTo>
                  <a:lnTo>
                    <a:pt x="937" y="1019"/>
                  </a:lnTo>
                  <a:lnTo>
                    <a:pt x="1071" y="964"/>
                  </a:lnTo>
                  <a:lnTo>
                    <a:pt x="1158" y="1011"/>
                  </a:lnTo>
                  <a:lnTo>
                    <a:pt x="1354" y="940"/>
                  </a:lnTo>
                  <a:lnTo>
                    <a:pt x="1466" y="771"/>
                  </a:lnTo>
                  <a:lnTo>
                    <a:pt x="1536" y="685"/>
                  </a:lnTo>
                  <a:lnTo>
                    <a:pt x="1543" y="541"/>
                  </a:lnTo>
                  <a:lnTo>
                    <a:pt x="1623" y="414"/>
                  </a:lnTo>
                  <a:lnTo>
                    <a:pt x="1735" y="363"/>
                  </a:lnTo>
                  <a:lnTo>
                    <a:pt x="1806" y="225"/>
                  </a:lnTo>
                  <a:lnTo>
                    <a:pt x="1767" y="186"/>
                  </a:lnTo>
                  <a:lnTo>
                    <a:pt x="1685" y="97"/>
                  </a:lnTo>
                  <a:lnTo>
                    <a:pt x="1585" y="70"/>
                  </a:lnTo>
                  <a:lnTo>
                    <a:pt x="1394" y="47"/>
                  </a:lnTo>
                  <a:lnTo>
                    <a:pt x="1258" y="0"/>
                  </a:lnTo>
                  <a:lnTo>
                    <a:pt x="1142" y="23"/>
                  </a:lnTo>
                  <a:lnTo>
                    <a:pt x="1063" y="135"/>
                  </a:lnTo>
                  <a:lnTo>
                    <a:pt x="929" y="182"/>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1" name="Freeform 21"/>
            <p:cNvSpPr>
              <a:spLocks/>
            </p:cNvSpPr>
            <p:nvPr/>
          </p:nvSpPr>
          <p:spPr bwMode="auto">
            <a:xfrm>
              <a:off x="5360194" y="3277791"/>
              <a:ext cx="326231" cy="142875"/>
            </a:xfrm>
            <a:custGeom>
              <a:avLst/>
              <a:gdLst>
                <a:gd name="T0" fmla="*/ 171231 w 1608"/>
                <a:gd name="T1" fmla="*/ 17511 h 718"/>
                <a:gd name="T2" fmla="*/ 147426 w 1608"/>
                <a:gd name="T3" fmla="*/ 10878 h 718"/>
                <a:gd name="T4" fmla="*/ 123892 w 1608"/>
                <a:gd name="T5" fmla="*/ 17246 h 718"/>
                <a:gd name="T6" fmla="*/ 98194 w 1608"/>
                <a:gd name="T7" fmla="*/ 33961 h 718"/>
                <a:gd name="T8" fmla="*/ 89808 w 1608"/>
                <a:gd name="T9" fmla="*/ 53064 h 718"/>
                <a:gd name="T10" fmla="*/ 85480 w 1608"/>
                <a:gd name="T11" fmla="*/ 76147 h 718"/>
                <a:gd name="T12" fmla="*/ 59782 w 1608"/>
                <a:gd name="T13" fmla="*/ 74024 h 718"/>
                <a:gd name="T14" fmla="*/ 31920 w 1608"/>
                <a:gd name="T15" fmla="*/ 82515 h 718"/>
                <a:gd name="T16" fmla="*/ 4328 w 1608"/>
                <a:gd name="T17" fmla="*/ 82515 h 718"/>
                <a:gd name="T18" fmla="*/ 6492 w 1608"/>
                <a:gd name="T19" fmla="*/ 101618 h 718"/>
                <a:gd name="T20" fmla="*/ 0 w 1608"/>
                <a:gd name="T21" fmla="*/ 122578 h 718"/>
                <a:gd name="T22" fmla="*/ 4328 w 1608"/>
                <a:gd name="T23" fmla="*/ 152294 h 718"/>
                <a:gd name="T24" fmla="*/ 12714 w 1608"/>
                <a:gd name="T25" fmla="*/ 165029 h 718"/>
                <a:gd name="T26" fmla="*/ 48691 w 1608"/>
                <a:gd name="T27" fmla="*/ 171662 h 718"/>
                <a:gd name="T28" fmla="*/ 81693 w 1608"/>
                <a:gd name="T29" fmla="*/ 185990 h 718"/>
                <a:gd name="T30" fmla="*/ 120646 w 1608"/>
                <a:gd name="T31" fmla="*/ 190500 h 718"/>
                <a:gd name="T32" fmla="*/ 160681 w 1608"/>
                <a:gd name="T33" fmla="*/ 177765 h 718"/>
                <a:gd name="T34" fmla="*/ 179346 w 1608"/>
                <a:gd name="T35" fmla="*/ 156539 h 718"/>
                <a:gd name="T36" fmla="*/ 221816 w 1608"/>
                <a:gd name="T37" fmla="*/ 144600 h 718"/>
                <a:gd name="T38" fmla="*/ 261039 w 1608"/>
                <a:gd name="T39" fmla="*/ 130538 h 718"/>
                <a:gd name="T40" fmla="*/ 281057 w 1608"/>
                <a:gd name="T41" fmla="*/ 101883 h 718"/>
                <a:gd name="T42" fmla="*/ 314058 w 1608"/>
                <a:gd name="T43" fmla="*/ 95781 h 718"/>
                <a:gd name="T44" fmla="*/ 352200 w 1608"/>
                <a:gd name="T45" fmla="*/ 108516 h 718"/>
                <a:gd name="T46" fmla="*/ 402244 w 1608"/>
                <a:gd name="T47" fmla="*/ 113822 h 718"/>
                <a:gd name="T48" fmla="*/ 426319 w 1608"/>
                <a:gd name="T49" fmla="*/ 90740 h 718"/>
                <a:gd name="T50" fmla="*/ 434975 w 1608"/>
                <a:gd name="T51" fmla="*/ 41921 h 718"/>
                <a:gd name="T52" fmla="*/ 399539 w 1608"/>
                <a:gd name="T53" fmla="*/ 22287 h 718"/>
                <a:gd name="T54" fmla="*/ 372488 w 1608"/>
                <a:gd name="T55" fmla="*/ 12735 h 718"/>
                <a:gd name="T56" fmla="*/ 347331 w 1608"/>
                <a:gd name="T57" fmla="*/ 12470 h 718"/>
                <a:gd name="T58" fmla="*/ 312165 w 1608"/>
                <a:gd name="T59" fmla="*/ 25205 h 718"/>
                <a:gd name="T60" fmla="*/ 268613 w 1608"/>
                <a:gd name="T61" fmla="*/ 8490 h 718"/>
                <a:gd name="T62" fmla="*/ 239128 w 1608"/>
                <a:gd name="T63" fmla="*/ 25205 h 718"/>
                <a:gd name="T64" fmla="*/ 193953 w 1608"/>
                <a:gd name="T65" fmla="*/ 0 h 718"/>
                <a:gd name="T66" fmla="*/ 171231 w 1608"/>
                <a:gd name="T67" fmla="*/ 1751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8" h="718">
                  <a:moveTo>
                    <a:pt x="633" y="66"/>
                  </a:moveTo>
                  <a:lnTo>
                    <a:pt x="545" y="41"/>
                  </a:lnTo>
                  <a:lnTo>
                    <a:pt x="458" y="65"/>
                  </a:lnTo>
                  <a:lnTo>
                    <a:pt x="363" y="128"/>
                  </a:lnTo>
                  <a:lnTo>
                    <a:pt x="332" y="200"/>
                  </a:lnTo>
                  <a:lnTo>
                    <a:pt x="316" y="287"/>
                  </a:lnTo>
                  <a:lnTo>
                    <a:pt x="221" y="279"/>
                  </a:lnTo>
                  <a:lnTo>
                    <a:pt x="118" y="311"/>
                  </a:lnTo>
                  <a:lnTo>
                    <a:pt x="16" y="311"/>
                  </a:lnTo>
                  <a:lnTo>
                    <a:pt x="24" y="383"/>
                  </a:lnTo>
                  <a:lnTo>
                    <a:pt x="0" y="462"/>
                  </a:lnTo>
                  <a:lnTo>
                    <a:pt x="16" y="574"/>
                  </a:lnTo>
                  <a:lnTo>
                    <a:pt x="47" y="622"/>
                  </a:lnTo>
                  <a:lnTo>
                    <a:pt x="180" y="647"/>
                  </a:lnTo>
                  <a:lnTo>
                    <a:pt x="302" y="701"/>
                  </a:lnTo>
                  <a:lnTo>
                    <a:pt x="446" y="718"/>
                  </a:lnTo>
                  <a:lnTo>
                    <a:pt x="594" y="670"/>
                  </a:lnTo>
                  <a:lnTo>
                    <a:pt x="663" y="590"/>
                  </a:lnTo>
                  <a:lnTo>
                    <a:pt x="820" y="545"/>
                  </a:lnTo>
                  <a:lnTo>
                    <a:pt x="965" y="492"/>
                  </a:lnTo>
                  <a:lnTo>
                    <a:pt x="1039" y="384"/>
                  </a:lnTo>
                  <a:lnTo>
                    <a:pt x="1161" y="361"/>
                  </a:lnTo>
                  <a:lnTo>
                    <a:pt x="1302" y="409"/>
                  </a:lnTo>
                  <a:lnTo>
                    <a:pt x="1487" y="429"/>
                  </a:lnTo>
                  <a:lnTo>
                    <a:pt x="1576" y="342"/>
                  </a:lnTo>
                  <a:lnTo>
                    <a:pt x="1608" y="158"/>
                  </a:lnTo>
                  <a:lnTo>
                    <a:pt x="1477" y="84"/>
                  </a:lnTo>
                  <a:lnTo>
                    <a:pt x="1377" y="48"/>
                  </a:lnTo>
                  <a:lnTo>
                    <a:pt x="1284" y="47"/>
                  </a:lnTo>
                  <a:lnTo>
                    <a:pt x="1154" y="95"/>
                  </a:lnTo>
                  <a:lnTo>
                    <a:pt x="993" y="32"/>
                  </a:lnTo>
                  <a:lnTo>
                    <a:pt x="884" y="95"/>
                  </a:lnTo>
                  <a:lnTo>
                    <a:pt x="717" y="0"/>
                  </a:lnTo>
                  <a:lnTo>
                    <a:pt x="633"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2" name="Freeform 22"/>
            <p:cNvSpPr>
              <a:spLocks/>
            </p:cNvSpPr>
            <p:nvPr/>
          </p:nvSpPr>
          <p:spPr bwMode="auto">
            <a:xfrm>
              <a:off x="4752975" y="2836069"/>
              <a:ext cx="504825" cy="603647"/>
            </a:xfrm>
            <a:custGeom>
              <a:avLst/>
              <a:gdLst>
                <a:gd name="T0" fmla="*/ 203953 w 2495"/>
                <a:gd name="T1" fmla="*/ 26944 h 3017"/>
                <a:gd name="T2" fmla="*/ 223377 w 2495"/>
                <a:gd name="T3" fmla="*/ 56023 h 3017"/>
                <a:gd name="T4" fmla="*/ 220949 w 2495"/>
                <a:gd name="T5" fmla="*/ 87769 h 3017"/>
                <a:gd name="T6" fmla="*/ 240374 w 2495"/>
                <a:gd name="T7" fmla="*/ 126719 h 3017"/>
                <a:gd name="T8" fmla="*/ 182101 w 2495"/>
                <a:gd name="T9" fmla="*/ 136323 h 3017"/>
                <a:gd name="T10" fmla="*/ 135969 w 2495"/>
                <a:gd name="T11" fmla="*/ 136323 h 3017"/>
                <a:gd name="T12" fmla="*/ 101977 w 2495"/>
                <a:gd name="T13" fmla="*/ 150995 h 3017"/>
                <a:gd name="T14" fmla="*/ 101977 w 2495"/>
                <a:gd name="T15" fmla="*/ 221691 h 3017"/>
                <a:gd name="T16" fmla="*/ 84981 w 2495"/>
                <a:gd name="T17" fmla="*/ 301990 h 3017"/>
                <a:gd name="T18" fmla="*/ 43704 w 2495"/>
                <a:gd name="T19" fmla="*/ 335871 h 3017"/>
                <a:gd name="T20" fmla="*/ 24280 w 2495"/>
                <a:gd name="T21" fmla="*/ 379622 h 3017"/>
                <a:gd name="T22" fmla="*/ 24280 w 2495"/>
                <a:gd name="T23" fmla="*/ 423107 h 3017"/>
                <a:gd name="T24" fmla="*/ 0 w 2495"/>
                <a:gd name="T25" fmla="*/ 459655 h 3017"/>
                <a:gd name="T26" fmla="*/ 36420 w 2495"/>
                <a:gd name="T27" fmla="*/ 498337 h 3017"/>
                <a:gd name="T28" fmla="*/ 19694 w 2495"/>
                <a:gd name="T29" fmla="*/ 543156 h 3017"/>
                <a:gd name="T30" fmla="*/ 16187 w 2495"/>
                <a:gd name="T31" fmla="*/ 556761 h 3017"/>
                <a:gd name="T32" fmla="*/ 19424 w 2495"/>
                <a:gd name="T33" fmla="*/ 567166 h 3017"/>
                <a:gd name="T34" fmla="*/ 25899 w 2495"/>
                <a:gd name="T35" fmla="*/ 571167 h 3017"/>
                <a:gd name="T36" fmla="*/ 29406 w 2495"/>
                <a:gd name="T37" fmla="*/ 575702 h 3017"/>
                <a:gd name="T38" fmla="*/ 23741 w 2495"/>
                <a:gd name="T39" fmla="*/ 583973 h 3017"/>
                <a:gd name="T40" fmla="*/ 53416 w 2495"/>
                <a:gd name="T41" fmla="*/ 619987 h 3017"/>
                <a:gd name="T42" fmla="*/ 111689 w 2495"/>
                <a:gd name="T43" fmla="*/ 634660 h 3017"/>
                <a:gd name="T44" fmla="*/ 149188 w 2495"/>
                <a:gd name="T45" fmla="*/ 698153 h 3017"/>
                <a:gd name="T46" fmla="*/ 133541 w 2495"/>
                <a:gd name="T47" fmla="*/ 773117 h 3017"/>
                <a:gd name="T48" fmla="*/ 167533 w 2495"/>
                <a:gd name="T49" fmla="*/ 790190 h 3017"/>
                <a:gd name="T50" fmla="*/ 233090 w 2495"/>
                <a:gd name="T51" fmla="*/ 785388 h 3017"/>
                <a:gd name="T52" fmla="*/ 301074 w 2495"/>
                <a:gd name="T53" fmla="*/ 804863 h 3017"/>
                <a:gd name="T54" fmla="*/ 386055 w 2495"/>
                <a:gd name="T55" fmla="*/ 804863 h 3017"/>
                <a:gd name="T56" fmla="*/ 502599 w 2495"/>
                <a:gd name="T57" fmla="*/ 782987 h 3017"/>
                <a:gd name="T58" fmla="*/ 522023 w 2495"/>
                <a:gd name="T59" fmla="*/ 753909 h 3017"/>
                <a:gd name="T60" fmla="*/ 548462 w 2495"/>
                <a:gd name="T61" fmla="*/ 702688 h 3017"/>
                <a:gd name="T62" fmla="*/ 601878 w 2495"/>
                <a:gd name="T63" fmla="*/ 680812 h 3017"/>
                <a:gd name="T64" fmla="*/ 548462 w 2495"/>
                <a:gd name="T65" fmla="*/ 639462 h 3017"/>
                <a:gd name="T66" fmla="*/ 488031 w 2495"/>
                <a:gd name="T67" fmla="*/ 583439 h 3017"/>
                <a:gd name="T68" fmla="*/ 471035 w 2495"/>
                <a:gd name="T69" fmla="*/ 517812 h 3017"/>
                <a:gd name="T70" fmla="*/ 531466 w 2495"/>
                <a:gd name="T71" fmla="*/ 495936 h 3017"/>
                <a:gd name="T72" fmla="*/ 603227 w 2495"/>
                <a:gd name="T73" fmla="*/ 458855 h 3017"/>
                <a:gd name="T74" fmla="*/ 650439 w 2495"/>
                <a:gd name="T75" fmla="*/ 440180 h 3017"/>
                <a:gd name="T76" fmla="*/ 671481 w 2495"/>
                <a:gd name="T77" fmla="*/ 409768 h 3017"/>
                <a:gd name="T78" fmla="*/ 649629 w 2495"/>
                <a:gd name="T79" fmla="*/ 333737 h 3017"/>
                <a:gd name="T80" fmla="*/ 622112 w 2495"/>
                <a:gd name="T81" fmla="*/ 275313 h 3017"/>
                <a:gd name="T82" fmla="*/ 624540 w 2495"/>
                <a:gd name="T83" fmla="*/ 208619 h 3017"/>
                <a:gd name="T84" fmla="*/ 624270 w 2495"/>
                <a:gd name="T85" fmla="*/ 134722 h 3017"/>
                <a:gd name="T86" fmla="*/ 590008 w 2495"/>
                <a:gd name="T87" fmla="*/ 126719 h 3017"/>
                <a:gd name="T88" fmla="*/ 553588 w 2495"/>
                <a:gd name="T89" fmla="*/ 85368 h 3017"/>
                <a:gd name="T90" fmla="*/ 490459 w 2495"/>
                <a:gd name="T91" fmla="*/ 51221 h 3017"/>
                <a:gd name="T92" fmla="*/ 468607 w 2495"/>
                <a:gd name="T93" fmla="*/ 87769 h 3017"/>
                <a:gd name="T94" fmla="*/ 417619 w 2495"/>
                <a:gd name="T95" fmla="*/ 102442 h 3017"/>
                <a:gd name="T96" fmla="*/ 369058 w 2495"/>
                <a:gd name="T97" fmla="*/ 112046 h 3017"/>
                <a:gd name="T98" fmla="*/ 386055 w 2495"/>
                <a:gd name="T99" fmla="*/ 70696 h 3017"/>
                <a:gd name="T100" fmla="*/ 364202 w 2495"/>
                <a:gd name="T101" fmla="*/ 52021 h 3017"/>
                <a:gd name="T102" fmla="*/ 320498 w 2495"/>
                <a:gd name="T103" fmla="*/ 53622 h 3017"/>
                <a:gd name="T104" fmla="*/ 308628 w 2495"/>
                <a:gd name="T105" fmla="*/ 28278 h 3017"/>
                <a:gd name="T106" fmla="*/ 242802 w 2495"/>
                <a:gd name="T107" fmla="*/ 9871 h 30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95" h="3017">
                  <a:moveTo>
                    <a:pt x="777" y="0"/>
                  </a:moveTo>
                  <a:lnTo>
                    <a:pt x="756" y="101"/>
                  </a:lnTo>
                  <a:lnTo>
                    <a:pt x="845" y="147"/>
                  </a:lnTo>
                  <a:lnTo>
                    <a:pt x="828" y="210"/>
                  </a:lnTo>
                  <a:lnTo>
                    <a:pt x="774" y="238"/>
                  </a:lnTo>
                  <a:lnTo>
                    <a:pt x="819" y="329"/>
                  </a:lnTo>
                  <a:lnTo>
                    <a:pt x="900" y="366"/>
                  </a:lnTo>
                  <a:lnTo>
                    <a:pt x="891" y="475"/>
                  </a:lnTo>
                  <a:lnTo>
                    <a:pt x="729" y="439"/>
                  </a:lnTo>
                  <a:lnTo>
                    <a:pt x="675" y="511"/>
                  </a:lnTo>
                  <a:lnTo>
                    <a:pt x="585" y="494"/>
                  </a:lnTo>
                  <a:lnTo>
                    <a:pt x="504" y="511"/>
                  </a:lnTo>
                  <a:lnTo>
                    <a:pt x="405" y="511"/>
                  </a:lnTo>
                  <a:lnTo>
                    <a:pt x="378" y="566"/>
                  </a:lnTo>
                  <a:lnTo>
                    <a:pt x="387" y="675"/>
                  </a:lnTo>
                  <a:lnTo>
                    <a:pt x="378" y="831"/>
                  </a:lnTo>
                  <a:lnTo>
                    <a:pt x="342" y="967"/>
                  </a:lnTo>
                  <a:lnTo>
                    <a:pt x="315" y="1132"/>
                  </a:lnTo>
                  <a:lnTo>
                    <a:pt x="297" y="1249"/>
                  </a:lnTo>
                  <a:lnTo>
                    <a:pt x="162" y="1259"/>
                  </a:lnTo>
                  <a:lnTo>
                    <a:pt x="36" y="1313"/>
                  </a:lnTo>
                  <a:lnTo>
                    <a:pt x="90" y="1423"/>
                  </a:lnTo>
                  <a:lnTo>
                    <a:pt x="144" y="1505"/>
                  </a:lnTo>
                  <a:lnTo>
                    <a:pt x="90" y="1586"/>
                  </a:lnTo>
                  <a:lnTo>
                    <a:pt x="9" y="1622"/>
                  </a:lnTo>
                  <a:lnTo>
                    <a:pt x="0" y="1723"/>
                  </a:lnTo>
                  <a:lnTo>
                    <a:pt x="54" y="1805"/>
                  </a:lnTo>
                  <a:lnTo>
                    <a:pt x="135" y="1868"/>
                  </a:lnTo>
                  <a:lnTo>
                    <a:pt x="90" y="1923"/>
                  </a:lnTo>
                  <a:lnTo>
                    <a:pt x="73" y="2036"/>
                  </a:lnTo>
                  <a:lnTo>
                    <a:pt x="57" y="2069"/>
                  </a:lnTo>
                  <a:lnTo>
                    <a:pt x="60" y="2087"/>
                  </a:lnTo>
                  <a:lnTo>
                    <a:pt x="60" y="2104"/>
                  </a:lnTo>
                  <a:lnTo>
                    <a:pt x="72" y="2126"/>
                  </a:lnTo>
                  <a:lnTo>
                    <a:pt x="82" y="2128"/>
                  </a:lnTo>
                  <a:lnTo>
                    <a:pt x="96" y="2141"/>
                  </a:lnTo>
                  <a:lnTo>
                    <a:pt x="108" y="2144"/>
                  </a:lnTo>
                  <a:lnTo>
                    <a:pt x="109" y="2158"/>
                  </a:lnTo>
                  <a:lnTo>
                    <a:pt x="99" y="2168"/>
                  </a:lnTo>
                  <a:lnTo>
                    <a:pt x="88" y="2189"/>
                  </a:lnTo>
                  <a:lnTo>
                    <a:pt x="88" y="2209"/>
                  </a:lnTo>
                  <a:lnTo>
                    <a:pt x="198" y="2324"/>
                  </a:lnTo>
                  <a:lnTo>
                    <a:pt x="288" y="2379"/>
                  </a:lnTo>
                  <a:lnTo>
                    <a:pt x="414" y="2379"/>
                  </a:lnTo>
                  <a:lnTo>
                    <a:pt x="540" y="2443"/>
                  </a:lnTo>
                  <a:lnTo>
                    <a:pt x="553" y="2617"/>
                  </a:lnTo>
                  <a:lnTo>
                    <a:pt x="495" y="2771"/>
                  </a:lnTo>
                  <a:lnTo>
                    <a:pt x="495" y="2898"/>
                  </a:lnTo>
                  <a:lnTo>
                    <a:pt x="495" y="2990"/>
                  </a:lnTo>
                  <a:lnTo>
                    <a:pt x="621" y="2962"/>
                  </a:lnTo>
                  <a:lnTo>
                    <a:pt x="730" y="2946"/>
                  </a:lnTo>
                  <a:lnTo>
                    <a:pt x="864" y="2944"/>
                  </a:lnTo>
                  <a:lnTo>
                    <a:pt x="990" y="2981"/>
                  </a:lnTo>
                  <a:lnTo>
                    <a:pt x="1116" y="3017"/>
                  </a:lnTo>
                  <a:lnTo>
                    <a:pt x="1269" y="2990"/>
                  </a:lnTo>
                  <a:lnTo>
                    <a:pt x="1431" y="3017"/>
                  </a:lnTo>
                  <a:lnTo>
                    <a:pt x="1647" y="2990"/>
                  </a:lnTo>
                  <a:lnTo>
                    <a:pt x="1863" y="2935"/>
                  </a:lnTo>
                  <a:lnTo>
                    <a:pt x="1989" y="2907"/>
                  </a:lnTo>
                  <a:lnTo>
                    <a:pt x="1935" y="2826"/>
                  </a:lnTo>
                  <a:lnTo>
                    <a:pt x="1926" y="2726"/>
                  </a:lnTo>
                  <a:lnTo>
                    <a:pt x="2033" y="2634"/>
                  </a:lnTo>
                  <a:lnTo>
                    <a:pt x="2151" y="2607"/>
                  </a:lnTo>
                  <a:lnTo>
                    <a:pt x="2231" y="2552"/>
                  </a:lnTo>
                  <a:lnTo>
                    <a:pt x="2133" y="2480"/>
                  </a:lnTo>
                  <a:lnTo>
                    <a:pt x="2033" y="2397"/>
                  </a:lnTo>
                  <a:lnTo>
                    <a:pt x="1881" y="2279"/>
                  </a:lnTo>
                  <a:lnTo>
                    <a:pt x="1809" y="2187"/>
                  </a:lnTo>
                  <a:lnTo>
                    <a:pt x="1773" y="2069"/>
                  </a:lnTo>
                  <a:lnTo>
                    <a:pt x="1746" y="1941"/>
                  </a:lnTo>
                  <a:lnTo>
                    <a:pt x="1863" y="1850"/>
                  </a:lnTo>
                  <a:lnTo>
                    <a:pt x="1970" y="1859"/>
                  </a:lnTo>
                  <a:lnTo>
                    <a:pt x="2079" y="1778"/>
                  </a:lnTo>
                  <a:lnTo>
                    <a:pt x="2236" y="1720"/>
                  </a:lnTo>
                  <a:lnTo>
                    <a:pt x="2322" y="1641"/>
                  </a:lnTo>
                  <a:lnTo>
                    <a:pt x="2411" y="1650"/>
                  </a:lnTo>
                  <a:lnTo>
                    <a:pt x="2495" y="1647"/>
                  </a:lnTo>
                  <a:lnTo>
                    <a:pt x="2489" y="1536"/>
                  </a:lnTo>
                  <a:lnTo>
                    <a:pt x="2403" y="1383"/>
                  </a:lnTo>
                  <a:lnTo>
                    <a:pt x="2408" y="1251"/>
                  </a:lnTo>
                  <a:lnTo>
                    <a:pt x="2367" y="1108"/>
                  </a:lnTo>
                  <a:lnTo>
                    <a:pt x="2306" y="1032"/>
                  </a:lnTo>
                  <a:lnTo>
                    <a:pt x="2259" y="862"/>
                  </a:lnTo>
                  <a:lnTo>
                    <a:pt x="2315" y="782"/>
                  </a:lnTo>
                  <a:lnTo>
                    <a:pt x="2338" y="688"/>
                  </a:lnTo>
                  <a:lnTo>
                    <a:pt x="2314" y="505"/>
                  </a:lnTo>
                  <a:lnTo>
                    <a:pt x="2250" y="494"/>
                  </a:lnTo>
                  <a:lnTo>
                    <a:pt x="2187" y="475"/>
                  </a:lnTo>
                  <a:lnTo>
                    <a:pt x="2151" y="338"/>
                  </a:lnTo>
                  <a:lnTo>
                    <a:pt x="2052" y="320"/>
                  </a:lnTo>
                  <a:lnTo>
                    <a:pt x="1944" y="219"/>
                  </a:lnTo>
                  <a:lnTo>
                    <a:pt x="1818" y="192"/>
                  </a:lnTo>
                  <a:lnTo>
                    <a:pt x="1773" y="256"/>
                  </a:lnTo>
                  <a:lnTo>
                    <a:pt x="1737" y="329"/>
                  </a:lnTo>
                  <a:lnTo>
                    <a:pt x="1592" y="320"/>
                  </a:lnTo>
                  <a:lnTo>
                    <a:pt x="1548" y="384"/>
                  </a:lnTo>
                  <a:lnTo>
                    <a:pt x="1468" y="405"/>
                  </a:lnTo>
                  <a:lnTo>
                    <a:pt x="1368" y="420"/>
                  </a:lnTo>
                  <a:lnTo>
                    <a:pt x="1349" y="356"/>
                  </a:lnTo>
                  <a:lnTo>
                    <a:pt x="1431" y="265"/>
                  </a:lnTo>
                  <a:lnTo>
                    <a:pt x="1431" y="183"/>
                  </a:lnTo>
                  <a:lnTo>
                    <a:pt x="1350" y="195"/>
                  </a:lnTo>
                  <a:lnTo>
                    <a:pt x="1286" y="228"/>
                  </a:lnTo>
                  <a:lnTo>
                    <a:pt x="1188" y="201"/>
                  </a:lnTo>
                  <a:lnTo>
                    <a:pt x="1107" y="174"/>
                  </a:lnTo>
                  <a:lnTo>
                    <a:pt x="1144" y="106"/>
                  </a:lnTo>
                  <a:lnTo>
                    <a:pt x="1008" y="37"/>
                  </a:lnTo>
                  <a:lnTo>
                    <a:pt x="900" y="37"/>
                  </a:lnTo>
                  <a:lnTo>
                    <a:pt x="777" y="0"/>
                  </a:lnTo>
                  <a:close/>
                </a:path>
              </a:pathLst>
            </a:custGeom>
            <a:solidFill>
              <a:srgbClr val="C5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3" name="Freeform 23"/>
            <p:cNvSpPr>
              <a:spLocks/>
            </p:cNvSpPr>
            <p:nvPr/>
          </p:nvSpPr>
          <p:spPr bwMode="auto">
            <a:xfrm>
              <a:off x="4150519" y="3159919"/>
              <a:ext cx="713185" cy="663179"/>
            </a:xfrm>
            <a:custGeom>
              <a:avLst/>
              <a:gdLst>
                <a:gd name="T0" fmla="*/ 483428 w 3519"/>
                <a:gd name="T1" fmla="*/ 43732 h 3316"/>
                <a:gd name="T2" fmla="*/ 442895 w 3519"/>
                <a:gd name="T3" fmla="*/ 111463 h 3316"/>
                <a:gd name="T4" fmla="*/ 364260 w 3519"/>
                <a:gd name="T5" fmla="*/ 174928 h 3316"/>
                <a:gd name="T6" fmla="*/ 276978 w 3519"/>
                <a:gd name="T7" fmla="*/ 174928 h 3316"/>
                <a:gd name="T8" fmla="*/ 245362 w 3519"/>
                <a:gd name="T9" fmla="*/ 194394 h 3316"/>
                <a:gd name="T10" fmla="*/ 242930 w 3519"/>
                <a:gd name="T11" fmla="*/ 264791 h 3316"/>
                <a:gd name="T12" fmla="*/ 155378 w 3519"/>
                <a:gd name="T13" fmla="*/ 264791 h 3316"/>
                <a:gd name="T14" fmla="*/ 104576 w 3519"/>
                <a:gd name="T15" fmla="*/ 230926 h 3316"/>
                <a:gd name="T16" fmla="*/ 24050 w 3519"/>
                <a:gd name="T17" fmla="*/ 247992 h 3316"/>
                <a:gd name="T18" fmla="*/ 43506 w 3519"/>
                <a:gd name="T19" fmla="*/ 284257 h 3316"/>
                <a:gd name="T20" fmla="*/ 9458 w 3519"/>
                <a:gd name="T21" fmla="*/ 320790 h 3316"/>
                <a:gd name="T22" fmla="*/ 89714 w 3519"/>
                <a:gd name="T23" fmla="*/ 344789 h 3316"/>
                <a:gd name="T24" fmla="*/ 172402 w 3519"/>
                <a:gd name="T25" fmla="*/ 369321 h 3316"/>
                <a:gd name="T26" fmla="*/ 211314 w 3519"/>
                <a:gd name="T27" fmla="*/ 395987 h 3316"/>
                <a:gd name="T28" fmla="*/ 216448 w 3519"/>
                <a:gd name="T29" fmla="*/ 480784 h 3316"/>
                <a:gd name="T30" fmla="*/ 276978 w 3519"/>
                <a:gd name="T31" fmla="*/ 537049 h 3316"/>
                <a:gd name="T32" fmla="*/ 252658 w 3519"/>
                <a:gd name="T33" fmla="*/ 633846 h 3316"/>
                <a:gd name="T34" fmla="*/ 227527 w 3519"/>
                <a:gd name="T35" fmla="*/ 789041 h 3316"/>
                <a:gd name="T36" fmla="*/ 306162 w 3519"/>
                <a:gd name="T37" fmla="*/ 852506 h 3316"/>
                <a:gd name="T38" fmla="*/ 408306 w 3519"/>
                <a:gd name="T39" fmla="*/ 843173 h 3316"/>
                <a:gd name="T40" fmla="*/ 456136 w 3519"/>
                <a:gd name="T41" fmla="*/ 854106 h 3316"/>
                <a:gd name="T42" fmla="*/ 472349 w 3519"/>
                <a:gd name="T43" fmla="*/ 858905 h 3316"/>
                <a:gd name="T44" fmla="*/ 482077 w 3519"/>
                <a:gd name="T45" fmla="*/ 863705 h 3316"/>
                <a:gd name="T46" fmla="*/ 482077 w 3519"/>
                <a:gd name="T47" fmla="*/ 870105 h 3316"/>
                <a:gd name="T48" fmla="*/ 539634 w 3519"/>
                <a:gd name="T49" fmla="*/ 884238 h 3316"/>
                <a:gd name="T50" fmla="*/ 585572 w 3519"/>
                <a:gd name="T51" fmla="*/ 806641 h 3316"/>
                <a:gd name="T52" fmla="*/ 697444 w 3519"/>
                <a:gd name="T53" fmla="*/ 786908 h 3316"/>
                <a:gd name="T54" fmla="*/ 801480 w 3519"/>
                <a:gd name="T55" fmla="*/ 829040 h 3316"/>
                <a:gd name="T56" fmla="*/ 896598 w 3519"/>
                <a:gd name="T57" fmla="*/ 758109 h 3316"/>
                <a:gd name="T58" fmla="*/ 903894 w 3519"/>
                <a:gd name="T59" fmla="*/ 714110 h 3316"/>
                <a:gd name="T60" fmla="*/ 857416 w 3519"/>
                <a:gd name="T61" fmla="*/ 621847 h 3316"/>
                <a:gd name="T62" fmla="*/ 872278 w 3519"/>
                <a:gd name="T63" fmla="*/ 551715 h 3316"/>
                <a:gd name="T64" fmla="*/ 855254 w 3519"/>
                <a:gd name="T65" fmla="*/ 483451 h 3316"/>
                <a:gd name="T66" fmla="*/ 852822 w 3519"/>
                <a:gd name="T67" fmla="*/ 432519 h 3316"/>
                <a:gd name="T68" fmla="*/ 935781 w 3519"/>
                <a:gd name="T69" fmla="*/ 366388 h 3316"/>
                <a:gd name="T70" fmla="*/ 947941 w 3519"/>
                <a:gd name="T71" fmla="*/ 219993 h 3316"/>
                <a:gd name="T72" fmla="*/ 854984 w 3519"/>
                <a:gd name="T73" fmla="*/ 188794 h 3316"/>
                <a:gd name="T74" fmla="*/ 816612 w 3519"/>
                <a:gd name="T75" fmla="*/ 158128 h 3316"/>
                <a:gd name="T76" fmla="*/ 805263 w 3519"/>
                <a:gd name="T77" fmla="*/ 158395 h 3316"/>
                <a:gd name="T78" fmla="*/ 765540 w 3519"/>
                <a:gd name="T79" fmla="*/ 160528 h 3316"/>
                <a:gd name="T80" fmla="*/ 695012 w 3519"/>
                <a:gd name="T81" fmla="*/ 106930 h 3316"/>
                <a:gd name="T82" fmla="*/ 619620 w 3519"/>
                <a:gd name="T83" fmla="*/ 48532 h 3316"/>
                <a:gd name="T84" fmla="*/ 538553 w 3519"/>
                <a:gd name="T85" fmla="*/ 0 h 3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19" h="3316">
                  <a:moveTo>
                    <a:pt x="1993" y="0"/>
                  </a:moveTo>
                  <a:lnTo>
                    <a:pt x="1861" y="18"/>
                  </a:lnTo>
                  <a:lnTo>
                    <a:pt x="1789" y="164"/>
                  </a:lnTo>
                  <a:lnTo>
                    <a:pt x="1798" y="283"/>
                  </a:lnTo>
                  <a:lnTo>
                    <a:pt x="1735" y="374"/>
                  </a:lnTo>
                  <a:lnTo>
                    <a:pt x="1639" y="418"/>
                  </a:lnTo>
                  <a:lnTo>
                    <a:pt x="1537" y="464"/>
                  </a:lnTo>
                  <a:lnTo>
                    <a:pt x="1439" y="528"/>
                  </a:lnTo>
                  <a:lnTo>
                    <a:pt x="1348" y="656"/>
                  </a:lnTo>
                  <a:lnTo>
                    <a:pt x="1231" y="684"/>
                  </a:lnTo>
                  <a:lnTo>
                    <a:pt x="1168" y="675"/>
                  </a:lnTo>
                  <a:lnTo>
                    <a:pt x="1025" y="656"/>
                  </a:lnTo>
                  <a:lnTo>
                    <a:pt x="962" y="519"/>
                  </a:lnTo>
                  <a:lnTo>
                    <a:pt x="871" y="568"/>
                  </a:lnTo>
                  <a:lnTo>
                    <a:pt x="908" y="729"/>
                  </a:lnTo>
                  <a:lnTo>
                    <a:pt x="890" y="847"/>
                  </a:lnTo>
                  <a:lnTo>
                    <a:pt x="953" y="957"/>
                  </a:lnTo>
                  <a:lnTo>
                    <a:pt x="899" y="993"/>
                  </a:lnTo>
                  <a:lnTo>
                    <a:pt x="818" y="939"/>
                  </a:lnTo>
                  <a:lnTo>
                    <a:pt x="701" y="957"/>
                  </a:lnTo>
                  <a:lnTo>
                    <a:pt x="575" y="993"/>
                  </a:lnTo>
                  <a:lnTo>
                    <a:pt x="504" y="939"/>
                  </a:lnTo>
                  <a:lnTo>
                    <a:pt x="458" y="838"/>
                  </a:lnTo>
                  <a:lnTo>
                    <a:pt x="387" y="866"/>
                  </a:lnTo>
                  <a:lnTo>
                    <a:pt x="297" y="939"/>
                  </a:lnTo>
                  <a:lnTo>
                    <a:pt x="189" y="902"/>
                  </a:lnTo>
                  <a:lnTo>
                    <a:pt x="89" y="930"/>
                  </a:lnTo>
                  <a:lnTo>
                    <a:pt x="0" y="1002"/>
                  </a:lnTo>
                  <a:lnTo>
                    <a:pt x="54" y="1075"/>
                  </a:lnTo>
                  <a:lnTo>
                    <a:pt x="161" y="1066"/>
                  </a:lnTo>
                  <a:lnTo>
                    <a:pt x="117" y="1112"/>
                  </a:lnTo>
                  <a:lnTo>
                    <a:pt x="63" y="1148"/>
                  </a:lnTo>
                  <a:lnTo>
                    <a:pt x="35" y="1203"/>
                  </a:lnTo>
                  <a:lnTo>
                    <a:pt x="89" y="1275"/>
                  </a:lnTo>
                  <a:lnTo>
                    <a:pt x="261" y="1230"/>
                  </a:lnTo>
                  <a:lnTo>
                    <a:pt x="332" y="1293"/>
                  </a:lnTo>
                  <a:lnTo>
                    <a:pt x="486" y="1330"/>
                  </a:lnTo>
                  <a:lnTo>
                    <a:pt x="584" y="1321"/>
                  </a:lnTo>
                  <a:lnTo>
                    <a:pt x="638" y="1385"/>
                  </a:lnTo>
                  <a:lnTo>
                    <a:pt x="621" y="1458"/>
                  </a:lnTo>
                  <a:lnTo>
                    <a:pt x="728" y="1458"/>
                  </a:lnTo>
                  <a:lnTo>
                    <a:pt x="782" y="1485"/>
                  </a:lnTo>
                  <a:lnTo>
                    <a:pt x="701" y="1576"/>
                  </a:lnTo>
                  <a:lnTo>
                    <a:pt x="746" y="1676"/>
                  </a:lnTo>
                  <a:lnTo>
                    <a:pt x="801" y="1803"/>
                  </a:lnTo>
                  <a:lnTo>
                    <a:pt x="899" y="1849"/>
                  </a:lnTo>
                  <a:lnTo>
                    <a:pt x="971" y="1895"/>
                  </a:lnTo>
                  <a:lnTo>
                    <a:pt x="1025" y="2014"/>
                  </a:lnTo>
                  <a:lnTo>
                    <a:pt x="1025" y="2141"/>
                  </a:lnTo>
                  <a:lnTo>
                    <a:pt x="971" y="2186"/>
                  </a:lnTo>
                  <a:lnTo>
                    <a:pt x="935" y="2377"/>
                  </a:lnTo>
                  <a:lnTo>
                    <a:pt x="953" y="2560"/>
                  </a:lnTo>
                  <a:lnTo>
                    <a:pt x="881" y="2742"/>
                  </a:lnTo>
                  <a:lnTo>
                    <a:pt x="842" y="2959"/>
                  </a:lnTo>
                  <a:lnTo>
                    <a:pt x="864" y="3070"/>
                  </a:lnTo>
                  <a:lnTo>
                    <a:pt x="953" y="3107"/>
                  </a:lnTo>
                  <a:lnTo>
                    <a:pt x="1133" y="3197"/>
                  </a:lnTo>
                  <a:lnTo>
                    <a:pt x="1259" y="3197"/>
                  </a:lnTo>
                  <a:lnTo>
                    <a:pt x="1423" y="3227"/>
                  </a:lnTo>
                  <a:lnTo>
                    <a:pt x="1511" y="3162"/>
                  </a:lnTo>
                  <a:lnTo>
                    <a:pt x="1619" y="3197"/>
                  </a:lnTo>
                  <a:lnTo>
                    <a:pt x="1645" y="3207"/>
                  </a:lnTo>
                  <a:lnTo>
                    <a:pt x="1688" y="3203"/>
                  </a:lnTo>
                  <a:lnTo>
                    <a:pt x="1709" y="3219"/>
                  </a:lnTo>
                  <a:lnTo>
                    <a:pt x="1735" y="3222"/>
                  </a:lnTo>
                  <a:lnTo>
                    <a:pt x="1748" y="3221"/>
                  </a:lnTo>
                  <a:lnTo>
                    <a:pt x="1760" y="3230"/>
                  </a:lnTo>
                  <a:lnTo>
                    <a:pt x="1783" y="3230"/>
                  </a:lnTo>
                  <a:lnTo>
                    <a:pt x="1784" y="3239"/>
                  </a:lnTo>
                  <a:lnTo>
                    <a:pt x="1790" y="3243"/>
                  </a:lnTo>
                  <a:lnTo>
                    <a:pt x="1783" y="3249"/>
                  </a:lnTo>
                  <a:lnTo>
                    <a:pt x="1784" y="3263"/>
                  </a:lnTo>
                  <a:lnTo>
                    <a:pt x="1811" y="3282"/>
                  </a:lnTo>
                  <a:lnTo>
                    <a:pt x="1843" y="3316"/>
                  </a:lnTo>
                  <a:lnTo>
                    <a:pt x="1997" y="3316"/>
                  </a:lnTo>
                  <a:lnTo>
                    <a:pt x="2140" y="3298"/>
                  </a:lnTo>
                  <a:lnTo>
                    <a:pt x="2104" y="3162"/>
                  </a:lnTo>
                  <a:lnTo>
                    <a:pt x="2167" y="3025"/>
                  </a:lnTo>
                  <a:lnTo>
                    <a:pt x="2288" y="2959"/>
                  </a:lnTo>
                  <a:lnTo>
                    <a:pt x="2427" y="2915"/>
                  </a:lnTo>
                  <a:lnTo>
                    <a:pt x="2581" y="2951"/>
                  </a:lnTo>
                  <a:lnTo>
                    <a:pt x="2733" y="2979"/>
                  </a:lnTo>
                  <a:lnTo>
                    <a:pt x="2859" y="3006"/>
                  </a:lnTo>
                  <a:lnTo>
                    <a:pt x="2966" y="3109"/>
                  </a:lnTo>
                  <a:lnTo>
                    <a:pt x="3102" y="3116"/>
                  </a:lnTo>
                  <a:lnTo>
                    <a:pt x="3192" y="2970"/>
                  </a:lnTo>
                  <a:lnTo>
                    <a:pt x="3318" y="2843"/>
                  </a:lnTo>
                  <a:lnTo>
                    <a:pt x="3444" y="2815"/>
                  </a:lnTo>
                  <a:lnTo>
                    <a:pt x="3462" y="2687"/>
                  </a:lnTo>
                  <a:lnTo>
                    <a:pt x="3345" y="2678"/>
                  </a:lnTo>
                  <a:lnTo>
                    <a:pt x="3219" y="2597"/>
                  </a:lnTo>
                  <a:lnTo>
                    <a:pt x="3255" y="2451"/>
                  </a:lnTo>
                  <a:lnTo>
                    <a:pt x="3173" y="2332"/>
                  </a:lnTo>
                  <a:lnTo>
                    <a:pt x="3291" y="2260"/>
                  </a:lnTo>
                  <a:lnTo>
                    <a:pt x="3291" y="2177"/>
                  </a:lnTo>
                  <a:lnTo>
                    <a:pt x="3228" y="2069"/>
                  </a:lnTo>
                  <a:lnTo>
                    <a:pt x="3237" y="1995"/>
                  </a:lnTo>
                  <a:lnTo>
                    <a:pt x="3219" y="1877"/>
                  </a:lnTo>
                  <a:lnTo>
                    <a:pt x="3165" y="1813"/>
                  </a:lnTo>
                  <a:lnTo>
                    <a:pt x="3030" y="1867"/>
                  </a:lnTo>
                  <a:lnTo>
                    <a:pt x="3057" y="1722"/>
                  </a:lnTo>
                  <a:lnTo>
                    <a:pt x="3156" y="1622"/>
                  </a:lnTo>
                  <a:lnTo>
                    <a:pt x="3264" y="1495"/>
                  </a:lnTo>
                  <a:lnTo>
                    <a:pt x="3408" y="1403"/>
                  </a:lnTo>
                  <a:lnTo>
                    <a:pt x="3463" y="1374"/>
                  </a:lnTo>
                  <a:lnTo>
                    <a:pt x="3463" y="1158"/>
                  </a:lnTo>
                  <a:lnTo>
                    <a:pt x="3519" y="1008"/>
                  </a:lnTo>
                  <a:lnTo>
                    <a:pt x="3508" y="825"/>
                  </a:lnTo>
                  <a:lnTo>
                    <a:pt x="3379" y="761"/>
                  </a:lnTo>
                  <a:lnTo>
                    <a:pt x="3256" y="764"/>
                  </a:lnTo>
                  <a:lnTo>
                    <a:pt x="3164" y="708"/>
                  </a:lnTo>
                  <a:lnTo>
                    <a:pt x="3056" y="594"/>
                  </a:lnTo>
                  <a:lnTo>
                    <a:pt x="3040" y="585"/>
                  </a:lnTo>
                  <a:lnTo>
                    <a:pt x="3022" y="593"/>
                  </a:lnTo>
                  <a:lnTo>
                    <a:pt x="3002" y="593"/>
                  </a:lnTo>
                  <a:lnTo>
                    <a:pt x="2984" y="584"/>
                  </a:lnTo>
                  <a:lnTo>
                    <a:pt x="2980" y="594"/>
                  </a:lnTo>
                  <a:lnTo>
                    <a:pt x="2965" y="608"/>
                  </a:lnTo>
                  <a:lnTo>
                    <a:pt x="2932" y="620"/>
                  </a:lnTo>
                  <a:lnTo>
                    <a:pt x="2833" y="602"/>
                  </a:lnTo>
                  <a:lnTo>
                    <a:pt x="2724" y="528"/>
                  </a:lnTo>
                  <a:lnTo>
                    <a:pt x="2698" y="383"/>
                  </a:lnTo>
                  <a:lnTo>
                    <a:pt x="2572" y="401"/>
                  </a:lnTo>
                  <a:lnTo>
                    <a:pt x="2464" y="356"/>
                  </a:lnTo>
                  <a:lnTo>
                    <a:pt x="2364" y="273"/>
                  </a:lnTo>
                  <a:lnTo>
                    <a:pt x="2293" y="182"/>
                  </a:lnTo>
                  <a:lnTo>
                    <a:pt x="2185" y="155"/>
                  </a:lnTo>
                  <a:lnTo>
                    <a:pt x="2131" y="73"/>
                  </a:lnTo>
                  <a:lnTo>
                    <a:pt x="1993"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4" name="Freeform 24"/>
            <p:cNvSpPr>
              <a:spLocks/>
            </p:cNvSpPr>
            <p:nvPr/>
          </p:nvSpPr>
          <p:spPr bwMode="auto">
            <a:xfrm>
              <a:off x="4130279" y="2497932"/>
              <a:ext cx="402431" cy="732235"/>
            </a:xfrm>
            <a:custGeom>
              <a:avLst/>
              <a:gdLst>
                <a:gd name="T0" fmla="*/ 145206 w 2025"/>
                <a:gd name="T1" fmla="*/ 11974 h 3669"/>
                <a:gd name="T2" fmla="*/ 222844 w 2025"/>
                <a:gd name="T3" fmla="*/ 0 h 3669"/>
                <a:gd name="T4" fmla="*/ 203501 w 2025"/>
                <a:gd name="T5" fmla="*/ 43640 h 3669"/>
                <a:gd name="T6" fmla="*/ 112350 w 2025"/>
                <a:gd name="T7" fmla="*/ 100585 h 3669"/>
                <a:gd name="T8" fmla="*/ 162165 w 2025"/>
                <a:gd name="T9" fmla="*/ 121607 h 3669"/>
                <a:gd name="T10" fmla="*/ 261531 w 2025"/>
                <a:gd name="T11" fmla="*/ 119212 h 3669"/>
                <a:gd name="T12" fmla="*/ 312406 w 2025"/>
                <a:gd name="T13" fmla="*/ 136242 h 3669"/>
                <a:gd name="T14" fmla="*/ 283524 w 2025"/>
                <a:gd name="T15" fmla="*/ 187333 h 3669"/>
                <a:gd name="T16" fmla="*/ 226554 w 2025"/>
                <a:gd name="T17" fmla="*/ 268227 h 3669"/>
                <a:gd name="T18" fmla="*/ 189987 w 2025"/>
                <a:gd name="T19" fmla="*/ 312133 h 3669"/>
                <a:gd name="T20" fmla="*/ 253051 w 2025"/>
                <a:gd name="T21" fmla="*/ 321712 h 3669"/>
                <a:gd name="T22" fmla="*/ 303927 w 2025"/>
                <a:gd name="T23" fmla="*/ 370408 h 3669"/>
                <a:gd name="T24" fmla="*/ 340228 w 2025"/>
                <a:gd name="T25" fmla="*/ 448375 h 3669"/>
                <a:gd name="T26" fmla="*/ 391104 w 2025"/>
                <a:gd name="T27" fmla="*/ 514101 h 3669"/>
                <a:gd name="T28" fmla="*/ 391104 w 2025"/>
                <a:gd name="T29" fmla="*/ 584617 h 3669"/>
                <a:gd name="T30" fmla="*/ 437209 w 2025"/>
                <a:gd name="T31" fmla="*/ 628257 h 3669"/>
                <a:gd name="T32" fmla="*/ 432440 w 2025"/>
                <a:gd name="T33" fmla="*/ 684404 h 3669"/>
                <a:gd name="T34" fmla="*/ 501863 w 2025"/>
                <a:gd name="T35" fmla="*/ 675356 h 3669"/>
                <a:gd name="T36" fmla="*/ 536575 w 2025"/>
                <a:gd name="T37" fmla="*/ 715803 h 3669"/>
                <a:gd name="T38" fmla="*/ 524386 w 2025"/>
                <a:gd name="T39" fmla="*/ 766894 h 3669"/>
                <a:gd name="T40" fmla="*/ 475896 w 2025"/>
                <a:gd name="T41" fmla="*/ 813195 h 3669"/>
                <a:gd name="T42" fmla="*/ 483315 w 2025"/>
                <a:gd name="T43" fmla="*/ 840071 h 3669"/>
                <a:gd name="T44" fmla="*/ 445688 w 2025"/>
                <a:gd name="T45" fmla="*/ 899943 h 3669"/>
                <a:gd name="T46" fmla="*/ 363281 w 2025"/>
                <a:gd name="T47" fmla="*/ 897548 h 3669"/>
                <a:gd name="T48" fmla="*/ 302867 w 2025"/>
                <a:gd name="T49" fmla="*/ 909789 h 3669"/>
                <a:gd name="T50" fmla="*/ 256761 w 2025"/>
                <a:gd name="T51" fmla="*/ 926819 h 3669"/>
                <a:gd name="T52" fmla="*/ 193697 w 2025"/>
                <a:gd name="T53" fmla="*/ 909789 h 3669"/>
                <a:gd name="T54" fmla="*/ 145206 w 2025"/>
                <a:gd name="T55" fmla="*/ 934003 h 3669"/>
                <a:gd name="T56" fmla="*/ 101751 w 2025"/>
                <a:gd name="T57" fmla="*/ 956090 h 3669"/>
                <a:gd name="T58" fmla="*/ 18018 w 2025"/>
                <a:gd name="T59" fmla="*/ 976313 h 3669"/>
                <a:gd name="T60" fmla="*/ 40011 w 2025"/>
                <a:gd name="T61" fmla="*/ 930012 h 3669"/>
                <a:gd name="T62" fmla="*/ 72603 w 2025"/>
                <a:gd name="T63" fmla="*/ 873333 h 3669"/>
                <a:gd name="T64" fmla="*/ 120299 w 2025"/>
                <a:gd name="T65" fmla="*/ 850981 h 3669"/>
                <a:gd name="T66" fmla="*/ 187603 w 2025"/>
                <a:gd name="T67" fmla="*/ 859496 h 3669"/>
                <a:gd name="T68" fmla="*/ 223639 w 2025"/>
                <a:gd name="T69" fmla="*/ 819049 h 3669"/>
                <a:gd name="T70" fmla="*/ 175679 w 2025"/>
                <a:gd name="T71" fmla="*/ 827830 h 3669"/>
                <a:gd name="T72" fmla="*/ 108905 w 2025"/>
                <a:gd name="T73" fmla="*/ 812397 h 3669"/>
                <a:gd name="T74" fmla="*/ 55645 w 2025"/>
                <a:gd name="T75" fmla="*/ 802817 h 3669"/>
                <a:gd name="T76" fmla="*/ 72603 w 2025"/>
                <a:gd name="T77" fmla="*/ 756516 h 3669"/>
                <a:gd name="T78" fmla="*/ 125863 w 2025"/>
                <a:gd name="T79" fmla="*/ 707820 h 3669"/>
                <a:gd name="T80" fmla="*/ 87177 w 2025"/>
                <a:gd name="T81" fmla="*/ 656729 h 3669"/>
                <a:gd name="T82" fmla="*/ 96981 w 2025"/>
                <a:gd name="T83" fmla="*/ 608034 h 3669"/>
                <a:gd name="T84" fmla="*/ 147856 w 2025"/>
                <a:gd name="T85" fmla="*/ 627459 h 3669"/>
                <a:gd name="T86" fmla="*/ 188927 w 2025"/>
                <a:gd name="T87" fmla="*/ 632515 h 3669"/>
                <a:gd name="T88" fmla="*/ 220459 w 2025"/>
                <a:gd name="T89" fmla="*/ 608034 h 3669"/>
                <a:gd name="T90" fmla="*/ 201116 w 2025"/>
                <a:gd name="T91" fmla="*/ 564394 h 3669"/>
                <a:gd name="T92" fmla="*/ 164815 w 2025"/>
                <a:gd name="T93" fmla="*/ 493878 h 3669"/>
                <a:gd name="T94" fmla="*/ 116324 w 2025"/>
                <a:gd name="T95" fmla="*/ 442787 h 3669"/>
                <a:gd name="T96" fmla="*/ 58030 w 2025"/>
                <a:gd name="T97" fmla="*/ 415911 h 3669"/>
                <a:gd name="T98" fmla="*/ 99366 w 2025"/>
                <a:gd name="T99" fmla="*/ 369610 h 3669"/>
                <a:gd name="T100" fmla="*/ 101751 w 2025"/>
                <a:gd name="T101" fmla="*/ 311334 h 3669"/>
                <a:gd name="T102" fmla="*/ 43456 w 2025"/>
                <a:gd name="T103" fmla="*/ 318519 h 3669"/>
                <a:gd name="T104" fmla="*/ 32857 w 2025"/>
                <a:gd name="T105" fmla="*/ 252261 h 3669"/>
                <a:gd name="T106" fmla="*/ 24113 w 2025"/>
                <a:gd name="T107" fmla="*/ 194518 h 3669"/>
                <a:gd name="T108" fmla="*/ 46106 w 2025"/>
                <a:gd name="T109" fmla="*/ 138637 h 3669"/>
                <a:gd name="T110" fmla="*/ 48755 w 2025"/>
                <a:gd name="T111" fmla="*/ 84619 h 3669"/>
                <a:gd name="T112" fmla="*/ 89562 w 2025"/>
                <a:gd name="T113" fmla="*/ 41245 h 3669"/>
                <a:gd name="T114" fmla="*/ 112350 w 2025"/>
                <a:gd name="T115" fmla="*/ 4790 h 3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25" h="3669">
                  <a:moveTo>
                    <a:pt x="424" y="18"/>
                  </a:moveTo>
                  <a:lnTo>
                    <a:pt x="548" y="45"/>
                  </a:lnTo>
                  <a:lnTo>
                    <a:pt x="658" y="27"/>
                  </a:lnTo>
                  <a:lnTo>
                    <a:pt x="841" y="0"/>
                  </a:lnTo>
                  <a:lnTo>
                    <a:pt x="850" y="91"/>
                  </a:lnTo>
                  <a:lnTo>
                    <a:pt x="768" y="164"/>
                  </a:lnTo>
                  <a:lnTo>
                    <a:pt x="667" y="265"/>
                  </a:lnTo>
                  <a:lnTo>
                    <a:pt x="424" y="378"/>
                  </a:lnTo>
                  <a:lnTo>
                    <a:pt x="512" y="521"/>
                  </a:lnTo>
                  <a:lnTo>
                    <a:pt x="612" y="457"/>
                  </a:lnTo>
                  <a:lnTo>
                    <a:pt x="777" y="420"/>
                  </a:lnTo>
                  <a:lnTo>
                    <a:pt x="987" y="448"/>
                  </a:lnTo>
                  <a:lnTo>
                    <a:pt x="1106" y="438"/>
                  </a:lnTo>
                  <a:lnTo>
                    <a:pt x="1179" y="512"/>
                  </a:lnTo>
                  <a:lnTo>
                    <a:pt x="1124" y="594"/>
                  </a:lnTo>
                  <a:lnTo>
                    <a:pt x="1070" y="704"/>
                  </a:lnTo>
                  <a:lnTo>
                    <a:pt x="1015" y="813"/>
                  </a:lnTo>
                  <a:lnTo>
                    <a:pt x="855" y="1008"/>
                  </a:lnTo>
                  <a:lnTo>
                    <a:pt x="818" y="1109"/>
                  </a:lnTo>
                  <a:lnTo>
                    <a:pt x="717" y="1173"/>
                  </a:lnTo>
                  <a:lnTo>
                    <a:pt x="864" y="1200"/>
                  </a:lnTo>
                  <a:lnTo>
                    <a:pt x="955" y="1209"/>
                  </a:lnTo>
                  <a:lnTo>
                    <a:pt x="1065" y="1282"/>
                  </a:lnTo>
                  <a:lnTo>
                    <a:pt x="1147" y="1392"/>
                  </a:lnTo>
                  <a:lnTo>
                    <a:pt x="1202" y="1529"/>
                  </a:lnTo>
                  <a:lnTo>
                    <a:pt x="1284" y="1685"/>
                  </a:lnTo>
                  <a:lnTo>
                    <a:pt x="1339" y="1813"/>
                  </a:lnTo>
                  <a:lnTo>
                    <a:pt x="1476" y="1932"/>
                  </a:lnTo>
                  <a:lnTo>
                    <a:pt x="1540" y="2087"/>
                  </a:lnTo>
                  <a:lnTo>
                    <a:pt x="1476" y="2197"/>
                  </a:lnTo>
                  <a:lnTo>
                    <a:pt x="1559" y="2261"/>
                  </a:lnTo>
                  <a:lnTo>
                    <a:pt x="1650" y="2361"/>
                  </a:lnTo>
                  <a:lnTo>
                    <a:pt x="1623" y="2480"/>
                  </a:lnTo>
                  <a:lnTo>
                    <a:pt x="1632" y="2572"/>
                  </a:lnTo>
                  <a:lnTo>
                    <a:pt x="1741" y="2498"/>
                  </a:lnTo>
                  <a:lnTo>
                    <a:pt x="1894" y="2538"/>
                  </a:lnTo>
                  <a:lnTo>
                    <a:pt x="2016" y="2581"/>
                  </a:lnTo>
                  <a:lnTo>
                    <a:pt x="2025" y="2690"/>
                  </a:lnTo>
                  <a:lnTo>
                    <a:pt x="1997" y="2764"/>
                  </a:lnTo>
                  <a:lnTo>
                    <a:pt x="1979" y="2882"/>
                  </a:lnTo>
                  <a:lnTo>
                    <a:pt x="1851" y="2956"/>
                  </a:lnTo>
                  <a:lnTo>
                    <a:pt x="1796" y="3056"/>
                  </a:lnTo>
                  <a:lnTo>
                    <a:pt x="1705" y="3148"/>
                  </a:lnTo>
                  <a:lnTo>
                    <a:pt x="1824" y="3157"/>
                  </a:lnTo>
                  <a:lnTo>
                    <a:pt x="1834" y="3288"/>
                  </a:lnTo>
                  <a:lnTo>
                    <a:pt x="1682" y="3382"/>
                  </a:lnTo>
                  <a:lnTo>
                    <a:pt x="1536" y="3410"/>
                  </a:lnTo>
                  <a:lnTo>
                    <a:pt x="1371" y="3373"/>
                  </a:lnTo>
                  <a:lnTo>
                    <a:pt x="1225" y="3373"/>
                  </a:lnTo>
                  <a:lnTo>
                    <a:pt x="1143" y="3419"/>
                  </a:lnTo>
                  <a:lnTo>
                    <a:pt x="1015" y="3419"/>
                  </a:lnTo>
                  <a:lnTo>
                    <a:pt x="969" y="3483"/>
                  </a:lnTo>
                  <a:lnTo>
                    <a:pt x="850" y="3437"/>
                  </a:lnTo>
                  <a:lnTo>
                    <a:pt x="731" y="3419"/>
                  </a:lnTo>
                  <a:lnTo>
                    <a:pt x="585" y="3428"/>
                  </a:lnTo>
                  <a:lnTo>
                    <a:pt x="548" y="3510"/>
                  </a:lnTo>
                  <a:lnTo>
                    <a:pt x="512" y="3611"/>
                  </a:lnTo>
                  <a:lnTo>
                    <a:pt x="384" y="3593"/>
                  </a:lnTo>
                  <a:lnTo>
                    <a:pt x="274" y="3528"/>
                  </a:lnTo>
                  <a:lnTo>
                    <a:pt x="68" y="3669"/>
                  </a:lnTo>
                  <a:lnTo>
                    <a:pt x="13" y="3632"/>
                  </a:lnTo>
                  <a:lnTo>
                    <a:pt x="151" y="3495"/>
                  </a:lnTo>
                  <a:lnTo>
                    <a:pt x="242" y="3431"/>
                  </a:lnTo>
                  <a:lnTo>
                    <a:pt x="274" y="3282"/>
                  </a:lnTo>
                  <a:lnTo>
                    <a:pt x="393" y="3282"/>
                  </a:lnTo>
                  <a:lnTo>
                    <a:pt x="454" y="3198"/>
                  </a:lnTo>
                  <a:lnTo>
                    <a:pt x="589" y="3221"/>
                  </a:lnTo>
                  <a:lnTo>
                    <a:pt x="708" y="3230"/>
                  </a:lnTo>
                  <a:lnTo>
                    <a:pt x="800" y="3166"/>
                  </a:lnTo>
                  <a:lnTo>
                    <a:pt x="844" y="3078"/>
                  </a:lnTo>
                  <a:lnTo>
                    <a:pt x="763" y="3084"/>
                  </a:lnTo>
                  <a:lnTo>
                    <a:pt x="663" y="3111"/>
                  </a:lnTo>
                  <a:lnTo>
                    <a:pt x="544" y="3129"/>
                  </a:lnTo>
                  <a:lnTo>
                    <a:pt x="411" y="3053"/>
                  </a:lnTo>
                  <a:lnTo>
                    <a:pt x="304" y="2958"/>
                  </a:lnTo>
                  <a:lnTo>
                    <a:pt x="210" y="3017"/>
                  </a:lnTo>
                  <a:lnTo>
                    <a:pt x="110" y="2944"/>
                  </a:lnTo>
                  <a:lnTo>
                    <a:pt x="274" y="2843"/>
                  </a:lnTo>
                  <a:lnTo>
                    <a:pt x="375" y="2788"/>
                  </a:lnTo>
                  <a:lnTo>
                    <a:pt x="475" y="2660"/>
                  </a:lnTo>
                  <a:lnTo>
                    <a:pt x="454" y="2568"/>
                  </a:lnTo>
                  <a:lnTo>
                    <a:pt x="329" y="2468"/>
                  </a:lnTo>
                  <a:lnTo>
                    <a:pt x="347" y="2377"/>
                  </a:lnTo>
                  <a:lnTo>
                    <a:pt x="366" y="2285"/>
                  </a:lnTo>
                  <a:lnTo>
                    <a:pt x="454" y="2358"/>
                  </a:lnTo>
                  <a:lnTo>
                    <a:pt x="558" y="2358"/>
                  </a:lnTo>
                  <a:lnTo>
                    <a:pt x="667" y="2313"/>
                  </a:lnTo>
                  <a:lnTo>
                    <a:pt x="713" y="2377"/>
                  </a:lnTo>
                  <a:lnTo>
                    <a:pt x="823" y="2368"/>
                  </a:lnTo>
                  <a:lnTo>
                    <a:pt x="832" y="2285"/>
                  </a:lnTo>
                  <a:lnTo>
                    <a:pt x="759" y="2240"/>
                  </a:lnTo>
                  <a:lnTo>
                    <a:pt x="759" y="2121"/>
                  </a:lnTo>
                  <a:lnTo>
                    <a:pt x="713" y="1974"/>
                  </a:lnTo>
                  <a:lnTo>
                    <a:pt x="622" y="1856"/>
                  </a:lnTo>
                  <a:lnTo>
                    <a:pt x="604" y="1668"/>
                  </a:lnTo>
                  <a:lnTo>
                    <a:pt x="439" y="1664"/>
                  </a:lnTo>
                  <a:lnTo>
                    <a:pt x="265" y="1718"/>
                  </a:lnTo>
                  <a:lnTo>
                    <a:pt x="219" y="1563"/>
                  </a:lnTo>
                  <a:lnTo>
                    <a:pt x="302" y="1490"/>
                  </a:lnTo>
                  <a:lnTo>
                    <a:pt x="375" y="1389"/>
                  </a:lnTo>
                  <a:lnTo>
                    <a:pt x="311" y="1261"/>
                  </a:lnTo>
                  <a:lnTo>
                    <a:pt x="384" y="1170"/>
                  </a:lnTo>
                  <a:lnTo>
                    <a:pt x="274" y="1170"/>
                  </a:lnTo>
                  <a:lnTo>
                    <a:pt x="164" y="1197"/>
                  </a:lnTo>
                  <a:lnTo>
                    <a:pt x="124" y="1128"/>
                  </a:lnTo>
                  <a:lnTo>
                    <a:pt x="124" y="948"/>
                  </a:lnTo>
                  <a:lnTo>
                    <a:pt x="0" y="832"/>
                  </a:lnTo>
                  <a:lnTo>
                    <a:pt x="91" y="731"/>
                  </a:lnTo>
                  <a:lnTo>
                    <a:pt x="192" y="621"/>
                  </a:lnTo>
                  <a:lnTo>
                    <a:pt x="174" y="521"/>
                  </a:lnTo>
                  <a:lnTo>
                    <a:pt x="100" y="384"/>
                  </a:lnTo>
                  <a:lnTo>
                    <a:pt x="184" y="318"/>
                  </a:lnTo>
                  <a:lnTo>
                    <a:pt x="274" y="228"/>
                  </a:lnTo>
                  <a:lnTo>
                    <a:pt x="338" y="155"/>
                  </a:lnTo>
                  <a:lnTo>
                    <a:pt x="320" y="36"/>
                  </a:lnTo>
                  <a:lnTo>
                    <a:pt x="424" y="18"/>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5" name="Freeform 25"/>
            <p:cNvSpPr>
              <a:spLocks/>
            </p:cNvSpPr>
            <p:nvPr/>
          </p:nvSpPr>
          <p:spPr bwMode="auto">
            <a:xfrm>
              <a:off x="3876675" y="2790825"/>
              <a:ext cx="234554" cy="321469"/>
            </a:xfrm>
            <a:custGeom>
              <a:avLst/>
              <a:gdLst>
                <a:gd name="T0" fmla="*/ 176580 w 1176"/>
                <a:gd name="T1" fmla="*/ 123071 h 1616"/>
                <a:gd name="T2" fmla="*/ 161688 w 1176"/>
                <a:gd name="T3" fmla="*/ 84876 h 1616"/>
                <a:gd name="T4" fmla="*/ 176580 w 1176"/>
                <a:gd name="T5" fmla="*/ 67901 h 1616"/>
                <a:gd name="T6" fmla="*/ 197855 w 1176"/>
                <a:gd name="T7" fmla="*/ 70023 h 1616"/>
                <a:gd name="T8" fmla="*/ 210619 w 1176"/>
                <a:gd name="T9" fmla="*/ 44560 h 1616"/>
                <a:gd name="T10" fmla="*/ 246786 w 1176"/>
                <a:gd name="T11" fmla="*/ 29707 h 1616"/>
                <a:gd name="T12" fmla="*/ 253169 w 1176"/>
                <a:gd name="T13" fmla="*/ 8488 h 1616"/>
                <a:gd name="T14" fmla="*/ 240404 w 1176"/>
                <a:gd name="T15" fmla="*/ 0 h 1616"/>
                <a:gd name="T16" fmla="*/ 227639 w 1176"/>
                <a:gd name="T17" fmla="*/ 16975 h 1616"/>
                <a:gd name="T18" fmla="*/ 216204 w 1176"/>
                <a:gd name="T19" fmla="*/ 38990 h 1616"/>
                <a:gd name="T20" fmla="*/ 204237 w 1176"/>
                <a:gd name="T21" fmla="*/ 42438 h 1616"/>
                <a:gd name="T22" fmla="*/ 202110 w 1176"/>
                <a:gd name="T23" fmla="*/ 12731 h 1616"/>
                <a:gd name="T24" fmla="*/ 168070 w 1176"/>
                <a:gd name="T25" fmla="*/ 12731 h 1616"/>
                <a:gd name="T26" fmla="*/ 155305 w 1176"/>
                <a:gd name="T27" fmla="*/ 27585 h 1616"/>
                <a:gd name="T28" fmla="*/ 155305 w 1176"/>
                <a:gd name="T29" fmla="*/ 48804 h 1616"/>
                <a:gd name="T30" fmla="*/ 127648 w 1176"/>
                <a:gd name="T31" fmla="*/ 67901 h 1616"/>
                <a:gd name="T32" fmla="*/ 148923 w 1176"/>
                <a:gd name="T33" fmla="*/ 74267 h 1616"/>
                <a:gd name="T34" fmla="*/ 155305 w 1176"/>
                <a:gd name="T35" fmla="*/ 89120 h 1616"/>
                <a:gd name="T36" fmla="*/ 144668 w 1176"/>
                <a:gd name="T37" fmla="*/ 112461 h 1616"/>
                <a:gd name="T38" fmla="*/ 134031 w 1176"/>
                <a:gd name="T39" fmla="*/ 131558 h 1616"/>
                <a:gd name="T40" fmla="*/ 114883 w 1176"/>
                <a:gd name="T41" fmla="*/ 114583 h 1616"/>
                <a:gd name="T42" fmla="*/ 102119 w 1176"/>
                <a:gd name="T43" fmla="*/ 131558 h 1616"/>
                <a:gd name="T44" fmla="*/ 74461 w 1176"/>
                <a:gd name="T45" fmla="*/ 114583 h 1616"/>
                <a:gd name="T46" fmla="*/ 51857 w 1176"/>
                <a:gd name="T47" fmla="*/ 121214 h 1616"/>
                <a:gd name="T48" fmla="*/ 40422 w 1176"/>
                <a:gd name="T49" fmla="*/ 146412 h 1616"/>
                <a:gd name="T50" fmla="*/ 48932 w 1176"/>
                <a:gd name="T51" fmla="*/ 167631 h 1616"/>
                <a:gd name="T52" fmla="*/ 31912 w 1176"/>
                <a:gd name="T53" fmla="*/ 180362 h 1616"/>
                <a:gd name="T54" fmla="*/ 38294 w 1176"/>
                <a:gd name="T55" fmla="*/ 227044 h 1616"/>
                <a:gd name="T56" fmla="*/ 51059 w 1176"/>
                <a:gd name="T57" fmla="*/ 237653 h 1616"/>
                <a:gd name="T58" fmla="*/ 63824 w 1176"/>
                <a:gd name="T59" fmla="*/ 258873 h 1616"/>
                <a:gd name="T60" fmla="*/ 57442 w 1176"/>
                <a:gd name="T61" fmla="*/ 286457 h 1616"/>
                <a:gd name="T62" fmla="*/ 57442 w 1176"/>
                <a:gd name="T63" fmla="*/ 309798 h 1616"/>
                <a:gd name="T64" fmla="*/ 23402 w 1176"/>
                <a:gd name="T65" fmla="*/ 318286 h 1616"/>
                <a:gd name="T66" fmla="*/ 10637 w 1176"/>
                <a:gd name="T67" fmla="*/ 341627 h 1616"/>
                <a:gd name="T68" fmla="*/ 0 w 1176"/>
                <a:gd name="T69" fmla="*/ 384065 h 1616"/>
                <a:gd name="T70" fmla="*/ 10637 w 1176"/>
                <a:gd name="T71" fmla="*/ 411650 h 1616"/>
                <a:gd name="T72" fmla="*/ 31912 w 1176"/>
                <a:gd name="T73" fmla="*/ 405284 h 1616"/>
                <a:gd name="T74" fmla="*/ 42549 w 1176"/>
                <a:gd name="T75" fmla="*/ 428625 h 1616"/>
                <a:gd name="T76" fmla="*/ 76589 w 1176"/>
                <a:gd name="T77" fmla="*/ 428625 h 1616"/>
                <a:gd name="T78" fmla="*/ 112756 w 1176"/>
                <a:gd name="T79" fmla="*/ 411650 h 1616"/>
                <a:gd name="T80" fmla="*/ 138286 w 1176"/>
                <a:gd name="T81" fmla="*/ 386187 h 1616"/>
                <a:gd name="T82" fmla="*/ 165943 w 1176"/>
                <a:gd name="T83" fmla="*/ 384065 h 1616"/>
                <a:gd name="T84" fmla="*/ 193600 w 1176"/>
                <a:gd name="T85" fmla="*/ 364968 h 1616"/>
                <a:gd name="T86" fmla="*/ 267529 w 1176"/>
                <a:gd name="T87" fmla="*/ 351971 h 1616"/>
                <a:gd name="T88" fmla="*/ 278698 w 1176"/>
                <a:gd name="T89" fmla="*/ 324652 h 1616"/>
                <a:gd name="T90" fmla="*/ 295718 w 1176"/>
                <a:gd name="T91" fmla="*/ 294945 h 1616"/>
                <a:gd name="T92" fmla="*/ 308483 w 1176"/>
                <a:gd name="T93" fmla="*/ 265238 h 1616"/>
                <a:gd name="T94" fmla="*/ 304228 w 1176"/>
                <a:gd name="T95" fmla="*/ 235532 h 1616"/>
                <a:gd name="T96" fmla="*/ 312738 w 1176"/>
                <a:gd name="T97" fmla="*/ 203703 h 1616"/>
                <a:gd name="T98" fmla="*/ 302101 w 1176"/>
                <a:gd name="T99" fmla="*/ 176118 h 1616"/>
                <a:gd name="T100" fmla="*/ 289336 w 1176"/>
                <a:gd name="T101" fmla="*/ 150655 h 1616"/>
                <a:gd name="T102" fmla="*/ 272316 w 1176"/>
                <a:gd name="T103" fmla="*/ 140046 h 1616"/>
                <a:gd name="T104" fmla="*/ 261679 w 1176"/>
                <a:gd name="T105" fmla="*/ 120949 h 1616"/>
                <a:gd name="T106" fmla="*/ 242532 w 1176"/>
                <a:gd name="T107" fmla="*/ 116705 h 1616"/>
                <a:gd name="T108" fmla="*/ 225512 w 1176"/>
                <a:gd name="T109" fmla="*/ 131558 h 1616"/>
                <a:gd name="T110" fmla="*/ 206365 w 1176"/>
                <a:gd name="T111" fmla="*/ 140046 h 1616"/>
                <a:gd name="T112" fmla="*/ 176580 w 1176"/>
                <a:gd name="T113" fmla="*/ 123071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6" name="Freeform 26"/>
            <p:cNvSpPr>
              <a:spLocks/>
            </p:cNvSpPr>
            <p:nvPr/>
          </p:nvSpPr>
          <p:spPr bwMode="auto">
            <a:xfrm>
              <a:off x="3996929" y="2797969"/>
              <a:ext cx="140494" cy="105966"/>
            </a:xfrm>
            <a:custGeom>
              <a:avLst/>
              <a:gdLst>
                <a:gd name="T0" fmla="*/ 152318 w 701"/>
                <a:gd name="T1" fmla="*/ 0 h 533"/>
                <a:gd name="T2" fmla="*/ 137354 w 701"/>
                <a:gd name="T3" fmla="*/ 10073 h 533"/>
                <a:gd name="T4" fmla="*/ 116777 w 701"/>
                <a:gd name="T5" fmla="*/ 11398 h 533"/>
                <a:gd name="T6" fmla="*/ 84710 w 701"/>
                <a:gd name="T7" fmla="*/ 20411 h 533"/>
                <a:gd name="T8" fmla="*/ 48635 w 701"/>
                <a:gd name="T9" fmla="*/ 36051 h 533"/>
                <a:gd name="T10" fmla="*/ 36075 w 701"/>
                <a:gd name="T11" fmla="*/ 60703 h 533"/>
                <a:gd name="T12" fmla="*/ 14430 w 701"/>
                <a:gd name="T13" fmla="*/ 59113 h 533"/>
                <a:gd name="T14" fmla="*/ 0 w 701"/>
                <a:gd name="T15" fmla="*/ 75813 h 533"/>
                <a:gd name="T16" fmla="*/ 15232 w 701"/>
                <a:gd name="T17" fmla="*/ 113985 h 533"/>
                <a:gd name="T18" fmla="*/ 43825 w 701"/>
                <a:gd name="T19" fmla="*/ 130950 h 533"/>
                <a:gd name="T20" fmla="*/ 64669 w 701"/>
                <a:gd name="T21" fmla="*/ 121937 h 533"/>
                <a:gd name="T22" fmla="*/ 80702 w 701"/>
                <a:gd name="T23" fmla="*/ 107888 h 533"/>
                <a:gd name="T24" fmla="*/ 100744 w 701"/>
                <a:gd name="T25" fmla="*/ 111864 h 533"/>
                <a:gd name="T26" fmla="*/ 110631 w 701"/>
                <a:gd name="T27" fmla="*/ 130155 h 533"/>
                <a:gd name="T28" fmla="*/ 127467 w 701"/>
                <a:gd name="T29" fmla="*/ 141288 h 533"/>
                <a:gd name="T30" fmla="*/ 140026 w 701"/>
                <a:gd name="T31" fmla="*/ 133601 h 533"/>
                <a:gd name="T32" fmla="*/ 152318 w 701"/>
                <a:gd name="T33" fmla="*/ 132275 h 533"/>
                <a:gd name="T34" fmla="*/ 168085 w 701"/>
                <a:gd name="T35" fmla="*/ 121937 h 533"/>
                <a:gd name="T36" fmla="*/ 184920 w 701"/>
                <a:gd name="T37" fmla="*/ 108153 h 533"/>
                <a:gd name="T38" fmla="*/ 187325 w 701"/>
                <a:gd name="T39" fmla="*/ 95429 h 533"/>
                <a:gd name="T40" fmla="*/ 184920 w 701"/>
                <a:gd name="T41" fmla="*/ 82705 h 533"/>
                <a:gd name="T42" fmla="*/ 172093 w 701"/>
                <a:gd name="T43" fmla="*/ 71042 h 533"/>
                <a:gd name="T44" fmla="*/ 176636 w 701"/>
                <a:gd name="T45" fmla="*/ 60173 h 533"/>
                <a:gd name="T46" fmla="*/ 177170 w 701"/>
                <a:gd name="T47" fmla="*/ 40557 h 533"/>
                <a:gd name="T48" fmla="*/ 164344 w 701"/>
                <a:gd name="T49" fmla="*/ 24122 h 533"/>
                <a:gd name="T50" fmla="*/ 152318 w 701"/>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1" h="533">
                  <a:moveTo>
                    <a:pt x="570" y="0"/>
                  </a:moveTo>
                  <a:lnTo>
                    <a:pt x="514" y="38"/>
                  </a:lnTo>
                  <a:lnTo>
                    <a:pt x="437" y="43"/>
                  </a:lnTo>
                  <a:lnTo>
                    <a:pt x="317" y="77"/>
                  </a:lnTo>
                  <a:lnTo>
                    <a:pt x="182" y="136"/>
                  </a:lnTo>
                  <a:lnTo>
                    <a:pt x="135" y="229"/>
                  </a:lnTo>
                  <a:lnTo>
                    <a:pt x="54" y="223"/>
                  </a:lnTo>
                  <a:lnTo>
                    <a:pt x="0" y="286"/>
                  </a:lnTo>
                  <a:lnTo>
                    <a:pt x="57" y="430"/>
                  </a:lnTo>
                  <a:lnTo>
                    <a:pt x="164" y="494"/>
                  </a:lnTo>
                  <a:lnTo>
                    <a:pt x="242" y="460"/>
                  </a:lnTo>
                  <a:lnTo>
                    <a:pt x="302" y="407"/>
                  </a:lnTo>
                  <a:lnTo>
                    <a:pt x="377" y="422"/>
                  </a:lnTo>
                  <a:lnTo>
                    <a:pt x="414" y="491"/>
                  </a:lnTo>
                  <a:lnTo>
                    <a:pt x="477" y="533"/>
                  </a:lnTo>
                  <a:lnTo>
                    <a:pt x="524" y="504"/>
                  </a:lnTo>
                  <a:lnTo>
                    <a:pt x="570" y="499"/>
                  </a:lnTo>
                  <a:lnTo>
                    <a:pt x="629" y="460"/>
                  </a:lnTo>
                  <a:lnTo>
                    <a:pt x="692" y="408"/>
                  </a:lnTo>
                  <a:lnTo>
                    <a:pt x="701" y="360"/>
                  </a:lnTo>
                  <a:lnTo>
                    <a:pt x="692" y="312"/>
                  </a:lnTo>
                  <a:lnTo>
                    <a:pt x="644" y="268"/>
                  </a:lnTo>
                  <a:lnTo>
                    <a:pt x="661" y="227"/>
                  </a:lnTo>
                  <a:lnTo>
                    <a:pt x="663" y="153"/>
                  </a:lnTo>
                  <a:lnTo>
                    <a:pt x="615" y="91"/>
                  </a:lnTo>
                  <a:lnTo>
                    <a:pt x="570"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7" name="Freeform 27"/>
            <p:cNvSpPr>
              <a:spLocks/>
            </p:cNvSpPr>
            <p:nvPr/>
          </p:nvSpPr>
          <p:spPr bwMode="auto">
            <a:xfrm>
              <a:off x="3286125" y="1685925"/>
              <a:ext cx="519113" cy="332185"/>
            </a:xfrm>
            <a:custGeom>
              <a:avLst/>
              <a:gdLst>
                <a:gd name="T0" fmla="*/ 538812 w 2600"/>
                <a:gd name="T1" fmla="*/ 0 h 1664"/>
                <a:gd name="T2" fmla="*/ 517515 w 2600"/>
                <a:gd name="T3" fmla="*/ 29811 h 1664"/>
                <a:gd name="T4" fmla="*/ 494089 w 2600"/>
                <a:gd name="T5" fmla="*/ 72399 h 1664"/>
                <a:gd name="T6" fmla="*/ 455754 w 2600"/>
                <a:gd name="T7" fmla="*/ 59623 h 1664"/>
                <a:gd name="T8" fmla="*/ 434457 w 2600"/>
                <a:gd name="T9" fmla="*/ 68140 h 1664"/>
                <a:gd name="T10" fmla="*/ 402512 w 2600"/>
                <a:gd name="T11" fmla="*/ 51105 h 1664"/>
                <a:gd name="T12" fmla="*/ 402512 w 2600"/>
                <a:gd name="T13" fmla="*/ 78787 h 1664"/>
                <a:gd name="T14" fmla="*/ 413160 w 2600"/>
                <a:gd name="T15" fmla="*/ 117116 h 1664"/>
                <a:gd name="T16" fmla="*/ 391863 w 2600"/>
                <a:gd name="T17" fmla="*/ 95823 h 1664"/>
                <a:gd name="T18" fmla="*/ 379085 w 2600"/>
                <a:gd name="T19" fmla="*/ 72399 h 1664"/>
                <a:gd name="T20" fmla="*/ 338621 w 2600"/>
                <a:gd name="T21" fmla="*/ 46847 h 1664"/>
                <a:gd name="T22" fmla="*/ 319454 w 2600"/>
                <a:gd name="T23" fmla="*/ 87305 h 1664"/>
                <a:gd name="T24" fmla="*/ 298157 w 2600"/>
                <a:gd name="T25" fmla="*/ 106469 h 1664"/>
                <a:gd name="T26" fmla="*/ 281119 w 2600"/>
                <a:gd name="T27" fmla="*/ 59623 h 1664"/>
                <a:gd name="T28" fmla="*/ 242785 w 2600"/>
                <a:gd name="T29" fmla="*/ 68140 h 1664"/>
                <a:gd name="T30" fmla="*/ 257693 w 2600"/>
                <a:gd name="T31" fmla="*/ 100081 h 1664"/>
                <a:gd name="T32" fmla="*/ 240655 w 2600"/>
                <a:gd name="T33" fmla="*/ 136281 h 1664"/>
                <a:gd name="T34" fmla="*/ 208710 w 2600"/>
                <a:gd name="T35" fmla="*/ 110728 h 1664"/>
                <a:gd name="T36" fmla="*/ 176764 w 2600"/>
                <a:gd name="T37" fmla="*/ 134152 h 1664"/>
                <a:gd name="T38" fmla="*/ 187413 w 2600"/>
                <a:gd name="T39" fmla="*/ 97952 h 1664"/>
                <a:gd name="T40" fmla="*/ 163986 w 2600"/>
                <a:gd name="T41" fmla="*/ 44717 h 1664"/>
                <a:gd name="T42" fmla="*/ 127782 w 2600"/>
                <a:gd name="T43" fmla="*/ 6388 h 1664"/>
                <a:gd name="T44" fmla="*/ 127782 w 2600"/>
                <a:gd name="T45" fmla="*/ 63882 h 1664"/>
                <a:gd name="T46" fmla="*/ 106485 w 2600"/>
                <a:gd name="T47" fmla="*/ 55364 h 1664"/>
                <a:gd name="T48" fmla="*/ 83058 w 2600"/>
                <a:gd name="T49" fmla="*/ 25553 h 1664"/>
                <a:gd name="T50" fmla="*/ 57502 w 2600"/>
                <a:gd name="T51" fmla="*/ 53235 h 1664"/>
                <a:gd name="T52" fmla="*/ 21297 w 2600"/>
                <a:gd name="T53" fmla="*/ 91564 h 1664"/>
                <a:gd name="T54" fmla="*/ 0 w 2600"/>
                <a:gd name="T55" fmla="*/ 123505 h 1664"/>
                <a:gd name="T56" fmla="*/ 42594 w 2600"/>
                <a:gd name="T57" fmla="*/ 121375 h 1664"/>
                <a:gd name="T58" fmla="*/ 89447 w 2600"/>
                <a:gd name="T59" fmla="*/ 112858 h 1664"/>
                <a:gd name="T60" fmla="*/ 134171 w 2600"/>
                <a:gd name="T61" fmla="*/ 125634 h 1664"/>
                <a:gd name="T62" fmla="*/ 129911 w 2600"/>
                <a:gd name="T63" fmla="*/ 146928 h 1664"/>
                <a:gd name="T64" fmla="*/ 110744 w 2600"/>
                <a:gd name="T65" fmla="*/ 174610 h 1664"/>
                <a:gd name="T66" fmla="*/ 151208 w 2600"/>
                <a:gd name="T67" fmla="*/ 180998 h 1664"/>
                <a:gd name="T68" fmla="*/ 115003 w 2600"/>
                <a:gd name="T69" fmla="*/ 204421 h 1664"/>
                <a:gd name="T70" fmla="*/ 55372 w 2600"/>
                <a:gd name="T71" fmla="*/ 204421 h 1664"/>
                <a:gd name="T72" fmla="*/ 48983 w 2600"/>
                <a:gd name="T73" fmla="*/ 221456 h 1664"/>
                <a:gd name="T74" fmla="*/ 95836 w 2600"/>
                <a:gd name="T75" fmla="*/ 234233 h 1664"/>
                <a:gd name="T76" fmla="*/ 119263 w 2600"/>
                <a:gd name="T77" fmla="*/ 272562 h 1664"/>
                <a:gd name="T78" fmla="*/ 121392 w 2600"/>
                <a:gd name="T79" fmla="*/ 306632 h 1664"/>
                <a:gd name="T80" fmla="*/ 78799 w 2600"/>
                <a:gd name="T81" fmla="*/ 338573 h 1664"/>
                <a:gd name="T82" fmla="*/ 61761 w 2600"/>
                <a:gd name="T83" fmla="*/ 368384 h 1664"/>
                <a:gd name="T84" fmla="*/ 110744 w 2600"/>
                <a:gd name="T85" fmla="*/ 364126 h 1664"/>
                <a:gd name="T86" fmla="*/ 183154 w 2600"/>
                <a:gd name="T87" fmla="*/ 370514 h 1664"/>
                <a:gd name="T88" fmla="*/ 212969 w 2600"/>
                <a:gd name="T89" fmla="*/ 417360 h 1664"/>
                <a:gd name="T90" fmla="*/ 263549 w 2600"/>
                <a:gd name="T91" fmla="*/ 421087 h 1664"/>
                <a:gd name="T92" fmla="*/ 327973 w 2600"/>
                <a:gd name="T93" fmla="*/ 442913 h 1664"/>
                <a:gd name="T94" fmla="*/ 381215 w 2600"/>
                <a:gd name="T95" fmla="*/ 404584 h 1664"/>
                <a:gd name="T96" fmla="*/ 442976 w 2600"/>
                <a:gd name="T97" fmla="*/ 364126 h 1664"/>
                <a:gd name="T98" fmla="*/ 474921 w 2600"/>
                <a:gd name="T99" fmla="*/ 379031 h 1664"/>
                <a:gd name="T100" fmla="*/ 521775 w 2600"/>
                <a:gd name="T101" fmla="*/ 338573 h 1664"/>
                <a:gd name="T102" fmla="*/ 572887 w 2600"/>
                <a:gd name="T103" fmla="*/ 317279 h 1664"/>
                <a:gd name="T104" fmla="*/ 613351 w 2600"/>
                <a:gd name="T105" fmla="*/ 281079 h 1664"/>
                <a:gd name="T106" fmla="*/ 643167 w 2600"/>
                <a:gd name="T107" fmla="*/ 268303 h 1664"/>
                <a:gd name="T108" fmla="*/ 662334 w 2600"/>
                <a:gd name="T109" fmla="*/ 219327 h 1664"/>
                <a:gd name="T110" fmla="*/ 675112 w 2600"/>
                <a:gd name="T111" fmla="*/ 183127 h 1664"/>
                <a:gd name="T112" fmla="*/ 687891 w 2600"/>
                <a:gd name="T113" fmla="*/ 149057 h 1664"/>
                <a:gd name="T114" fmla="*/ 641037 w 2600"/>
                <a:gd name="T115" fmla="*/ 125634 h 1664"/>
                <a:gd name="T116" fmla="*/ 634648 w 2600"/>
                <a:gd name="T117" fmla="*/ 100081 h 1664"/>
                <a:gd name="T118" fmla="*/ 604833 w 2600"/>
                <a:gd name="T119" fmla="*/ 78787 h 1664"/>
                <a:gd name="T120" fmla="*/ 592054 w 2600"/>
                <a:gd name="T121" fmla="*/ 57494 h 1664"/>
                <a:gd name="T122" fmla="*/ 560109 w 2600"/>
                <a:gd name="T123" fmla="*/ 12776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F0F8F9"/>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8" name="Freeform 28"/>
            <p:cNvSpPr>
              <a:spLocks/>
            </p:cNvSpPr>
            <p:nvPr/>
          </p:nvSpPr>
          <p:spPr bwMode="auto">
            <a:xfrm>
              <a:off x="3887391" y="3720704"/>
              <a:ext cx="704850" cy="601265"/>
            </a:xfrm>
            <a:custGeom>
              <a:avLst/>
              <a:gdLst>
                <a:gd name="T0" fmla="*/ 65718 w 3475"/>
                <a:gd name="T1" fmla="*/ 18129 h 3007"/>
                <a:gd name="T2" fmla="*/ 26774 w 3475"/>
                <a:gd name="T3" fmla="*/ 47456 h 3007"/>
                <a:gd name="T4" fmla="*/ 0 w 3475"/>
                <a:gd name="T5" fmla="*/ 78916 h 3007"/>
                <a:gd name="T6" fmla="*/ 22177 w 3475"/>
                <a:gd name="T7" fmla="*/ 120240 h 3007"/>
                <a:gd name="T8" fmla="*/ 9736 w 3475"/>
                <a:gd name="T9" fmla="*/ 163963 h 3007"/>
                <a:gd name="T10" fmla="*/ 43812 w 3475"/>
                <a:gd name="T11" fmla="*/ 171162 h 3007"/>
                <a:gd name="T12" fmla="*/ 78159 w 3475"/>
                <a:gd name="T13" fmla="*/ 181026 h 3007"/>
                <a:gd name="T14" fmla="*/ 153343 w 3475"/>
                <a:gd name="T15" fmla="*/ 178627 h 3007"/>
                <a:gd name="T16" fmla="*/ 216627 w 3475"/>
                <a:gd name="T17" fmla="*/ 199422 h 3007"/>
                <a:gd name="T18" fmla="*/ 194992 w 3475"/>
                <a:gd name="T19" fmla="*/ 246878 h 3007"/>
                <a:gd name="T20" fmla="*/ 160915 w 3475"/>
                <a:gd name="T21" fmla="*/ 278071 h 3007"/>
                <a:gd name="T22" fmla="*/ 170381 w 3475"/>
                <a:gd name="T23" fmla="*/ 334325 h 3007"/>
                <a:gd name="T24" fmla="*/ 160915 w 3475"/>
                <a:gd name="T25" fmla="*/ 394845 h 3007"/>
                <a:gd name="T26" fmla="*/ 131437 w 3475"/>
                <a:gd name="T27" fmla="*/ 443634 h 3007"/>
                <a:gd name="T28" fmla="*/ 124405 w 3475"/>
                <a:gd name="T29" fmla="*/ 496955 h 3007"/>
                <a:gd name="T30" fmla="*/ 146311 w 3475"/>
                <a:gd name="T31" fmla="*/ 552943 h 3007"/>
                <a:gd name="T32" fmla="*/ 107367 w 3475"/>
                <a:gd name="T33" fmla="*/ 601465 h 3007"/>
                <a:gd name="T34" fmla="*/ 143877 w 3475"/>
                <a:gd name="T35" fmla="*/ 638257 h 3007"/>
                <a:gd name="T36" fmla="*/ 180388 w 3475"/>
                <a:gd name="T37" fmla="*/ 662252 h 3007"/>
                <a:gd name="T38" fmla="*/ 199860 w 3475"/>
                <a:gd name="T39" fmla="*/ 701176 h 3007"/>
                <a:gd name="T40" fmla="*/ 226634 w 3475"/>
                <a:gd name="T41" fmla="*/ 749965 h 3007"/>
                <a:gd name="T42" fmla="*/ 208243 w 3475"/>
                <a:gd name="T43" fmla="*/ 801687 h 3007"/>
                <a:gd name="T44" fmla="*/ 272610 w 3475"/>
                <a:gd name="T45" fmla="*/ 779025 h 3007"/>
                <a:gd name="T46" fmla="*/ 277748 w 3475"/>
                <a:gd name="T47" fmla="*/ 730503 h 3007"/>
                <a:gd name="T48" fmla="*/ 321560 w 3475"/>
                <a:gd name="T49" fmla="*/ 701176 h 3007"/>
                <a:gd name="T50" fmla="*/ 374838 w 3475"/>
                <a:gd name="T51" fmla="*/ 689179 h 3007"/>
                <a:gd name="T52" fmla="*/ 482205 w 3475"/>
                <a:gd name="T53" fmla="*/ 674516 h 3007"/>
                <a:gd name="T54" fmla="*/ 533320 w 3475"/>
                <a:gd name="T55" fmla="*/ 657453 h 3007"/>
                <a:gd name="T56" fmla="*/ 591736 w 3475"/>
                <a:gd name="T57" fmla="*/ 606531 h 3007"/>
                <a:gd name="T58" fmla="*/ 618510 w 3475"/>
                <a:gd name="T59" fmla="*/ 582003 h 3007"/>
                <a:gd name="T60" fmla="*/ 652586 w 3475"/>
                <a:gd name="T61" fmla="*/ 516418 h 3007"/>
                <a:gd name="T62" fmla="*/ 703971 w 3475"/>
                <a:gd name="T63" fmla="*/ 487357 h 3007"/>
                <a:gd name="T64" fmla="*/ 667190 w 3475"/>
                <a:gd name="T65" fmla="*/ 434036 h 3007"/>
                <a:gd name="T66" fmla="*/ 701267 w 3475"/>
                <a:gd name="T67" fmla="*/ 363119 h 3007"/>
                <a:gd name="T68" fmla="*/ 759953 w 3475"/>
                <a:gd name="T69" fmla="*/ 271139 h 3007"/>
                <a:gd name="T70" fmla="*/ 861912 w 3475"/>
                <a:gd name="T71" fmla="*/ 246878 h 3007"/>
                <a:gd name="T72" fmla="*/ 930334 w 3475"/>
                <a:gd name="T73" fmla="*/ 198089 h 3007"/>
                <a:gd name="T74" fmla="*/ 930334 w 3475"/>
                <a:gd name="T75" fmla="*/ 132504 h 3007"/>
                <a:gd name="T76" fmla="*/ 849201 w 3475"/>
                <a:gd name="T77" fmla="*/ 137036 h 3007"/>
                <a:gd name="T78" fmla="*/ 833785 w 3475"/>
                <a:gd name="T79" fmla="*/ 122906 h 3007"/>
                <a:gd name="T80" fmla="*/ 830269 w 3475"/>
                <a:gd name="T81" fmla="*/ 126105 h 3007"/>
                <a:gd name="T82" fmla="*/ 822967 w 3475"/>
                <a:gd name="T83" fmla="*/ 127705 h 3007"/>
                <a:gd name="T84" fmla="*/ 816747 w 3475"/>
                <a:gd name="T85" fmla="*/ 124239 h 3007"/>
                <a:gd name="T86" fmla="*/ 817558 w 3475"/>
                <a:gd name="T87" fmla="*/ 115707 h 3007"/>
                <a:gd name="T88" fmla="*/ 813502 w 3475"/>
                <a:gd name="T89" fmla="*/ 110908 h 3007"/>
                <a:gd name="T90" fmla="*/ 796464 w 3475"/>
                <a:gd name="T91" fmla="*/ 107709 h 3007"/>
                <a:gd name="T92" fmla="*/ 759412 w 3475"/>
                <a:gd name="T93" fmla="*/ 95978 h 3007"/>
                <a:gd name="T94" fmla="*/ 691531 w 3475"/>
                <a:gd name="T95" fmla="*/ 105310 h 3007"/>
                <a:gd name="T96" fmla="*/ 614994 w 3475"/>
                <a:gd name="T97" fmla="*/ 83981 h 3007"/>
                <a:gd name="T98" fmla="*/ 579025 w 3475"/>
                <a:gd name="T99" fmla="*/ 41857 h 3007"/>
                <a:gd name="T100" fmla="*/ 518716 w 3475"/>
                <a:gd name="T101" fmla="*/ 47456 h 3007"/>
                <a:gd name="T102" fmla="*/ 462463 w 3475"/>
                <a:gd name="T103" fmla="*/ 54388 h 3007"/>
                <a:gd name="T104" fmla="*/ 411348 w 3475"/>
                <a:gd name="T105" fmla="*/ 37592 h 3007"/>
                <a:gd name="T106" fmla="*/ 360234 w 3475"/>
                <a:gd name="T107" fmla="*/ 35192 h 3007"/>
                <a:gd name="T108" fmla="*/ 289648 w 3475"/>
                <a:gd name="T109" fmla="*/ 25594 h 3007"/>
                <a:gd name="T110" fmla="*/ 202023 w 3475"/>
                <a:gd name="T111" fmla="*/ 32793 h 3007"/>
                <a:gd name="T112" fmla="*/ 104663 w 3475"/>
                <a:gd name="T113" fmla="*/ 0 h 3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75" h="3007">
                  <a:moveTo>
                    <a:pt x="387" y="0"/>
                  </a:moveTo>
                  <a:lnTo>
                    <a:pt x="243" y="68"/>
                  </a:lnTo>
                  <a:lnTo>
                    <a:pt x="217" y="178"/>
                  </a:lnTo>
                  <a:lnTo>
                    <a:pt x="99" y="178"/>
                  </a:lnTo>
                  <a:lnTo>
                    <a:pt x="19" y="213"/>
                  </a:lnTo>
                  <a:lnTo>
                    <a:pt x="0" y="296"/>
                  </a:lnTo>
                  <a:lnTo>
                    <a:pt x="0" y="369"/>
                  </a:lnTo>
                  <a:lnTo>
                    <a:pt x="82" y="451"/>
                  </a:lnTo>
                  <a:lnTo>
                    <a:pt x="135" y="524"/>
                  </a:lnTo>
                  <a:lnTo>
                    <a:pt x="36" y="615"/>
                  </a:lnTo>
                  <a:lnTo>
                    <a:pt x="36" y="715"/>
                  </a:lnTo>
                  <a:lnTo>
                    <a:pt x="162" y="642"/>
                  </a:lnTo>
                  <a:lnTo>
                    <a:pt x="252" y="587"/>
                  </a:lnTo>
                  <a:lnTo>
                    <a:pt x="289" y="679"/>
                  </a:lnTo>
                  <a:lnTo>
                    <a:pt x="441" y="679"/>
                  </a:lnTo>
                  <a:lnTo>
                    <a:pt x="567" y="670"/>
                  </a:lnTo>
                  <a:lnTo>
                    <a:pt x="684" y="651"/>
                  </a:lnTo>
                  <a:lnTo>
                    <a:pt x="801" y="748"/>
                  </a:lnTo>
                  <a:lnTo>
                    <a:pt x="793" y="843"/>
                  </a:lnTo>
                  <a:lnTo>
                    <a:pt x="721" y="926"/>
                  </a:lnTo>
                  <a:lnTo>
                    <a:pt x="639" y="970"/>
                  </a:lnTo>
                  <a:lnTo>
                    <a:pt x="595" y="1043"/>
                  </a:lnTo>
                  <a:lnTo>
                    <a:pt x="612" y="1144"/>
                  </a:lnTo>
                  <a:lnTo>
                    <a:pt x="630" y="1254"/>
                  </a:lnTo>
                  <a:lnTo>
                    <a:pt x="567" y="1372"/>
                  </a:lnTo>
                  <a:lnTo>
                    <a:pt x="595" y="1481"/>
                  </a:lnTo>
                  <a:lnTo>
                    <a:pt x="478" y="1518"/>
                  </a:lnTo>
                  <a:lnTo>
                    <a:pt x="486" y="1664"/>
                  </a:lnTo>
                  <a:lnTo>
                    <a:pt x="558" y="1700"/>
                  </a:lnTo>
                  <a:lnTo>
                    <a:pt x="460" y="1864"/>
                  </a:lnTo>
                  <a:lnTo>
                    <a:pt x="460" y="2001"/>
                  </a:lnTo>
                  <a:lnTo>
                    <a:pt x="541" y="2074"/>
                  </a:lnTo>
                  <a:lnTo>
                    <a:pt x="432" y="2147"/>
                  </a:lnTo>
                  <a:lnTo>
                    <a:pt x="397" y="2256"/>
                  </a:lnTo>
                  <a:lnTo>
                    <a:pt x="406" y="2384"/>
                  </a:lnTo>
                  <a:lnTo>
                    <a:pt x="532" y="2394"/>
                  </a:lnTo>
                  <a:lnTo>
                    <a:pt x="612" y="2412"/>
                  </a:lnTo>
                  <a:lnTo>
                    <a:pt x="667" y="2484"/>
                  </a:lnTo>
                  <a:lnTo>
                    <a:pt x="693" y="2575"/>
                  </a:lnTo>
                  <a:lnTo>
                    <a:pt x="739" y="2630"/>
                  </a:lnTo>
                  <a:lnTo>
                    <a:pt x="775" y="2694"/>
                  </a:lnTo>
                  <a:lnTo>
                    <a:pt x="838" y="2813"/>
                  </a:lnTo>
                  <a:lnTo>
                    <a:pt x="802" y="2922"/>
                  </a:lnTo>
                  <a:lnTo>
                    <a:pt x="770" y="3007"/>
                  </a:lnTo>
                  <a:lnTo>
                    <a:pt x="1036" y="3007"/>
                  </a:lnTo>
                  <a:lnTo>
                    <a:pt x="1008" y="2922"/>
                  </a:lnTo>
                  <a:lnTo>
                    <a:pt x="982" y="2840"/>
                  </a:lnTo>
                  <a:lnTo>
                    <a:pt x="1027" y="2740"/>
                  </a:lnTo>
                  <a:lnTo>
                    <a:pt x="1080" y="2639"/>
                  </a:lnTo>
                  <a:lnTo>
                    <a:pt x="1189" y="2630"/>
                  </a:lnTo>
                  <a:lnTo>
                    <a:pt x="1260" y="2557"/>
                  </a:lnTo>
                  <a:lnTo>
                    <a:pt x="1386" y="2585"/>
                  </a:lnTo>
                  <a:lnTo>
                    <a:pt x="1576" y="2557"/>
                  </a:lnTo>
                  <a:lnTo>
                    <a:pt x="1783" y="2530"/>
                  </a:lnTo>
                  <a:lnTo>
                    <a:pt x="1936" y="2575"/>
                  </a:lnTo>
                  <a:lnTo>
                    <a:pt x="1972" y="2466"/>
                  </a:lnTo>
                  <a:lnTo>
                    <a:pt x="2053" y="2348"/>
                  </a:lnTo>
                  <a:lnTo>
                    <a:pt x="2188" y="2275"/>
                  </a:lnTo>
                  <a:lnTo>
                    <a:pt x="2308" y="2275"/>
                  </a:lnTo>
                  <a:lnTo>
                    <a:pt x="2287" y="2183"/>
                  </a:lnTo>
                  <a:lnTo>
                    <a:pt x="2332" y="2083"/>
                  </a:lnTo>
                  <a:lnTo>
                    <a:pt x="2413" y="1937"/>
                  </a:lnTo>
                  <a:lnTo>
                    <a:pt x="2521" y="1910"/>
                  </a:lnTo>
                  <a:lnTo>
                    <a:pt x="2603" y="1828"/>
                  </a:lnTo>
                  <a:lnTo>
                    <a:pt x="2494" y="1773"/>
                  </a:lnTo>
                  <a:lnTo>
                    <a:pt x="2467" y="1628"/>
                  </a:lnTo>
                  <a:lnTo>
                    <a:pt x="2485" y="1500"/>
                  </a:lnTo>
                  <a:lnTo>
                    <a:pt x="2593" y="1362"/>
                  </a:lnTo>
                  <a:lnTo>
                    <a:pt x="2701" y="1190"/>
                  </a:lnTo>
                  <a:lnTo>
                    <a:pt x="2810" y="1017"/>
                  </a:lnTo>
                  <a:lnTo>
                    <a:pt x="3016" y="970"/>
                  </a:lnTo>
                  <a:lnTo>
                    <a:pt x="3187" y="926"/>
                  </a:lnTo>
                  <a:lnTo>
                    <a:pt x="3283" y="838"/>
                  </a:lnTo>
                  <a:lnTo>
                    <a:pt x="3440" y="743"/>
                  </a:lnTo>
                  <a:lnTo>
                    <a:pt x="3475" y="624"/>
                  </a:lnTo>
                  <a:lnTo>
                    <a:pt x="3440" y="497"/>
                  </a:lnTo>
                  <a:lnTo>
                    <a:pt x="3298" y="515"/>
                  </a:lnTo>
                  <a:lnTo>
                    <a:pt x="3140" y="514"/>
                  </a:lnTo>
                  <a:lnTo>
                    <a:pt x="3106" y="475"/>
                  </a:lnTo>
                  <a:lnTo>
                    <a:pt x="3083" y="461"/>
                  </a:lnTo>
                  <a:lnTo>
                    <a:pt x="3073" y="466"/>
                  </a:lnTo>
                  <a:lnTo>
                    <a:pt x="3070" y="473"/>
                  </a:lnTo>
                  <a:lnTo>
                    <a:pt x="3055" y="473"/>
                  </a:lnTo>
                  <a:lnTo>
                    <a:pt x="3043" y="479"/>
                  </a:lnTo>
                  <a:lnTo>
                    <a:pt x="3026" y="484"/>
                  </a:lnTo>
                  <a:lnTo>
                    <a:pt x="3020" y="466"/>
                  </a:lnTo>
                  <a:lnTo>
                    <a:pt x="3017" y="446"/>
                  </a:lnTo>
                  <a:lnTo>
                    <a:pt x="3023" y="434"/>
                  </a:lnTo>
                  <a:lnTo>
                    <a:pt x="3032" y="419"/>
                  </a:lnTo>
                  <a:lnTo>
                    <a:pt x="3008" y="416"/>
                  </a:lnTo>
                  <a:lnTo>
                    <a:pt x="2983" y="400"/>
                  </a:lnTo>
                  <a:lnTo>
                    <a:pt x="2945" y="404"/>
                  </a:lnTo>
                  <a:lnTo>
                    <a:pt x="2918" y="396"/>
                  </a:lnTo>
                  <a:lnTo>
                    <a:pt x="2808" y="360"/>
                  </a:lnTo>
                  <a:lnTo>
                    <a:pt x="2720" y="425"/>
                  </a:lnTo>
                  <a:lnTo>
                    <a:pt x="2557" y="395"/>
                  </a:lnTo>
                  <a:lnTo>
                    <a:pt x="2430" y="396"/>
                  </a:lnTo>
                  <a:lnTo>
                    <a:pt x="2274" y="315"/>
                  </a:lnTo>
                  <a:lnTo>
                    <a:pt x="2160" y="269"/>
                  </a:lnTo>
                  <a:lnTo>
                    <a:pt x="2141" y="157"/>
                  </a:lnTo>
                  <a:lnTo>
                    <a:pt x="2026" y="204"/>
                  </a:lnTo>
                  <a:lnTo>
                    <a:pt x="1918" y="178"/>
                  </a:lnTo>
                  <a:lnTo>
                    <a:pt x="1783" y="123"/>
                  </a:lnTo>
                  <a:lnTo>
                    <a:pt x="1710" y="204"/>
                  </a:lnTo>
                  <a:lnTo>
                    <a:pt x="1603" y="114"/>
                  </a:lnTo>
                  <a:lnTo>
                    <a:pt x="1521" y="141"/>
                  </a:lnTo>
                  <a:lnTo>
                    <a:pt x="1395" y="195"/>
                  </a:lnTo>
                  <a:lnTo>
                    <a:pt x="1332" y="132"/>
                  </a:lnTo>
                  <a:lnTo>
                    <a:pt x="1197" y="132"/>
                  </a:lnTo>
                  <a:lnTo>
                    <a:pt x="1071" y="96"/>
                  </a:lnTo>
                  <a:lnTo>
                    <a:pt x="882" y="114"/>
                  </a:lnTo>
                  <a:lnTo>
                    <a:pt x="747" y="123"/>
                  </a:lnTo>
                  <a:lnTo>
                    <a:pt x="594" y="90"/>
                  </a:lnTo>
                  <a:lnTo>
                    <a:pt x="38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59" name="Freeform 29"/>
            <p:cNvSpPr>
              <a:spLocks/>
            </p:cNvSpPr>
            <p:nvPr/>
          </p:nvSpPr>
          <p:spPr bwMode="auto">
            <a:xfrm>
              <a:off x="3854054" y="3838576"/>
              <a:ext cx="196453" cy="373856"/>
            </a:xfrm>
            <a:custGeom>
              <a:avLst/>
              <a:gdLst>
                <a:gd name="T0" fmla="*/ 55313 w 985"/>
                <a:gd name="T1" fmla="*/ 33975 h 1878"/>
                <a:gd name="T2" fmla="*/ 113284 w 985"/>
                <a:gd name="T3" fmla="*/ 0 h 1878"/>
                <a:gd name="T4" fmla="*/ 122858 w 985"/>
                <a:gd name="T5" fmla="*/ 24419 h 1878"/>
                <a:gd name="T6" fmla="*/ 167533 w 985"/>
                <a:gd name="T7" fmla="*/ 24419 h 1878"/>
                <a:gd name="T8" fmla="*/ 198647 w 985"/>
                <a:gd name="T9" fmla="*/ 21500 h 1878"/>
                <a:gd name="T10" fmla="*/ 229760 w 985"/>
                <a:gd name="T11" fmla="*/ 17518 h 1878"/>
                <a:gd name="T12" fmla="*/ 261937 w 985"/>
                <a:gd name="T13" fmla="*/ 42734 h 1878"/>
                <a:gd name="T14" fmla="*/ 258746 w 985"/>
                <a:gd name="T15" fmla="*/ 68481 h 1878"/>
                <a:gd name="T16" fmla="*/ 239599 w 985"/>
                <a:gd name="T17" fmla="*/ 90511 h 1878"/>
                <a:gd name="T18" fmla="*/ 217261 w 985"/>
                <a:gd name="T19" fmla="*/ 101925 h 1878"/>
                <a:gd name="T20" fmla="*/ 206093 w 985"/>
                <a:gd name="T21" fmla="*/ 121566 h 1878"/>
                <a:gd name="T22" fmla="*/ 215400 w 985"/>
                <a:gd name="T23" fmla="*/ 177306 h 1878"/>
                <a:gd name="T24" fmla="*/ 198115 w 985"/>
                <a:gd name="T25" fmla="*/ 209158 h 1878"/>
                <a:gd name="T26" fmla="*/ 205295 w 985"/>
                <a:gd name="T27" fmla="*/ 238089 h 1878"/>
                <a:gd name="T28" fmla="*/ 173916 w 985"/>
                <a:gd name="T29" fmla="*/ 248176 h 1878"/>
                <a:gd name="T30" fmla="*/ 176575 w 985"/>
                <a:gd name="T31" fmla="*/ 286398 h 1878"/>
                <a:gd name="T32" fmla="*/ 195721 w 985"/>
                <a:gd name="T33" fmla="*/ 295953 h 1878"/>
                <a:gd name="T34" fmla="*/ 169395 w 985"/>
                <a:gd name="T35" fmla="*/ 338952 h 1878"/>
                <a:gd name="T36" fmla="*/ 169129 w 985"/>
                <a:gd name="T37" fmla="*/ 375847 h 1878"/>
                <a:gd name="T38" fmla="*/ 190669 w 985"/>
                <a:gd name="T39" fmla="*/ 395754 h 1878"/>
                <a:gd name="T40" fmla="*/ 162215 w 985"/>
                <a:gd name="T41" fmla="*/ 415396 h 1878"/>
                <a:gd name="T42" fmla="*/ 152376 w 985"/>
                <a:gd name="T43" fmla="*/ 444328 h 1878"/>
                <a:gd name="T44" fmla="*/ 155035 w 985"/>
                <a:gd name="T45" fmla="*/ 478302 h 1878"/>
                <a:gd name="T46" fmla="*/ 123390 w 985"/>
                <a:gd name="T47" fmla="*/ 481488 h 1878"/>
                <a:gd name="T48" fmla="*/ 104243 w 985"/>
                <a:gd name="T49" fmla="*/ 498475 h 1878"/>
                <a:gd name="T50" fmla="*/ 72332 w 985"/>
                <a:gd name="T51" fmla="*/ 481488 h 1878"/>
                <a:gd name="T52" fmla="*/ 37230 w 985"/>
                <a:gd name="T53" fmla="*/ 486000 h 1878"/>
                <a:gd name="T54" fmla="*/ 34039 w 985"/>
                <a:gd name="T55" fmla="*/ 456006 h 1878"/>
                <a:gd name="T56" fmla="*/ 51058 w 985"/>
                <a:gd name="T57" fmla="*/ 430525 h 1878"/>
                <a:gd name="T58" fmla="*/ 44676 w 985"/>
                <a:gd name="T59" fmla="*/ 392304 h 1878"/>
                <a:gd name="T60" fmla="*/ 61163 w 985"/>
                <a:gd name="T61" fmla="*/ 334706 h 1878"/>
                <a:gd name="T62" fmla="*/ 36166 w 985"/>
                <a:gd name="T63" fmla="*/ 337094 h 1878"/>
                <a:gd name="T64" fmla="*/ 12764 w 985"/>
                <a:gd name="T65" fmla="*/ 330724 h 1878"/>
                <a:gd name="T66" fmla="*/ 0 w 985"/>
                <a:gd name="T67" fmla="*/ 311613 h 1878"/>
                <a:gd name="T68" fmla="*/ 8510 w 985"/>
                <a:gd name="T69" fmla="*/ 286132 h 1878"/>
                <a:gd name="T70" fmla="*/ 25529 w 985"/>
                <a:gd name="T71" fmla="*/ 258528 h 1878"/>
                <a:gd name="T72" fmla="*/ 38293 w 985"/>
                <a:gd name="T73" fmla="*/ 233046 h 1878"/>
                <a:gd name="T74" fmla="*/ 48930 w 985"/>
                <a:gd name="T75" fmla="*/ 213935 h 1878"/>
                <a:gd name="T76" fmla="*/ 55313 w 985"/>
                <a:gd name="T77" fmla="*/ 171467 h 1878"/>
                <a:gd name="T78" fmla="*/ 68077 w 985"/>
                <a:gd name="T79" fmla="*/ 137492 h 1878"/>
                <a:gd name="T80" fmla="*/ 78714 w 985"/>
                <a:gd name="T81" fmla="*/ 112011 h 1878"/>
                <a:gd name="T82" fmla="*/ 61695 w 985"/>
                <a:gd name="T83" fmla="*/ 88653 h 1878"/>
                <a:gd name="T84" fmla="*/ 57440 w 985"/>
                <a:gd name="T85" fmla="*/ 61049 h 1878"/>
                <a:gd name="T86" fmla="*/ 55313 w 985"/>
                <a:gd name="T87" fmla="*/ 33975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5" h="1878">
                  <a:moveTo>
                    <a:pt x="208" y="128"/>
                  </a:moveTo>
                  <a:lnTo>
                    <a:pt x="426" y="0"/>
                  </a:lnTo>
                  <a:lnTo>
                    <a:pt x="462" y="92"/>
                  </a:lnTo>
                  <a:lnTo>
                    <a:pt x="630" y="92"/>
                  </a:lnTo>
                  <a:lnTo>
                    <a:pt x="747" y="81"/>
                  </a:lnTo>
                  <a:lnTo>
                    <a:pt x="864" y="66"/>
                  </a:lnTo>
                  <a:lnTo>
                    <a:pt x="985" y="161"/>
                  </a:lnTo>
                  <a:lnTo>
                    <a:pt x="973" y="258"/>
                  </a:lnTo>
                  <a:lnTo>
                    <a:pt x="901" y="341"/>
                  </a:lnTo>
                  <a:lnTo>
                    <a:pt x="817" y="384"/>
                  </a:lnTo>
                  <a:lnTo>
                    <a:pt x="775" y="458"/>
                  </a:lnTo>
                  <a:lnTo>
                    <a:pt x="810" y="668"/>
                  </a:lnTo>
                  <a:lnTo>
                    <a:pt x="745" y="788"/>
                  </a:lnTo>
                  <a:lnTo>
                    <a:pt x="772" y="897"/>
                  </a:lnTo>
                  <a:lnTo>
                    <a:pt x="654" y="935"/>
                  </a:lnTo>
                  <a:lnTo>
                    <a:pt x="664" y="1079"/>
                  </a:lnTo>
                  <a:lnTo>
                    <a:pt x="736" y="1115"/>
                  </a:lnTo>
                  <a:lnTo>
                    <a:pt x="637" y="1277"/>
                  </a:lnTo>
                  <a:lnTo>
                    <a:pt x="636" y="1416"/>
                  </a:lnTo>
                  <a:lnTo>
                    <a:pt x="717" y="1491"/>
                  </a:lnTo>
                  <a:lnTo>
                    <a:pt x="610" y="1565"/>
                  </a:lnTo>
                  <a:lnTo>
                    <a:pt x="573" y="1674"/>
                  </a:lnTo>
                  <a:lnTo>
                    <a:pt x="583" y="1802"/>
                  </a:lnTo>
                  <a:lnTo>
                    <a:pt x="464" y="1814"/>
                  </a:lnTo>
                  <a:lnTo>
                    <a:pt x="392" y="1878"/>
                  </a:lnTo>
                  <a:lnTo>
                    <a:pt x="272" y="1814"/>
                  </a:lnTo>
                  <a:lnTo>
                    <a:pt x="140" y="1831"/>
                  </a:lnTo>
                  <a:lnTo>
                    <a:pt x="128" y="1718"/>
                  </a:lnTo>
                  <a:lnTo>
                    <a:pt x="192" y="1622"/>
                  </a:lnTo>
                  <a:lnTo>
                    <a:pt x="168" y="1478"/>
                  </a:lnTo>
                  <a:lnTo>
                    <a:pt x="230" y="1261"/>
                  </a:lnTo>
                  <a:lnTo>
                    <a:pt x="136" y="1270"/>
                  </a:lnTo>
                  <a:lnTo>
                    <a:pt x="48" y="1246"/>
                  </a:lnTo>
                  <a:lnTo>
                    <a:pt x="0" y="1174"/>
                  </a:lnTo>
                  <a:lnTo>
                    <a:pt x="32" y="1078"/>
                  </a:lnTo>
                  <a:lnTo>
                    <a:pt x="96" y="974"/>
                  </a:lnTo>
                  <a:lnTo>
                    <a:pt x="144" y="878"/>
                  </a:lnTo>
                  <a:lnTo>
                    <a:pt x="184" y="806"/>
                  </a:lnTo>
                  <a:lnTo>
                    <a:pt x="208" y="646"/>
                  </a:lnTo>
                  <a:lnTo>
                    <a:pt x="256" y="518"/>
                  </a:lnTo>
                  <a:lnTo>
                    <a:pt x="296" y="422"/>
                  </a:lnTo>
                  <a:lnTo>
                    <a:pt x="232" y="334"/>
                  </a:lnTo>
                  <a:lnTo>
                    <a:pt x="216" y="230"/>
                  </a:lnTo>
                  <a:lnTo>
                    <a:pt x="208" y="128"/>
                  </a:lnTo>
                  <a:close/>
                </a:path>
              </a:pathLst>
            </a:custGeom>
            <a:solidFill>
              <a:srgbClr val="FFFF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0" name="Freeform 30"/>
            <p:cNvSpPr>
              <a:spLocks/>
            </p:cNvSpPr>
            <p:nvPr/>
          </p:nvSpPr>
          <p:spPr bwMode="auto">
            <a:xfrm>
              <a:off x="4794647" y="3475435"/>
              <a:ext cx="676275" cy="670322"/>
            </a:xfrm>
            <a:custGeom>
              <a:avLst/>
              <a:gdLst>
                <a:gd name="T0" fmla="*/ 107274 w 3337"/>
                <a:gd name="T1" fmla="*/ 325659 h 3351"/>
                <a:gd name="T2" fmla="*/ 142132 w 3337"/>
                <a:gd name="T3" fmla="*/ 280851 h 3351"/>
                <a:gd name="T4" fmla="*/ 202930 w 3337"/>
                <a:gd name="T5" fmla="*/ 280851 h 3351"/>
                <a:gd name="T6" fmla="*/ 273185 w 3337"/>
                <a:gd name="T7" fmla="*/ 312857 h 3351"/>
                <a:gd name="T8" fmla="*/ 305070 w 3337"/>
                <a:gd name="T9" fmla="*/ 421410 h 3351"/>
                <a:gd name="T10" fmla="*/ 375326 w 3337"/>
                <a:gd name="T11" fmla="*/ 491556 h 3351"/>
                <a:gd name="T12" fmla="*/ 464496 w 3337"/>
                <a:gd name="T13" fmla="*/ 571304 h 3351"/>
                <a:gd name="T14" fmla="*/ 541236 w 3337"/>
                <a:gd name="T15" fmla="*/ 587306 h 3351"/>
                <a:gd name="T16" fmla="*/ 582579 w 3337"/>
                <a:gd name="T17" fmla="*/ 628914 h 3351"/>
                <a:gd name="T18" fmla="*/ 614464 w 3337"/>
                <a:gd name="T19" fmla="*/ 641716 h 3351"/>
                <a:gd name="T20" fmla="*/ 643106 w 3337"/>
                <a:gd name="T21" fmla="*/ 689458 h 3351"/>
                <a:gd name="T22" fmla="*/ 694177 w 3337"/>
                <a:gd name="T23" fmla="*/ 699060 h 3351"/>
                <a:gd name="T24" fmla="*/ 723089 w 3337"/>
                <a:gd name="T25" fmla="*/ 782008 h 3351"/>
                <a:gd name="T26" fmla="*/ 710119 w 3337"/>
                <a:gd name="T27" fmla="*/ 842819 h 3351"/>
                <a:gd name="T28" fmla="*/ 719847 w 3337"/>
                <a:gd name="T29" fmla="*/ 893762 h 3351"/>
                <a:gd name="T30" fmla="*/ 767674 w 3337"/>
                <a:gd name="T31" fmla="*/ 852154 h 3351"/>
                <a:gd name="T32" fmla="*/ 767674 w 3337"/>
                <a:gd name="T33" fmla="*/ 810814 h 3351"/>
                <a:gd name="T34" fmla="*/ 806045 w 3337"/>
                <a:gd name="T35" fmla="*/ 794811 h 3351"/>
                <a:gd name="T36" fmla="*/ 780374 w 3337"/>
                <a:gd name="T37" fmla="*/ 743601 h 3351"/>
                <a:gd name="T38" fmla="*/ 754974 w 3337"/>
                <a:gd name="T39" fmla="*/ 711862 h 3351"/>
                <a:gd name="T40" fmla="*/ 812260 w 3337"/>
                <a:gd name="T41" fmla="*/ 676656 h 3351"/>
                <a:gd name="T42" fmla="*/ 860087 w 3337"/>
                <a:gd name="T43" fmla="*/ 695859 h 3351"/>
                <a:gd name="T44" fmla="*/ 901700 w 3337"/>
                <a:gd name="T45" fmla="*/ 686258 h 3351"/>
                <a:gd name="T46" fmla="*/ 834687 w 3337"/>
                <a:gd name="T47" fmla="*/ 628914 h 3351"/>
                <a:gd name="T48" fmla="*/ 735789 w 3337"/>
                <a:gd name="T49" fmla="*/ 584106 h 3351"/>
                <a:gd name="T50" fmla="*/ 729304 w 3337"/>
                <a:gd name="T51" fmla="*/ 542765 h 3351"/>
                <a:gd name="T52" fmla="*/ 700662 w 3337"/>
                <a:gd name="T53" fmla="*/ 523562 h 3351"/>
                <a:gd name="T54" fmla="*/ 636891 w 3337"/>
                <a:gd name="T55" fmla="*/ 517160 h 3351"/>
                <a:gd name="T56" fmla="*/ 569879 w 3337"/>
                <a:gd name="T57" fmla="*/ 456349 h 3351"/>
                <a:gd name="T58" fmla="*/ 534751 w 3337"/>
                <a:gd name="T59" fmla="*/ 357398 h 3351"/>
                <a:gd name="T60" fmla="*/ 464496 w 3337"/>
                <a:gd name="T61" fmla="*/ 319258 h 3351"/>
                <a:gd name="T62" fmla="*/ 416668 w 3337"/>
                <a:gd name="T63" fmla="*/ 271249 h 3351"/>
                <a:gd name="T64" fmla="*/ 439096 w 3337"/>
                <a:gd name="T65" fmla="*/ 223507 h 3351"/>
                <a:gd name="T66" fmla="*/ 429368 w 3337"/>
                <a:gd name="T67" fmla="*/ 149894 h 3351"/>
                <a:gd name="T68" fmla="*/ 501245 w 3337"/>
                <a:gd name="T69" fmla="*/ 136825 h 3351"/>
                <a:gd name="T70" fmla="*/ 515566 w 3337"/>
                <a:gd name="T71" fmla="*/ 89350 h 3351"/>
                <a:gd name="T72" fmla="*/ 461253 w 3337"/>
                <a:gd name="T73" fmla="*/ 54143 h 3351"/>
                <a:gd name="T74" fmla="*/ 416668 w 3337"/>
                <a:gd name="T75" fmla="*/ 3201 h 3351"/>
                <a:gd name="T76" fmla="*/ 357762 w 3337"/>
                <a:gd name="T77" fmla="*/ 1067 h 3351"/>
                <a:gd name="T78" fmla="*/ 289128 w 3337"/>
                <a:gd name="T79" fmla="*/ 28805 h 3351"/>
                <a:gd name="T80" fmla="*/ 231572 w 3337"/>
                <a:gd name="T81" fmla="*/ 76547 h 3351"/>
                <a:gd name="T82" fmla="*/ 164560 w 3337"/>
                <a:gd name="T83" fmla="*/ 108553 h 3351"/>
                <a:gd name="T84" fmla="*/ 123217 w 3337"/>
                <a:gd name="T85" fmla="*/ 73347 h 3351"/>
                <a:gd name="T86" fmla="*/ 56204 w 3337"/>
                <a:gd name="T87" fmla="*/ 130957 h 3351"/>
                <a:gd name="T88" fmla="*/ 31074 w 3337"/>
                <a:gd name="T89" fmla="*/ 161096 h 3351"/>
                <a:gd name="T90" fmla="*/ 0 w 3337"/>
                <a:gd name="T91" fmla="*/ 200836 h 3351"/>
                <a:gd name="T92" fmla="*/ 12160 w 3337"/>
                <a:gd name="T93" fmla="*/ 271516 h 3351"/>
                <a:gd name="T94" fmla="*/ 77551 w 3337"/>
                <a:gd name="T95" fmla="*/ 296587 h 33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37" h="3351">
                  <a:moveTo>
                    <a:pt x="270" y="1238"/>
                  </a:moveTo>
                  <a:lnTo>
                    <a:pt x="397" y="1221"/>
                  </a:lnTo>
                  <a:lnTo>
                    <a:pt x="432" y="1113"/>
                  </a:lnTo>
                  <a:lnTo>
                    <a:pt x="526" y="1053"/>
                  </a:lnTo>
                  <a:lnTo>
                    <a:pt x="633" y="1017"/>
                  </a:lnTo>
                  <a:lnTo>
                    <a:pt x="751" y="1053"/>
                  </a:lnTo>
                  <a:lnTo>
                    <a:pt x="881" y="1149"/>
                  </a:lnTo>
                  <a:lnTo>
                    <a:pt x="1011" y="1173"/>
                  </a:lnTo>
                  <a:lnTo>
                    <a:pt x="1011" y="1412"/>
                  </a:lnTo>
                  <a:lnTo>
                    <a:pt x="1129" y="1580"/>
                  </a:lnTo>
                  <a:lnTo>
                    <a:pt x="1235" y="1699"/>
                  </a:lnTo>
                  <a:lnTo>
                    <a:pt x="1389" y="1843"/>
                  </a:lnTo>
                  <a:lnTo>
                    <a:pt x="1483" y="1939"/>
                  </a:lnTo>
                  <a:lnTo>
                    <a:pt x="1719" y="2142"/>
                  </a:lnTo>
                  <a:lnTo>
                    <a:pt x="1837" y="2202"/>
                  </a:lnTo>
                  <a:lnTo>
                    <a:pt x="2003" y="2202"/>
                  </a:lnTo>
                  <a:lnTo>
                    <a:pt x="2073" y="2334"/>
                  </a:lnTo>
                  <a:lnTo>
                    <a:pt x="2156" y="2358"/>
                  </a:lnTo>
                  <a:lnTo>
                    <a:pt x="2192" y="2429"/>
                  </a:lnTo>
                  <a:lnTo>
                    <a:pt x="2274" y="2406"/>
                  </a:lnTo>
                  <a:lnTo>
                    <a:pt x="2345" y="2465"/>
                  </a:lnTo>
                  <a:lnTo>
                    <a:pt x="2380" y="2585"/>
                  </a:lnTo>
                  <a:lnTo>
                    <a:pt x="2463" y="2645"/>
                  </a:lnTo>
                  <a:lnTo>
                    <a:pt x="2569" y="2621"/>
                  </a:lnTo>
                  <a:lnTo>
                    <a:pt x="2581" y="2789"/>
                  </a:lnTo>
                  <a:lnTo>
                    <a:pt x="2676" y="2932"/>
                  </a:lnTo>
                  <a:lnTo>
                    <a:pt x="2723" y="3076"/>
                  </a:lnTo>
                  <a:lnTo>
                    <a:pt x="2628" y="3160"/>
                  </a:lnTo>
                  <a:lnTo>
                    <a:pt x="2564" y="3326"/>
                  </a:lnTo>
                  <a:lnTo>
                    <a:pt x="2664" y="3351"/>
                  </a:lnTo>
                  <a:lnTo>
                    <a:pt x="2747" y="3255"/>
                  </a:lnTo>
                  <a:lnTo>
                    <a:pt x="2841" y="3195"/>
                  </a:lnTo>
                  <a:lnTo>
                    <a:pt x="2794" y="3124"/>
                  </a:lnTo>
                  <a:lnTo>
                    <a:pt x="2841" y="3040"/>
                  </a:lnTo>
                  <a:lnTo>
                    <a:pt x="2918" y="3027"/>
                  </a:lnTo>
                  <a:lnTo>
                    <a:pt x="2983" y="2980"/>
                  </a:lnTo>
                  <a:lnTo>
                    <a:pt x="2959" y="2872"/>
                  </a:lnTo>
                  <a:lnTo>
                    <a:pt x="2888" y="2788"/>
                  </a:lnTo>
                  <a:lnTo>
                    <a:pt x="2806" y="2777"/>
                  </a:lnTo>
                  <a:lnTo>
                    <a:pt x="2794" y="2669"/>
                  </a:lnTo>
                  <a:lnTo>
                    <a:pt x="2853" y="2537"/>
                  </a:lnTo>
                  <a:lnTo>
                    <a:pt x="3006" y="2537"/>
                  </a:lnTo>
                  <a:lnTo>
                    <a:pt x="3101" y="2525"/>
                  </a:lnTo>
                  <a:lnTo>
                    <a:pt x="3183" y="2609"/>
                  </a:lnTo>
                  <a:lnTo>
                    <a:pt x="3278" y="2693"/>
                  </a:lnTo>
                  <a:lnTo>
                    <a:pt x="3337" y="2573"/>
                  </a:lnTo>
                  <a:lnTo>
                    <a:pt x="3254" y="2441"/>
                  </a:lnTo>
                  <a:lnTo>
                    <a:pt x="3089" y="2358"/>
                  </a:lnTo>
                  <a:lnTo>
                    <a:pt x="2912" y="2262"/>
                  </a:lnTo>
                  <a:lnTo>
                    <a:pt x="2723" y="2190"/>
                  </a:lnTo>
                  <a:lnTo>
                    <a:pt x="2605" y="2094"/>
                  </a:lnTo>
                  <a:lnTo>
                    <a:pt x="2699" y="2035"/>
                  </a:lnTo>
                  <a:lnTo>
                    <a:pt x="2676" y="1939"/>
                  </a:lnTo>
                  <a:lnTo>
                    <a:pt x="2593" y="1963"/>
                  </a:lnTo>
                  <a:lnTo>
                    <a:pt x="2475" y="1963"/>
                  </a:lnTo>
                  <a:lnTo>
                    <a:pt x="2357" y="1939"/>
                  </a:lnTo>
                  <a:lnTo>
                    <a:pt x="2262" y="1855"/>
                  </a:lnTo>
                  <a:lnTo>
                    <a:pt x="2109" y="1711"/>
                  </a:lnTo>
                  <a:lnTo>
                    <a:pt x="2003" y="1532"/>
                  </a:lnTo>
                  <a:lnTo>
                    <a:pt x="1979" y="1340"/>
                  </a:lnTo>
                  <a:lnTo>
                    <a:pt x="1873" y="1293"/>
                  </a:lnTo>
                  <a:lnTo>
                    <a:pt x="1719" y="1197"/>
                  </a:lnTo>
                  <a:lnTo>
                    <a:pt x="1560" y="1141"/>
                  </a:lnTo>
                  <a:lnTo>
                    <a:pt x="1542" y="1017"/>
                  </a:lnTo>
                  <a:lnTo>
                    <a:pt x="1566" y="898"/>
                  </a:lnTo>
                  <a:lnTo>
                    <a:pt x="1625" y="838"/>
                  </a:lnTo>
                  <a:lnTo>
                    <a:pt x="1530" y="682"/>
                  </a:lnTo>
                  <a:lnTo>
                    <a:pt x="1589" y="562"/>
                  </a:lnTo>
                  <a:lnTo>
                    <a:pt x="1737" y="543"/>
                  </a:lnTo>
                  <a:lnTo>
                    <a:pt x="1855" y="513"/>
                  </a:lnTo>
                  <a:lnTo>
                    <a:pt x="1908" y="455"/>
                  </a:lnTo>
                  <a:lnTo>
                    <a:pt x="1908" y="335"/>
                  </a:lnTo>
                  <a:lnTo>
                    <a:pt x="1849" y="203"/>
                  </a:lnTo>
                  <a:lnTo>
                    <a:pt x="1707" y="203"/>
                  </a:lnTo>
                  <a:lnTo>
                    <a:pt x="1577" y="96"/>
                  </a:lnTo>
                  <a:lnTo>
                    <a:pt x="1542" y="12"/>
                  </a:lnTo>
                  <a:lnTo>
                    <a:pt x="1448" y="0"/>
                  </a:lnTo>
                  <a:lnTo>
                    <a:pt x="1324" y="4"/>
                  </a:lnTo>
                  <a:lnTo>
                    <a:pt x="1200" y="96"/>
                  </a:lnTo>
                  <a:lnTo>
                    <a:pt x="1070" y="108"/>
                  </a:lnTo>
                  <a:lnTo>
                    <a:pt x="987" y="239"/>
                  </a:lnTo>
                  <a:lnTo>
                    <a:pt x="857" y="287"/>
                  </a:lnTo>
                  <a:lnTo>
                    <a:pt x="704" y="323"/>
                  </a:lnTo>
                  <a:lnTo>
                    <a:pt x="609" y="407"/>
                  </a:lnTo>
                  <a:lnTo>
                    <a:pt x="526" y="347"/>
                  </a:lnTo>
                  <a:lnTo>
                    <a:pt x="456" y="275"/>
                  </a:lnTo>
                  <a:lnTo>
                    <a:pt x="373" y="431"/>
                  </a:lnTo>
                  <a:lnTo>
                    <a:pt x="208" y="491"/>
                  </a:lnTo>
                  <a:lnTo>
                    <a:pt x="54" y="491"/>
                  </a:lnTo>
                  <a:lnTo>
                    <a:pt x="115" y="604"/>
                  </a:lnTo>
                  <a:lnTo>
                    <a:pt x="118" y="685"/>
                  </a:lnTo>
                  <a:lnTo>
                    <a:pt x="0" y="753"/>
                  </a:lnTo>
                  <a:lnTo>
                    <a:pt x="78" y="875"/>
                  </a:lnTo>
                  <a:lnTo>
                    <a:pt x="45" y="1018"/>
                  </a:lnTo>
                  <a:lnTo>
                    <a:pt x="171" y="1101"/>
                  </a:lnTo>
                  <a:lnTo>
                    <a:pt x="287" y="1112"/>
                  </a:lnTo>
                  <a:lnTo>
                    <a:pt x="270" y="1238"/>
                  </a:lnTo>
                  <a:close/>
                </a:path>
              </a:pathLst>
            </a:custGeom>
            <a:solidFill>
              <a:srgbClr val="008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1" name="Freeform 31"/>
            <p:cNvSpPr>
              <a:spLocks/>
            </p:cNvSpPr>
            <p:nvPr/>
          </p:nvSpPr>
          <p:spPr bwMode="auto">
            <a:xfrm>
              <a:off x="5106592" y="3164681"/>
              <a:ext cx="382190" cy="182166"/>
            </a:xfrm>
            <a:custGeom>
              <a:avLst/>
              <a:gdLst>
                <a:gd name="T0" fmla="*/ 201509 w 1884"/>
                <a:gd name="T1" fmla="*/ 1596 h 913"/>
                <a:gd name="T2" fmla="*/ 179329 w 1884"/>
                <a:gd name="T3" fmla="*/ 2660 h 913"/>
                <a:gd name="T4" fmla="*/ 155527 w 1884"/>
                <a:gd name="T5" fmla="*/ 0 h 913"/>
                <a:gd name="T6" fmla="*/ 131995 w 1884"/>
                <a:gd name="T7" fmla="*/ 20751 h 913"/>
                <a:gd name="T8" fmla="*/ 88177 w 1884"/>
                <a:gd name="T9" fmla="*/ 37245 h 913"/>
                <a:gd name="T10" fmla="*/ 60047 w 1884"/>
                <a:gd name="T11" fmla="*/ 58527 h 913"/>
                <a:gd name="T12" fmla="*/ 31105 w 1884"/>
                <a:gd name="T13" fmla="*/ 55867 h 913"/>
                <a:gd name="T14" fmla="*/ 0 w 1884"/>
                <a:gd name="T15" fmla="*/ 79012 h 913"/>
                <a:gd name="T16" fmla="*/ 5680 w 1884"/>
                <a:gd name="T17" fmla="*/ 111202 h 913"/>
                <a:gd name="T18" fmla="*/ 15958 w 1884"/>
                <a:gd name="T19" fmla="*/ 145254 h 913"/>
                <a:gd name="T20" fmla="*/ 35974 w 1884"/>
                <a:gd name="T21" fmla="*/ 170527 h 913"/>
                <a:gd name="T22" fmla="*/ 78169 w 1884"/>
                <a:gd name="T23" fmla="*/ 202451 h 913"/>
                <a:gd name="T24" fmla="*/ 104947 w 1884"/>
                <a:gd name="T25" fmla="*/ 224266 h 913"/>
                <a:gd name="T26" fmla="*/ 129831 w 1884"/>
                <a:gd name="T27" fmla="*/ 242622 h 913"/>
                <a:gd name="T28" fmla="*/ 154715 w 1884"/>
                <a:gd name="T29" fmla="*/ 240494 h 913"/>
                <a:gd name="T30" fmla="*/ 183927 w 1884"/>
                <a:gd name="T31" fmla="*/ 242888 h 913"/>
                <a:gd name="T32" fmla="*/ 205836 w 1884"/>
                <a:gd name="T33" fmla="*/ 228256 h 913"/>
                <a:gd name="T34" fmla="*/ 213139 w 1884"/>
                <a:gd name="T35" fmla="*/ 206441 h 913"/>
                <a:gd name="T36" fmla="*/ 230180 w 1884"/>
                <a:gd name="T37" fmla="*/ 213624 h 913"/>
                <a:gd name="T38" fmla="*/ 261826 w 1884"/>
                <a:gd name="T39" fmla="*/ 213624 h 913"/>
                <a:gd name="T40" fmla="*/ 276432 w 1884"/>
                <a:gd name="T41" fmla="*/ 228256 h 913"/>
                <a:gd name="T42" fmla="*/ 308078 w 1884"/>
                <a:gd name="T43" fmla="*/ 238099 h 913"/>
                <a:gd name="T44" fmla="*/ 342159 w 1884"/>
                <a:gd name="T45" fmla="*/ 232247 h 913"/>
                <a:gd name="T46" fmla="*/ 371912 w 1884"/>
                <a:gd name="T47" fmla="*/ 232247 h 913"/>
                <a:gd name="T48" fmla="*/ 398690 w 1884"/>
                <a:gd name="T49" fmla="*/ 224266 h 913"/>
                <a:gd name="T50" fmla="*/ 423844 w 1884"/>
                <a:gd name="T51" fmla="*/ 225862 h 913"/>
                <a:gd name="T52" fmla="*/ 427090 w 1884"/>
                <a:gd name="T53" fmla="*/ 204313 h 913"/>
                <a:gd name="T54" fmla="*/ 435746 w 1884"/>
                <a:gd name="T55" fmla="*/ 184095 h 913"/>
                <a:gd name="T56" fmla="*/ 460900 w 1884"/>
                <a:gd name="T57" fmla="*/ 167335 h 913"/>
                <a:gd name="T58" fmla="*/ 485244 w 1884"/>
                <a:gd name="T59" fmla="*/ 160418 h 913"/>
                <a:gd name="T60" fmla="*/ 509587 w 1884"/>
                <a:gd name="T61" fmla="*/ 167335 h 913"/>
                <a:gd name="T62" fmla="*/ 490112 w 1884"/>
                <a:gd name="T63" fmla="*/ 137273 h 913"/>
                <a:gd name="T64" fmla="*/ 457384 w 1884"/>
                <a:gd name="T65" fmla="*/ 112532 h 913"/>
                <a:gd name="T66" fmla="*/ 371101 w 1884"/>
                <a:gd name="T67" fmla="*/ 67040 h 913"/>
                <a:gd name="T68" fmla="*/ 317545 w 1884"/>
                <a:gd name="T69" fmla="*/ 58261 h 913"/>
                <a:gd name="T70" fmla="*/ 293202 w 1884"/>
                <a:gd name="T71" fmla="*/ 36979 h 913"/>
                <a:gd name="T72" fmla="*/ 250466 w 1884"/>
                <a:gd name="T73" fmla="*/ 15430 h 913"/>
                <a:gd name="T74" fmla="*/ 201509 w 1884"/>
                <a:gd name="T75" fmla="*/ 1596 h 9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4" h="913">
                  <a:moveTo>
                    <a:pt x="745" y="6"/>
                  </a:moveTo>
                  <a:lnTo>
                    <a:pt x="663" y="10"/>
                  </a:lnTo>
                  <a:lnTo>
                    <a:pt x="575" y="0"/>
                  </a:lnTo>
                  <a:lnTo>
                    <a:pt x="488" y="78"/>
                  </a:lnTo>
                  <a:lnTo>
                    <a:pt x="326" y="140"/>
                  </a:lnTo>
                  <a:lnTo>
                    <a:pt x="222" y="220"/>
                  </a:lnTo>
                  <a:lnTo>
                    <a:pt x="115" y="210"/>
                  </a:lnTo>
                  <a:lnTo>
                    <a:pt x="0" y="297"/>
                  </a:lnTo>
                  <a:lnTo>
                    <a:pt x="21" y="418"/>
                  </a:lnTo>
                  <a:lnTo>
                    <a:pt x="59" y="546"/>
                  </a:lnTo>
                  <a:lnTo>
                    <a:pt x="133" y="641"/>
                  </a:lnTo>
                  <a:lnTo>
                    <a:pt x="289" y="761"/>
                  </a:lnTo>
                  <a:lnTo>
                    <a:pt x="388" y="843"/>
                  </a:lnTo>
                  <a:lnTo>
                    <a:pt x="480" y="912"/>
                  </a:lnTo>
                  <a:lnTo>
                    <a:pt x="572" y="904"/>
                  </a:lnTo>
                  <a:lnTo>
                    <a:pt x="680" y="913"/>
                  </a:lnTo>
                  <a:lnTo>
                    <a:pt x="761" y="858"/>
                  </a:lnTo>
                  <a:lnTo>
                    <a:pt x="788" y="776"/>
                  </a:lnTo>
                  <a:lnTo>
                    <a:pt x="851" y="803"/>
                  </a:lnTo>
                  <a:lnTo>
                    <a:pt x="968" y="803"/>
                  </a:lnTo>
                  <a:lnTo>
                    <a:pt x="1022" y="858"/>
                  </a:lnTo>
                  <a:lnTo>
                    <a:pt x="1139" y="895"/>
                  </a:lnTo>
                  <a:lnTo>
                    <a:pt x="1265" y="873"/>
                  </a:lnTo>
                  <a:lnTo>
                    <a:pt x="1375" y="873"/>
                  </a:lnTo>
                  <a:lnTo>
                    <a:pt x="1474" y="843"/>
                  </a:lnTo>
                  <a:lnTo>
                    <a:pt x="1567" y="849"/>
                  </a:lnTo>
                  <a:lnTo>
                    <a:pt x="1579" y="768"/>
                  </a:lnTo>
                  <a:lnTo>
                    <a:pt x="1611" y="692"/>
                  </a:lnTo>
                  <a:lnTo>
                    <a:pt x="1704" y="629"/>
                  </a:lnTo>
                  <a:lnTo>
                    <a:pt x="1794" y="603"/>
                  </a:lnTo>
                  <a:lnTo>
                    <a:pt x="1884" y="629"/>
                  </a:lnTo>
                  <a:lnTo>
                    <a:pt x="1812" y="516"/>
                  </a:lnTo>
                  <a:lnTo>
                    <a:pt x="1691" y="423"/>
                  </a:lnTo>
                  <a:lnTo>
                    <a:pt x="1372" y="252"/>
                  </a:lnTo>
                  <a:lnTo>
                    <a:pt x="1174" y="219"/>
                  </a:lnTo>
                  <a:lnTo>
                    <a:pt x="1084" y="139"/>
                  </a:lnTo>
                  <a:lnTo>
                    <a:pt x="926" y="58"/>
                  </a:lnTo>
                  <a:lnTo>
                    <a:pt x="745" y="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2" name="Freeform 32"/>
            <p:cNvSpPr>
              <a:spLocks/>
            </p:cNvSpPr>
            <p:nvPr/>
          </p:nvSpPr>
          <p:spPr bwMode="auto">
            <a:xfrm>
              <a:off x="4964907" y="3320653"/>
              <a:ext cx="432197" cy="203597"/>
            </a:xfrm>
            <a:custGeom>
              <a:avLst/>
              <a:gdLst>
                <a:gd name="T0" fmla="*/ 450577 w 2132"/>
                <a:gd name="T1" fmla="*/ 6375 h 1022"/>
                <a:gd name="T2" fmla="*/ 420575 w 2132"/>
                <a:gd name="T3" fmla="*/ 6375 h 1022"/>
                <a:gd name="T4" fmla="*/ 401925 w 2132"/>
                <a:gd name="T5" fmla="*/ 0 h 1022"/>
                <a:gd name="T6" fmla="*/ 395167 w 2132"/>
                <a:gd name="T7" fmla="*/ 20984 h 1022"/>
                <a:gd name="T8" fmla="*/ 374355 w 2132"/>
                <a:gd name="T9" fmla="*/ 35327 h 1022"/>
                <a:gd name="T10" fmla="*/ 344082 w 2132"/>
                <a:gd name="T11" fmla="*/ 32937 h 1022"/>
                <a:gd name="T12" fmla="*/ 320026 w 2132"/>
                <a:gd name="T13" fmla="*/ 35858 h 1022"/>
                <a:gd name="T14" fmla="*/ 296781 w 2132"/>
                <a:gd name="T15" fmla="*/ 50467 h 1022"/>
                <a:gd name="T16" fmla="*/ 266508 w 2132"/>
                <a:gd name="T17" fmla="*/ 56842 h 1022"/>
                <a:gd name="T18" fmla="*/ 238127 w 2132"/>
                <a:gd name="T19" fmla="*/ 81545 h 1022"/>
                <a:gd name="T20" fmla="*/ 239479 w 2132"/>
                <a:gd name="T21" fmla="*/ 108372 h 1022"/>
                <a:gd name="T22" fmla="*/ 254886 w 2132"/>
                <a:gd name="T23" fmla="*/ 129887 h 1022"/>
                <a:gd name="T24" fmla="*/ 161364 w 2132"/>
                <a:gd name="T25" fmla="*/ 151934 h 1022"/>
                <a:gd name="T26" fmla="*/ 104063 w 2132"/>
                <a:gd name="T27" fmla="*/ 159371 h 1022"/>
                <a:gd name="T28" fmla="*/ 60545 w 2132"/>
                <a:gd name="T29" fmla="*/ 151934 h 1022"/>
                <a:gd name="T30" fmla="*/ 17839 w 2132"/>
                <a:gd name="T31" fmla="*/ 159105 h 1022"/>
                <a:gd name="T32" fmla="*/ 0 w 2132"/>
                <a:gd name="T33" fmla="*/ 180089 h 1022"/>
                <a:gd name="T34" fmla="*/ 10541 w 2132"/>
                <a:gd name="T35" fmla="*/ 197089 h 1022"/>
                <a:gd name="T36" fmla="*/ 8379 w 2132"/>
                <a:gd name="T37" fmla="*/ 224713 h 1022"/>
                <a:gd name="T38" fmla="*/ 34057 w 2132"/>
                <a:gd name="T39" fmla="*/ 218338 h 1022"/>
                <a:gd name="T40" fmla="*/ 70276 w 2132"/>
                <a:gd name="T41" fmla="*/ 222588 h 1022"/>
                <a:gd name="T42" fmla="*/ 62167 w 2132"/>
                <a:gd name="T43" fmla="*/ 234275 h 1022"/>
                <a:gd name="T44" fmla="*/ 96765 w 2132"/>
                <a:gd name="T45" fmla="*/ 230822 h 1022"/>
                <a:gd name="T46" fmla="*/ 130821 w 2132"/>
                <a:gd name="T47" fmla="*/ 206917 h 1022"/>
                <a:gd name="T48" fmla="*/ 165419 w 2132"/>
                <a:gd name="T49" fmla="*/ 205589 h 1022"/>
                <a:gd name="T50" fmla="*/ 189205 w 2132"/>
                <a:gd name="T51" fmla="*/ 208776 h 1022"/>
                <a:gd name="T52" fmla="*/ 198935 w 2132"/>
                <a:gd name="T53" fmla="*/ 231088 h 1022"/>
                <a:gd name="T54" fmla="*/ 234073 w 2132"/>
                <a:gd name="T55" fmla="*/ 259775 h 1022"/>
                <a:gd name="T56" fmla="*/ 272725 w 2132"/>
                <a:gd name="T57" fmla="*/ 259509 h 1022"/>
                <a:gd name="T58" fmla="*/ 300024 w 2132"/>
                <a:gd name="T59" fmla="*/ 258712 h 1022"/>
                <a:gd name="T60" fmla="*/ 331919 w 2132"/>
                <a:gd name="T61" fmla="*/ 260837 h 1022"/>
                <a:gd name="T62" fmla="*/ 346785 w 2132"/>
                <a:gd name="T63" fmla="*/ 271462 h 1022"/>
                <a:gd name="T64" fmla="*/ 368138 w 2132"/>
                <a:gd name="T65" fmla="*/ 260837 h 1022"/>
                <a:gd name="T66" fmla="*/ 374355 w 2132"/>
                <a:gd name="T67" fmla="*/ 245963 h 1022"/>
                <a:gd name="T68" fmla="*/ 404087 w 2132"/>
                <a:gd name="T69" fmla="*/ 245963 h 1022"/>
                <a:gd name="T70" fmla="*/ 442468 w 2132"/>
                <a:gd name="T71" fmla="*/ 235338 h 1022"/>
                <a:gd name="T72" fmla="*/ 470038 w 2132"/>
                <a:gd name="T73" fmla="*/ 241713 h 1022"/>
                <a:gd name="T74" fmla="*/ 499770 w 2132"/>
                <a:gd name="T75" fmla="*/ 236666 h 1022"/>
                <a:gd name="T76" fmla="*/ 510582 w 2132"/>
                <a:gd name="T77" fmla="*/ 179824 h 1022"/>
                <a:gd name="T78" fmla="*/ 505987 w 2132"/>
                <a:gd name="T79" fmla="*/ 139981 h 1022"/>
                <a:gd name="T80" fmla="*/ 545720 w 2132"/>
                <a:gd name="T81" fmla="*/ 127497 h 1022"/>
                <a:gd name="T82" fmla="*/ 576263 w 2132"/>
                <a:gd name="T83" fmla="*/ 114747 h 1022"/>
                <a:gd name="T84" fmla="*/ 540044 w 2132"/>
                <a:gd name="T85" fmla="*/ 108372 h 1022"/>
                <a:gd name="T86" fmla="*/ 530854 w 2132"/>
                <a:gd name="T87" fmla="*/ 94826 h 1022"/>
                <a:gd name="T88" fmla="*/ 527340 w 2132"/>
                <a:gd name="T89" fmla="*/ 66139 h 1022"/>
                <a:gd name="T90" fmla="*/ 532476 w 2132"/>
                <a:gd name="T91" fmla="*/ 44890 h 1022"/>
                <a:gd name="T92" fmla="*/ 531665 w 2132"/>
                <a:gd name="T93" fmla="*/ 24968 h 1022"/>
                <a:gd name="T94" fmla="*/ 498149 w 2132"/>
                <a:gd name="T95" fmla="*/ 30546 h 1022"/>
                <a:gd name="T96" fmla="*/ 465984 w 2132"/>
                <a:gd name="T97" fmla="*/ 20984 h 1022"/>
                <a:gd name="T98" fmla="*/ 450577 w 2132"/>
                <a:gd name="T99" fmla="*/ 6375 h 1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2" h="1022">
                  <a:moveTo>
                    <a:pt x="1667" y="24"/>
                  </a:moveTo>
                  <a:lnTo>
                    <a:pt x="1556" y="24"/>
                  </a:lnTo>
                  <a:lnTo>
                    <a:pt x="1487" y="0"/>
                  </a:lnTo>
                  <a:lnTo>
                    <a:pt x="1462" y="79"/>
                  </a:lnTo>
                  <a:lnTo>
                    <a:pt x="1385" y="133"/>
                  </a:lnTo>
                  <a:lnTo>
                    <a:pt x="1273" y="124"/>
                  </a:lnTo>
                  <a:lnTo>
                    <a:pt x="1184" y="135"/>
                  </a:lnTo>
                  <a:lnTo>
                    <a:pt x="1098" y="190"/>
                  </a:lnTo>
                  <a:lnTo>
                    <a:pt x="986" y="214"/>
                  </a:lnTo>
                  <a:lnTo>
                    <a:pt x="881" y="307"/>
                  </a:lnTo>
                  <a:lnTo>
                    <a:pt x="886" y="408"/>
                  </a:lnTo>
                  <a:lnTo>
                    <a:pt x="943" y="489"/>
                  </a:lnTo>
                  <a:lnTo>
                    <a:pt x="597" y="572"/>
                  </a:lnTo>
                  <a:lnTo>
                    <a:pt x="385" y="600"/>
                  </a:lnTo>
                  <a:lnTo>
                    <a:pt x="224" y="572"/>
                  </a:lnTo>
                  <a:lnTo>
                    <a:pt x="66" y="599"/>
                  </a:lnTo>
                  <a:lnTo>
                    <a:pt x="0" y="678"/>
                  </a:lnTo>
                  <a:lnTo>
                    <a:pt x="39" y="742"/>
                  </a:lnTo>
                  <a:lnTo>
                    <a:pt x="31" y="846"/>
                  </a:lnTo>
                  <a:lnTo>
                    <a:pt x="126" y="822"/>
                  </a:lnTo>
                  <a:lnTo>
                    <a:pt x="260" y="838"/>
                  </a:lnTo>
                  <a:lnTo>
                    <a:pt x="230" y="882"/>
                  </a:lnTo>
                  <a:lnTo>
                    <a:pt x="358" y="869"/>
                  </a:lnTo>
                  <a:lnTo>
                    <a:pt x="484" y="779"/>
                  </a:lnTo>
                  <a:lnTo>
                    <a:pt x="612" y="774"/>
                  </a:lnTo>
                  <a:lnTo>
                    <a:pt x="700" y="786"/>
                  </a:lnTo>
                  <a:lnTo>
                    <a:pt x="736" y="870"/>
                  </a:lnTo>
                  <a:lnTo>
                    <a:pt x="866" y="978"/>
                  </a:lnTo>
                  <a:lnTo>
                    <a:pt x="1009" y="977"/>
                  </a:lnTo>
                  <a:lnTo>
                    <a:pt x="1110" y="974"/>
                  </a:lnTo>
                  <a:lnTo>
                    <a:pt x="1228" y="982"/>
                  </a:lnTo>
                  <a:lnTo>
                    <a:pt x="1283" y="1022"/>
                  </a:lnTo>
                  <a:lnTo>
                    <a:pt x="1362" y="982"/>
                  </a:lnTo>
                  <a:lnTo>
                    <a:pt x="1385" y="926"/>
                  </a:lnTo>
                  <a:lnTo>
                    <a:pt x="1495" y="926"/>
                  </a:lnTo>
                  <a:lnTo>
                    <a:pt x="1637" y="886"/>
                  </a:lnTo>
                  <a:lnTo>
                    <a:pt x="1739" y="910"/>
                  </a:lnTo>
                  <a:lnTo>
                    <a:pt x="1849" y="891"/>
                  </a:lnTo>
                  <a:lnTo>
                    <a:pt x="1889" y="677"/>
                  </a:lnTo>
                  <a:lnTo>
                    <a:pt x="1872" y="527"/>
                  </a:lnTo>
                  <a:lnTo>
                    <a:pt x="2019" y="480"/>
                  </a:lnTo>
                  <a:lnTo>
                    <a:pt x="2132" y="432"/>
                  </a:lnTo>
                  <a:lnTo>
                    <a:pt x="1998" y="408"/>
                  </a:lnTo>
                  <a:lnTo>
                    <a:pt x="1964" y="357"/>
                  </a:lnTo>
                  <a:lnTo>
                    <a:pt x="1951" y="249"/>
                  </a:lnTo>
                  <a:lnTo>
                    <a:pt x="1970" y="169"/>
                  </a:lnTo>
                  <a:lnTo>
                    <a:pt x="1967" y="94"/>
                  </a:lnTo>
                  <a:lnTo>
                    <a:pt x="1843" y="115"/>
                  </a:lnTo>
                  <a:lnTo>
                    <a:pt x="1724" y="79"/>
                  </a:lnTo>
                  <a:lnTo>
                    <a:pt x="1667"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3" name="Freeform 33"/>
            <p:cNvSpPr>
              <a:spLocks/>
            </p:cNvSpPr>
            <p:nvPr/>
          </p:nvSpPr>
          <p:spPr bwMode="auto">
            <a:xfrm>
              <a:off x="4764881" y="3425428"/>
              <a:ext cx="252413" cy="147638"/>
            </a:xfrm>
            <a:custGeom>
              <a:avLst/>
              <a:gdLst>
                <a:gd name="T0" fmla="*/ 215101 w 1247"/>
                <a:gd name="T1" fmla="*/ 0 h 739"/>
                <a:gd name="T2" fmla="*/ 180825 w 1247"/>
                <a:gd name="T3" fmla="*/ 799 h 739"/>
                <a:gd name="T4" fmla="*/ 150867 w 1247"/>
                <a:gd name="T5" fmla="*/ 5327 h 739"/>
                <a:gd name="T6" fmla="*/ 116591 w 1247"/>
                <a:gd name="T7" fmla="*/ 12520 h 739"/>
                <a:gd name="T8" fmla="*/ 101478 w 1247"/>
                <a:gd name="T9" fmla="*/ 19978 h 739"/>
                <a:gd name="T10" fmla="*/ 62344 w 1247"/>
                <a:gd name="T11" fmla="*/ 45283 h 739"/>
                <a:gd name="T12" fmla="*/ 34276 w 1247"/>
                <a:gd name="T13" fmla="*/ 77248 h 739"/>
                <a:gd name="T14" fmla="*/ 6747 w 1247"/>
                <a:gd name="T15" fmla="*/ 104951 h 739"/>
                <a:gd name="T16" fmla="*/ 0 w 1247"/>
                <a:gd name="T17" fmla="*/ 143309 h 739"/>
                <a:gd name="T18" fmla="*/ 35895 w 1247"/>
                <a:gd name="T19" fmla="*/ 129191 h 739"/>
                <a:gd name="T20" fmla="*/ 50469 w 1247"/>
                <a:gd name="T21" fmla="*/ 146505 h 739"/>
                <a:gd name="T22" fmla="*/ 55327 w 1247"/>
                <a:gd name="T23" fmla="*/ 176606 h 739"/>
                <a:gd name="T24" fmla="*/ 52898 w 1247"/>
                <a:gd name="T25" fmla="*/ 196584 h 739"/>
                <a:gd name="T26" fmla="*/ 94191 w 1247"/>
                <a:gd name="T27" fmla="*/ 196850 h 739"/>
                <a:gd name="T28" fmla="*/ 138722 w 1247"/>
                <a:gd name="T29" fmla="*/ 180868 h 739"/>
                <a:gd name="T30" fmla="*/ 161123 w 1247"/>
                <a:gd name="T31" fmla="*/ 140112 h 739"/>
                <a:gd name="T32" fmla="*/ 180825 w 1247"/>
                <a:gd name="T33" fmla="*/ 159291 h 739"/>
                <a:gd name="T34" fmla="*/ 203765 w 1247"/>
                <a:gd name="T35" fmla="*/ 174208 h 739"/>
                <a:gd name="T36" fmla="*/ 228055 w 1247"/>
                <a:gd name="T37" fmla="*/ 152099 h 739"/>
                <a:gd name="T38" fmla="*/ 269348 w 1247"/>
                <a:gd name="T39" fmla="*/ 142510 h 739"/>
                <a:gd name="T40" fmla="*/ 304163 w 1247"/>
                <a:gd name="T41" fmla="*/ 129990 h 739"/>
                <a:gd name="T42" fmla="*/ 336550 w 1247"/>
                <a:gd name="T43" fmla="*/ 83641 h 739"/>
                <a:gd name="T44" fmla="*/ 301195 w 1247"/>
                <a:gd name="T45" fmla="*/ 79113 h 739"/>
                <a:gd name="T46" fmla="*/ 273396 w 1247"/>
                <a:gd name="T47" fmla="*/ 86838 h 739"/>
                <a:gd name="T48" fmla="*/ 275555 w 1247"/>
                <a:gd name="T49" fmla="*/ 58069 h 739"/>
                <a:gd name="T50" fmla="*/ 265570 w 1247"/>
                <a:gd name="T51" fmla="*/ 40755 h 739"/>
                <a:gd name="T52" fmla="*/ 283112 w 1247"/>
                <a:gd name="T53" fmla="*/ 19978 h 739"/>
                <a:gd name="T54" fmla="*/ 215101 w 1247"/>
                <a:gd name="T55" fmla="*/ 0 h 7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7" h="739">
                  <a:moveTo>
                    <a:pt x="797" y="0"/>
                  </a:moveTo>
                  <a:lnTo>
                    <a:pt x="670" y="3"/>
                  </a:lnTo>
                  <a:lnTo>
                    <a:pt x="559" y="20"/>
                  </a:lnTo>
                  <a:lnTo>
                    <a:pt x="432" y="47"/>
                  </a:lnTo>
                  <a:lnTo>
                    <a:pt x="376" y="75"/>
                  </a:lnTo>
                  <a:lnTo>
                    <a:pt x="231" y="170"/>
                  </a:lnTo>
                  <a:lnTo>
                    <a:pt x="127" y="290"/>
                  </a:lnTo>
                  <a:lnTo>
                    <a:pt x="25" y="394"/>
                  </a:lnTo>
                  <a:lnTo>
                    <a:pt x="0" y="538"/>
                  </a:lnTo>
                  <a:lnTo>
                    <a:pt x="133" y="485"/>
                  </a:lnTo>
                  <a:lnTo>
                    <a:pt x="187" y="550"/>
                  </a:lnTo>
                  <a:lnTo>
                    <a:pt x="205" y="663"/>
                  </a:lnTo>
                  <a:lnTo>
                    <a:pt x="196" y="738"/>
                  </a:lnTo>
                  <a:lnTo>
                    <a:pt x="349" y="739"/>
                  </a:lnTo>
                  <a:lnTo>
                    <a:pt x="514" y="679"/>
                  </a:lnTo>
                  <a:lnTo>
                    <a:pt x="597" y="526"/>
                  </a:lnTo>
                  <a:lnTo>
                    <a:pt x="670" y="598"/>
                  </a:lnTo>
                  <a:lnTo>
                    <a:pt x="755" y="654"/>
                  </a:lnTo>
                  <a:lnTo>
                    <a:pt x="845" y="571"/>
                  </a:lnTo>
                  <a:lnTo>
                    <a:pt x="998" y="535"/>
                  </a:lnTo>
                  <a:lnTo>
                    <a:pt x="1127" y="488"/>
                  </a:lnTo>
                  <a:lnTo>
                    <a:pt x="1247" y="314"/>
                  </a:lnTo>
                  <a:lnTo>
                    <a:pt x="1116" y="297"/>
                  </a:lnTo>
                  <a:lnTo>
                    <a:pt x="1013" y="326"/>
                  </a:lnTo>
                  <a:lnTo>
                    <a:pt x="1021" y="218"/>
                  </a:lnTo>
                  <a:lnTo>
                    <a:pt x="984" y="153"/>
                  </a:lnTo>
                  <a:lnTo>
                    <a:pt x="1049" y="75"/>
                  </a:lnTo>
                  <a:lnTo>
                    <a:pt x="79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4" name="Freeform 34"/>
            <p:cNvSpPr>
              <a:spLocks/>
            </p:cNvSpPr>
            <p:nvPr/>
          </p:nvSpPr>
          <p:spPr bwMode="auto">
            <a:xfrm>
              <a:off x="4658917" y="2951560"/>
              <a:ext cx="172640" cy="209550"/>
            </a:xfrm>
            <a:custGeom>
              <a:avLst/>
              <a:gdLst>
                <a:gd name="T0" fmla="*/ 175819 w 851"/>
                <a:gd name="T1" fmla="*/ 7191 h 1049"/>
                <a:gd name="T2" fmla="*/ 148229 w 851"/>
                <a:gd name="T3" fmla="*/ 19976 h 1049"/>
                <a:gd name="T4" fmla="*/ 120909 w 851"/>
                <a:gd name="T5" fmla="*/ 24238 h 1049"/>
                <a:gd name="T6" fmla="*/ 93319 w 851"/>
                <a:gd name="T7" fmla="*/ 13584 h 1049"/>
                <a:gd name="T8" fmla="*/ 91155 w 851"/>
                <a:gd name="T9" fmla="*/ 34892 h 1049"/>
                <a:gd name="T10" fmla="*/ 99540 w 851"/>
                <a:gd name="T11" fmla="*/ 45546 h 1049"/>
                <a:gd name="T12" fmla="*/ 101704 w 851"/>
                <a:gd name="T13" fmla="*/ 70849 h 1049"/>
                <a:gd name="T14" fmla="*/ 116581 w 851"/>
                <a:gd name="T15" fmla="*/ 87895 h 1049"/>
                <a:gd name="T16" fmla="*/ 112253 w 851"/>
                <a:gd name="T17" fmla="*/ 107072 h 1049"/>
                <a:gd name="T18" fmla="*/ 88991 w 851"/>
                <a:gd name="T19" fmla="*/ 117726 h 1049"/>
                <a:gd name="T20" fmla="*/ 78442 w 851"/>
                <a:gd name="T21" fmla="*/ 109203 h 1049"/>
                <a:gd name="T22" fmla="*/ 76278 w 851"/>
                <a:gd name="T23" fmla="*/ 85764 h 1049"/>
                <a:gd name="T24" fmla="*/ 67893 w 851"/>
                <a:gd name="T25" fmla="*/ 68718 h 1049"/>
                <a:gd name="T26" fmla="*/ 46524 w 851"/>
                <a:gd name="T27" fmla="*/ 75110 h 1049"/>
                <a:gd name="T28" fmla="*/ 33811 w 851"/>
                <a:gd name="T29" fmla="*/ 115595 h 1049"/>
                <a:gd name="T30" fmla="*/ 25426 w 851"/>
                <a:gd name="T31" fmla="*/ 139034 h 1049"/>
                <a:gd name="T32" fmla="*/ 19205 w 851"/>
                <a:gd name="T33" fmla="*/ 164337 h 1049"/>
                <a:gd name="T34" fmla="*/ 0 w 851"/>
                <a:gd name="T35" fmla="*/ 177122 h 1049"/>
                <a:gd name="T36" fmla="*/ 4328 w 851"/>
                <a:gd name="T37" fmla="*/ 198430 h 1049"/>
                <a:gd name="T38" fmla="*/ 29754 w 851"/>
                <a:gd name="T39" fmla="*/ 198430 h 1049"/>
                <a:gd name="T40" fmla="*/ 14877 w 851"/>
                <a:gd name="T41" fmla="*/ 213345 h 1049"/>
                <a:gd name="T42" fmla="*/ 17582 w 851"/>
                <a:gd name="T43" fmla="*/ 233854 h 1049"/>
                <a:gd name="T44" fmla="*/ 47877 w 851"/>
                <a:gd name="T45" fmla="*/ 233854 h 1049"/>
                <a:gd name="T46" fmla="*/ 77901 w 851"/>
                <a:gd name="T47" fmla="*/ 244775 h 1049"/>
                <a:gd name="T48" fmla="*/ 103327 w 851"/>
                <a:gd name="T49" fmla="*/ 258358 h 1049"/>
                <a:gd name="T50" fmla="*/ 127942 w 851"/>
                <a:gd name="T51" fmla="*/ 279400 h 1049"/>
                <a:gd name="T52" fmla="*/ 148770 w 851"/>
                <a:gd name="T53" fmla="*/ 270344 h 1049"/>
                <a:gd name="T54" fmla="*/ 163646 w 851"/>
                <a:gd name="T55" fmla="*/ 248237 h 1049"/>
                <a:gd name="T56" fmla="*/ 147688 w 851"/>
                <a:gd name="T57" fmla="*/ 224266 h 1049"/>
                <a:gd name="T58" fmla="*/ 134975 w 851"/>
                <a:gd name="T59" fmla="*/ 197098 h 1049"/>
                <a:gd name="T60" fmla="*/ 168786 w 851"/>
                <a:gd name="T61" fmla="*/ 182715 h 1049"/>
                <a:gd name="T62" fmla="*/ 205031 w 851"/>
                <a:gd name="T63" fmla="*/ 179786 h 1049"/>
                <a:gd name="T64" fmla="*/ 217203 w 851"/>
                <a:gd name="T65" fmla="*/ 104941 h 1049"/>
                <a:gd name="T66" fmla="*/ 227482 w 851"/>
                <a:gd name="T67" fmla="*/ 68452 h 1049"/>
                <a:gd name="T68" fmla="*/ 230187 w 851"/>
                <a:gd name="T69" fmla="*/ 29565 h 1049"/>
                <a:gd name="T70" fmla="*/ 227482 w 851"/>
                <a:gd name="T71" fmla="*/ 0 h 1049"/>
                <a:gd name="T72" fmla="*/ 197187 w 851"/>
                <a:gd name="T73" fmla="*/ 13584 h 1049"/>
                <a:gd name="T74" fmla="*/ 175819 w 851"/>
                <a:gd name="T75" fmla="*/ 7191 h 1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1" h="1049">
                  <a:moveTo>
                    <a:pt x="650" y="27"/>
                  </a:moveTo>
                  <a:lnTo>
                    <a:pt x="548" y="75"/>
                  </a:lnTo>
                  <a:lnTo>
                    <a:pt x="447" y="91"/>
                  </a:lnTo>
                  <a:lnTo>
                    <a:pt x="345" y="51"/>
                  </a:lnTo>
                  <a:lnTo>
                    <a:pt x="337" y="131"/>
                  </a:lnTo>
                  <a:lnTo>
                    <a:pt x="368" y="171"/>
                  </a:lnTo>
                  <a:lnTo>
                    <a:pt x="376" y="266"/>
                  </a:lnTo>
                  <a:lnTo>
                    <a:pt x="431" y="330"/>
                  </a:lnTo>
                  <a:lnTo>
                    <a:pt x="415" y="402"/>
                  </a:lnTo>
                  <a:lnTo>
                    <a:pt x="329" y="442"/>
                  </a:lnTo>
                  <a:lnTo>
                    <a:pt x="290" y="410"/>
                  </a:lnTo>
                  <a:lnTo>
                    <a:pt x="282" y="322"/>
                  </a:lnTo>
                  <a:lnTo>
                    <a:pt x="251" y="258"/>
                  </a:lnTo>
                  <a:lnTo>
                    <a:pt x="172" y="282"/>
                  </a:lnTo>
                  <a:lnTo>
                    <a:pt x="125" y="434"/>
                  </a:lnTo>
                  <a:lnTo>
                    <a:pt x="94" y="522"/>
                  </a:lnTo>
                  <a:lnTo>
                    <a:pt x="71" y="617"/>
                  </a:lnTo>
                  <a:lnTo>
                    <a:pt x="0" y="665"/>
                  </a:lnTo>
                  <a:lnTo>
                    <a:pt x="16" y="745"/>
                  </a:lnTo>
                  <a:lnTo>
                    <a:pt x="110" y="745"/>
                  </a:lnTo>
                  <a:lnTo>
                    <a:pt x="55" y="801"/>
                  </a:lnTo>
                  <a:lnTo>
                    <a:pt x="65" y="878"/>
                  </a:lnTo>
                  <a:lnTo>
                    <a:pt x="177" y="878"/>
                  </a:lnTo>
                  <a:lnTo>
                    <a:pt x="288" y="919"/>
                  </a:lnTo>
                  <a:lnTo>
                    <a:pt x="382" y="970"/>
                  </a:lnTo>
                  <a:lnTo>
                    <a:pt x="473" y="1049"/>
                  </a:lnTo>
                  <a:lnTo>
                    <a:pt x="550" y="1015"/>
                  </a:lnTo>
                  <a:lnTo>
                    <a:pt x="605" y="932"/>
                  </a:lnTo>
                  <a:lnTo>
                    <a:pt x="546" y="842"/>
                  </a:lnTo>
                  <a:lnTo>
                    <a:pt x="499" y="740"/>
                  </a:lnTo>
                  <a:lnTo>
                    <a:pt x="624" y="686"/>
                  </a:lnTo>
                  <a:lnTo>
                    <a:pt x="758" y="675"/>
                  </a:lnTo>
                  <a:lnTo>
                    <a:pt x="803" y="394"/>
                  </a:lnTo>
                  <a:lnTo>
                    <a:pt x="841" y="257"/>
                  </a:lnTo>
                  <a:lnTo>
                    <a:pt x="851" y="111"/>
                  </a:lnTo>
                  <a:lnTo>
                    <a:pt x="841" y="0"/>
                  </a:lnTo>
                  <a:lnTo>
                    <a:pt x="729" y="51"/>
                  </a:lnTo>
                  <a:lnTo>
                    <a:pt x="650" y="2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5" name="Freeform 35"/>
            <p:cNvSpPr>
              <a:spLocks/>
            </p:cNvSpPr>
            <p:nvPr/>
          </p:nvSpPr>
          <p:spPr bwMode="auto">
            <a:xfrm>
              <a:off x="4877991" y="2601516"/>
              <a:ext cx="242888" cy="257175"/>
            </a:xfrm>
            <a:custGeom>
              <a:avLst/>
              <a:gdLst>
                <a:gd name="T0" fmla="*/ 104791 w 1196"/>
                <a:gd name="T1" fmla="*/ 296541 h 1287"/>
                <a:gd name="T2" fmla="*/ 103166 w 1196"/>
                <a:gd name="T3" fmla="*/ 231531 h 1287"/>
                <a:gd name="T4" fmla="*/ 145949 w 1196"/>
                <a:gd name="T5" fmla="*/ 289080 h 1287"/>
                <a:gd name="T6" fmla="*/ 175193 w 1196"/>
                <a:gd name="T7" fmla="*/ 308797 h 1287"/>
                <a:gd name="T8" fmla="*/ 197126 w 1196"/>
                <a:gd name="T9" fmla="*/ 272295 h 1287"/>
                <a:gd name="T10" fmla="*/ 236118 w 1196"/>
                <a:gd name="T11" fmla="*/ 282153 h 1287"/>
                <a:gd name="T12" fmla="*/ 262925 w 1196"/>
                <a:gd name="T13" fmla="*/ 298938 h 1287"/>
                <a:gd name="T14" fmla="*/ 223933 w 1196"/>
                <a:gd name="T15" fmla="*/ 311194 h 1287"/>
                <a:gd name="T16" fmla="*/ 231244 w 1196"/>
                <a:gd name="T17" fmla="*/ 340236 h 1287"/>
                <a:gd name="T18" fmla="*/ 275110 w 1196"/>
                <a:gd name="T19" fmla="*/ 335440 h 1287"/>
                <a:gd name="T20" fmla="*/ 292169 w 1196"/>
                <a:gd name="T21" fmla="*/ 301336 h 1287"/>
                <a:gd name="T22" fmla="*/ 309228 w 1196"/>
                <a:gd name="T23" fmla="*/ 272295 h 1287"/>
                <a:gd name="T24" fmla="*/ 323850 w 1196"/>
                <a:gd name="T25" fmla="*/ 218742 h 1287"/>
                <a:gd name="T26" fmla="*/ 301917 w 1196"/>
                <a:gd name="T27" fmla="*/ 187036 h 1287"/>
                <a:gd name="T28" fmla="*/ 260488 w 1196"/>
                <a:gd name="T29" fmla="*/ 209150 h 1287"/>
                <a:gd name="T30" fmla="*/ 219059 w 1196"/>
                <a:gd name="T31" fmla="*/ 238192 h 1287"/>
                <a:gd name="T32" fmla="*/ 167070 w 1196"/>
                <a:gd name="T33" fmla="*/ 239524 h 1287"/>
                <a:gd name="T34" fmla="*/ 148657 w 1196"/>
                <a:gd name="T35" fmla="*/ 206752 h 1287"/>
                <a:gd name="T36" fmla="*/ 163008 w 1196"/>
                <a:gd name="T37" fmla="*/ 160659 h 1287"/>
                <a:gd name="T38" fmla="*/ 206874 w 1196"/>
                <a:gd name="T39" fmla="*/ 153199 h 1287"/>
                <a:gd name="T40" fmla="*/ 180067 w 1196"/>
                <a:gd name="T41" fmla="*/ 128954 h 1287"/>
                <a:gd name="T42" fmla="*/ 160571 w 1196"/>
                <a:gd name="T43" fmla="*/ 99646 h 1287"/>
                <a:gd name="T44" fmla="*/ 165716 w 1196"/>
                <a:gd name="T45" fmla="*/ 58349 h 1287"/>
                <a:gd name="T46" fmla="*/ 163008 w 1196"/>
                <a:gd name="T47" fmla="*/ 0 h 1287"/>
                <a:gd name="T48" fmla="*/ 121579 w 1196"/>
                <a:gd name="T49" fmla="*/ 14654 h 1287"/>
                <a:gd name="T50" fmla="*/ 99917 w 1196"/>
                <a:gd name="T51" fmla="*/ 51155 h 1287"/>
                <a:gd name="T52" fmla="*/ 55239 w 1196"/>
                <a:gd name="T53" fmla="*/ 48224 h 1287"/>
                <a:gd name="T54" fmla="*/ 31681 w 1196"/>
                <a:gd name="T55" fmla="*/ 90055 h 1287"/>
                <a:gd name="T56" fmla="*/ 2437 w 1196"/>
                <a:gd name="T57" fmla="*/ 131352 h 1287"/>
                <a:gd name="T58" fmla="*/ 4874 w 1196"/>
                <a:gd name="T59" fmla="*/ 184638 h 1287"/>
                <a:gd name="T60" fmla="*/ 23287 w 1196"/>
                <a:gd name="T61" fmla="*/ 231531 h 1287"/>
                <a:gd name="T62" fmla="*/ 43595 w 1196"/>
                <a:gd name="T63" fmla="*/ 294143 h 1287"/>
                <a:gd name="T64" fmla="*/ 75818 w 1196"/>
                <a:gd name="T65" fmla="*/ 32291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6" h="1287">
                  <a:moveTo>
                    <a:pt x="389" y="1211"/>
                  </a:moveTo>
                  <a:lnTo>
                    <a:pt x="387" y="1113"/>
                  </a:lnTo>
                  <a:lnTo>
                    <a:pt x="404" y="1022"/>
                  </a:lnTo>
                  <a:lnTo>
                    <a:pt x="381" y="869"/>
                  </a:lnTo>
                  <a:lnTo>
                    <a:pt x="467" y="1041"/>
                  </a:lnTo>
                  <a:lnTo>
                    <a:pt x="539" y="1085"/>
                  </a:lnTo>
                  <a:lnTo>
                    <a:pt x="584" y="1113"/>
                  </a:lnTo>
                  <a:lnTo>
                    <a:pt x="647" y="1159"/>
                  </a:lnTo>
                  <a:lnTo>
                    <a:pt x="710" y="1095"/>
                  </a:lnTo>
                  <a:lnTo>
                    <a:pt x="728" y="1022"/>
                  </a:lnTo>
                  <a:lnTo>
                    <a:pt x="717" y="931"/>
                  </a:lnTo>
                  <a:lnTo>
                    <a:pt x="872" y="1059"/>
                  </a:lnTo>
                  <a:lnTo>
                    <a:pt x="989" y="1050"/>
                  </a:lnTo>
                  <a:lnTo>
                    <a:pt x="971" y="1122"/>
                  </a:lnTo>
                  <a:lnTo>
                    <a:pt x="917" y="1159"/>
                  </a:lnTo>
                  <a:lnTo>
                    <a:pt x="827" y="1168"/>
                  </a:lnTo>
                  <a:lnTo>
                    <a:pt x="809" y="1223"/>
                  </a:lnTo>
                  <a:lnTo>
                    <a:pt x="854" y="1277"/>
                  </a:lnTo>
                  <a:lnTo>
                    <a:pt x="935" y="1287"/>
                  </a:lnTo>
                  <a:lnTo>
                    <a:pt x="1016" y="1259"/>
                  </a:lnTo>
                  <a:lnTo>
                    <a:pt x="1043" y="1195"/>
                  </a:lnTo>
                  <a:lnTo>
                    <a:pt x="1079" y="1131"/>
                  </a:lnTo>
                  <a:lnTo>
                    <a:pt x="1061" y="1050"/>
                  </a:lnTo>
                  <a:lnTo>
                    <a:pt x="1142" y="1022"/>
                  </a:lnTo>
                  <a:lnTo>
                    <a:pt x="1187" y="958"/>
                  </a:lnTo>
                  <a:lnTo>
                    <a:pt x="1196" y="821"/>
                  </a:lnTo>
                  <a:lnTo>
                    <a:pt x="1187" y="730"/>
                  </a:lnTo>
                  <a:lnTo>
                    <a:pt x="1115" y="702"/>
                  </a:lnTo>
                  <a:lnTo>
                    <a:pt x="1034" y="730"/>
                  </a:lnTo>
                  <a:lnTo>
                    <a:pt x="962" y="785"/>
                  </a:lnTo>
                  <a:lnTo>
                    <a:pt x="853" y="779"/>
                  </a:lnTo>
                  <a:lnTo>
                    <a:pt x="809" y="894"/>
                  </a:lnTo>
                  <a:lnTo>
                    <a:pt x="719" y="913"/>
                  </a:lnTo>
                  <a:lnTo>
                    <a:pt x="617" y="899"/>
                  </a:lnTo>
                  <a:lnTo>
                    <a:pt x="539" y="840"/>
                  </a:lnTo>
                  <a:lnTo>
                    <a:pt x="549" y="776"/>
                  </a:lnTo>
                  <a:lnTo>
                    <a:pt x="567" y="666"/>
                  </a:lnTo>
                  <a:lnTo>
                    <a:pt x="602" y="603"/>
                  </a:lnTo>
                  <a:lnTo>
                    <a:pt x="692" y="585"/>
                  </a:lnTo>
                  <a:lnTo>
                    <a:pt x="764" y="575"/>
                  </a:lnTo>
                  <a:lnTo>
                    <a:pt x="755" y="493"/>
                  </a:lnTo>
                  <a:lnTo>
                    <a:pt x="665" y="484"/>
                  </a:lnTo>
                  <a:lnTo>
                    <a:pt x="584" y="447"/>
                  </a:lnTo>
                  <a:lnTo>
                    <a:pt x="593" y="374"/>
                  </a:lnTo>
                  <a:lnTo>
                    <a:pt x="558" y="270"/>
                  </a:lnTo>
                  <a:lnTo>
                    <a:pt x="612" y="219"/>
                  </a:lnTo>
                  <a:lnTo>
                    <a:pt x="656" y="101"/>
                  </a:lnTo>
                  <a:lnTo>
                    <a:pt x="602" y="0"/>
                  </a:lnTo>
                  <a:lnTo>
                    <a:pt x="512" y="19"/>
                  </a:lnTo>
                  <a:lnTo>
                    <a:pt x="449" y="55"/>
                  </a:lnTo>
                  <a:lnTo>
                    <a:pt x="423" y="128"/>
                  </a:lnTo>
                  <a:lnTo>
                    <a:pt x="369" y="192"/>
                  </a:lnTo>
                  <a:lnTo>
                    <a:pt x="287" y="174"/>
                  </a:lnTo>
                  <a:lnTo>
                    <a:pt x="204" y="181"/>
                  </a:lnTo>
                  <a:lnTo>
                    <a:pt x="126" y="246"/>
                  </a:lnTo>
                  <a:lnTo>
                    <a:pt x="117" y="338"/>
                  </a:lnTo>
                  <a:lnTo>
                    <a:pt x="90" y="447"/>
                  </a:lnTo>
                  <a:lnTo>
                    <a:pt x="9" y="493"/>
                  </a:lnTo>
                  <a:lnTo>
                    <a:pt x="0" y="603"/>
                  </a:lnTo>
                  <a:lnTo>
                    <a:pt x="18" y="693"/>
                  </a:lnTo>
                  <a:lnTo>
                    <a:pt x="35" y="794"/>
                  </a:lnTo>
                  <a:lnTo>
                    <a:pt x="86" y="869"/>
                  </a:lnTo>
                  <a:lnTo>
                    <a:pt x="144" y="1013"/>
                  </a:lnTo>
                  <a:lnTo>
                    <a:pt x="161" y="1104"/>
                  </a:lnTo>
                  <a:lnTo>
                    <a:pt x="158" y="1174"/>
                  </a:lnTo>
                  <a:lnTo>
                    <a:pt x="280" y="1212"/>
                  </a:lnTo>
                  <a:lnTo>
                    <a:pt x="389" y="1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6" name="Freeform 36"/>
            <p:cNvSpPr>
              <a:spLocks/>
            </p:cNvSpPr>
            <p:nvPr/>
          </p:nvSpPr>
          <p:spPr bwMode="auto">
            <a:xfrm>
              <a:off x="4874419" y="3910012"/>
              <a:ext cx="94060" cy="167879"/>
            </a:xfrm>
            <a:custGeom>
              <a:avLst/>
              <a:gdLst>
                <a:gd name="T0" fmla="*/ 0 w 480"/>
                <a:gd name="T1" fmla="*/ 51777 h 843"/>
                <a:gd name="T2" fmla="*/ 12541 w 480"/>
                <a:gd name="T3" fmla="*/ 77268 h 843"/>
                <a:gd name="T4" fmla="*/ 20902 w 480"/>
                <a:gd name="T5" fmla="*/ 108600 h 843"/>
                <a:gd name="T6" fmla="*/ 27173 w 480"/>
                <a:gd name="T7" fmla="*/ 138870 h 843"/>
                <a:gd name="T8" fmla="*/ 32660 w 480"/>
                <a:gd name="T9" fmla="*/ 168609 h 843"/>
                <a:gd name="T10" fmla="*/ 18812 w 480"/>
                <a:gd name="T11" fmla="*/ 187727 h 843"/>
                <a:gd name="T12" fmla="*/ 20902 w 480"/>
                <a:gd name="T13" fmla="*/ 216934 h 843"/>
                <a:gd name="T14" fmla="*/ 37624 w 480"/>
                <a:gd name="T15" fmla="*/ 223838 h 843"/>
                <a:gd name="T16" fmla="*/ 52255 w 480"/>
                <a:gd name="T17" fmla="*/ 215341 h 843"/>
                <a:gd name="T18" fmla="*/ 66887 w 480"/>
                <a:gd name="T19" fmla="*/ 204720 h 843"/>
                <a:gd name="T20" fmla="*/ 91970 w 480"/>
                <a:gd name="T21" fmla="*/ 192772 h 843"/>
                <a:gd name="T22" fmla="*/ 103727 w 480"/>
                <a:gd name="T23" fmla="*/ 216934 h 843"/>
                <a:gd name="T24" fmla="*/ 123323 w 480"/>
                <a:gd name="T25" fmla="*/ 200472 h 843"/>
                <a:gd name="T26" fmla="*/ 119142 w 480"/>
                <a:gd name="T27" fmla="*/ 164360 h 843"/>
                <a:gd name="T28" fmla="*/ 108691 w 480"/>
                <a:gd name="T29" fmla="*/ 132497 h 843"/>
                <a:gd name="T30" fmla="*/ 115746 w 480"/>
                <a:gd name="T31" fmla="*/ 96386 h 843"/>
                <a:gd name="T32" fmla="*/ 125413 w 480"/>
                <a:gd name="T33" fmla="*/ 73020 h 843"/>
                <a:gd name="T34" fmla="*/ 104511 w 480"/>
                <a:gd name="T35" fmla="*/ 43281 h 843"/>
                <a:gd name="T36" fmla="*/ 91970 w 480"/>
                <a:gd name="T37" fmla="*/ 12214 h 843"/>
                <a:gd name="T38" fmla="*/ 80212 w 480"/>
                <a:gd name="T39" fmla="*/ 0 h 843"/>
                <a:gd name="T40" fmla="*/ 64797 w 480"/>
                <a:gd name="T41" fmla="*/ 17790 h 843"/>
                <a:gd name="T42" fmla="*/ 52255 w 480"/>
                <a:gd name="T43" fmla="*/ 32660 h 843"/>
                <a:gd name="T44" fmla="*/ 32660 w 480"/>
                <a:gd name="T45" fmla="*/ 48326 h 843"/>
                <a:gd name="T46" fmla="*/ 18812 w 480"/>
                <a:gd name="T47" fmla="*/ 47529 h 843"/>
                <a:gd name="T48" fmla="*/ 0 w 480"/>
                <a:gd name="T49" fmla="*/ 51777 h 8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0" h="843">
                  <a:moveTo>
                    <a:pt x="0" y="195"/>
                  </a:moveTo>
                  <a:lnTo>
                    <a:pt x="48" y="291"/>
                  </a:lnTo>
                  <a:lnTo>
                    <a:pt x="80" y="409"/>
                  </a:lnTo>
                  <a:lnTo>
                    <a:pt x="104" y="523"/>
                  </a:lnTo>
                  <a:lnTo>
                    <a:pt x="125" y="635"/>
                  </a:lnTo>
                  <a:lnTo>
                    <a:pt x="72" y="707"/>
                  </a:lnTo>
                  <a:lnTo>
                    <a:pt x="80" y="817"/>
                  </a:lnTo>
                  <a:lnTo>
                    <a:pt x="144" y="843"/>
                  </a:lnTo>
                  <a:lnTo>
                    <a:pt x="200" y="811"/>
                  </a:lnTo>
                  <a:lnTo>
                    <a:pt x="256" y="771"/>
                  </a:lnTo>
                  <a:lnTo>
                    <a:pt x="352" y="726"/>
                  </a:lnTo>
                  <a:lnTo>
                    <a:pt x="397" y="817"/>
                  </a:lnTo>
                  <a:lnTo>
                    <a:pt x="472" y="755"/>
                  </a:lnTo>
                  <a:lnTo>
                    <a:pt x="456" y="619"/>
                  </a:lnTo>
                  <a:lnTo>
                    <a:pt x="416" y="499"/>
                  </a:lnTo>
                  <a:lnTo>
                    <a:pt x="443" y="363"/>
                  </a:lnTo>
                  <a:lnTo>
                    <a:pt x="480" y="275"/>
                  </a:lnTo>
                  <a:lnTo>
                    <a:pt x="400" y="163"/>
                  </a:lnTo>
                  <a:lnTo>
                    <a:pt x="352" y="46"/>
                  </a:lnTo>
                  <a:lnTo>
                    <a:pt x="307" y="0"/>
                  </a:lnTo>
                  <a:lnTo>
                    <a:pt x="248" y="67"/>
                  </a:lnTo>
                  <a:lnTo>
                    <a:pt x="200" y="123"/>
                  </a:lnTo>
                  <a:lnTo>
                    <a:pt x="125" y="182"/>
                  </a:lnTo>
                  <a:lnTo>
                    <a:pt x="72" y="179"/>
                  </a:lnTo>
                  <a:lnTo>
                    <a:pt x="0" y="195"/>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7" name="Freeform 37"/>
            <p:cNvSpPr>
              <a:spLocks/>
            </p:cNvSpPr>
            <p:nvPr/>
          </p:nvSpPr>
          <p:spPr bwMode="auto">
            <a:xfrm>
              <a:off x="5125641" y="4129087"/>
              <a:ext cx="167878" cy="110729"/>
            </a:xfrm>
            <a:custGeom>
              <a:avLst/>
              <a:gdLst>
                <a:gd name="T0" fmla="*/ 180135 w 840"/>
                <a:gd name="T1" fmla="*/ 130788 h 552"/>
                <a:gd name="T2" fmla="*/ 155886 w 840"/>
                <a:gd name="T3" fmla="*/ 118752 h 552"/>
                <a:gd name="T4" fmla="*/ 138566 w 840"/>
                <a:gd name="T5" fmla="*/ 106984 h 552"/>
                <a:gd name="T6" fmla="*/ 119646 w 840"/>
                <a:gd name="T7" fmla="*/ 106449 h 552"/>
                <a:gd name="T8" fmla="*/ 93798 w 840"/>
                <a:gd name="T9" fmla="*/ 100565 h 552"/>
                <a:gd name="T10" fmla="*/ 71148 w 840"/>
                <a:gd name="T11" fmla="*/ 82110 h 552"/>
                <a:gd name="T12" fmla="*/ 36240 w 840"/>
                <a:gd name="T13" fmla="*/ 62051 h 552"/>
                <a:gd name="T14" fmla="*/ 10925 w 840"/>
                <a:gd name="T15" fmla="*/ 58039 h 552"/>
                <a:gd name="T16" fmla="*/ 0 w 840"/>
                <a:gd name="T17" fmla="*/ 42794 h 552"/>
                <a:gd name="T18" fmla="*/ 2132 w 840"/>
                <a:gd name="T19" fmla="*/ 19257 h 552"/>
                <a:gd name="T20" fmla="*/ 23450 w 840"/>
                <a:gd name="T21" fmla="*/ 19257 h 552"/>
                <a:gd name="T22" fmla="*/ 44767 w 840"/>
                <a:gd name="T23" fmla="*/ 21397 h 552"/>
                <a:gd name="T24" fmla="*/ 61822 w 840"/>
                <a:gd name="T25" fmla="*/ 0 h 552"/>
                <a:gd name="T26" fmla="*/ 83406 w 840"/>
                <a:gd name="T27" fmla="*/ 21664 h 552"/>
                <a:gd name="T28" fmla="*/ 125775 w 840"/>
                <a:gd name="T29" fmla="*/ 25676 h 552"/>
                <a:gd name="T30" fmla="*/ 167878 w 840"/>
                <a:gd name="T31" fmla="*/ 21664 h 552"/>
                <a:gd name="T32" fmla="*/ 200387 w 840"/>
                <a:gd name="T33" fmla="*/ 19257 h 552"/>
                <a:gd name="T34" fmla="*/ 223837 w 840"/>
                <a:gd name="T35" fmla="*/ 25676 h 552"/>
                <a:gd name="T36" fmla="*/ 213178 w 840"/>
                <a:gd name="T37" fmla="*/ 44933 h 552"/>
                <a:gd name="T38" fmla="*/ 202519 w 840"/>
                <a:gd name="T39" fmla="*/ 83448 h 552"/>
                <a:gd name="T40" fmla="*/ 217442 w 840"/>
                <a:gd name="T41" fmla="*/ 109124 h 552"/>
                <a:gd name="T42" fmla="*/ 211046 w 840"/>
                <a:gd name="T43" fmla="*/ 130521 h 552"/>
                <a:gd name="T44" fmla="*/ 204651 w 840"/>
                <a:gd name="T45" fmla="*/ 147638 h 552"/>
                <a:gd name="T46" fmla="*/ 180135 w 840"/>
                <a:gd name="T47" fmla="*/ 130788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8" name="Freeform 38"/>
            <p:cNvSpPr>
              <a:spLocks/>
            </p:cNvSpPr>
            <p:nvPr/>
          </p:nvSpPr>
          <p:spPr bwMode="auto">
            <a:xfrm>
              <a:off x="4907757" y="3792141"/>
              <a:ext cx="50006" cy="100013"/>
            </a:xfrm>
            <a:custGeom>
              <a:avLst/>
              <a:gdLst>
                <a:gd name="T0" fmla="*/ 47700 w 253"/>
                <a:gd name="T1" fmla="*/ 0 h 499"/>
                <a:gd name="T2" fmla="*/ 66675 w 253"/>
                <a:gd name="T3" fmla="*/ 53447 h 499"/>
                <a:gd name="T4" fmla="*/ 59559 w 253"/>
                <a:gd name="T5" fmla="*/ 97006 h 499"/>
                <a:gd name="T6" fmla="*/ 47700 w 253"/>
                <a:gd name="T7" fmla="*/ 133350 h 499"/>
                <a:gd name="T8" fmla="*/ 20292 w 253"/>
                <a:gd name="T9" fmla="*/ 130410 h 499"/>
                <a:gd name="T10" fmla="*/ 11859 w 253"/>
                <a:gd name="T11" fmla="*/ 97006 h 499"/>
                <a:gd name="T12" fmla="*/ 0 w 253"/>
                <a:gd name="T13" fmla="*/ 72688 h 499"/>
                <a:gd name="T14" fmla="*/ 5534 w 253"/>
                <a:gd name="T15" fmla="*/ 49171 h 499"/>
                <a:gd name="T16" fmla="*/ 23718 w 253"/>
                <a:gd name="T17" fmla="*/ 24051 h 499"/>
                <a:gd name="T18" fmla="*/ 47700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5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69" name="Freeform 39"/>
            <p:cNvSpPr>
              <a:spLocks/>
            </p:cNvSpPr>
            <p:nvPr/>
          </p:nvSpPr>
          <p:spPr bwMode="auto">
            <a:xfrm>
              <a:off x="5169694" y="3498056"/>
              <a:ext cx="179785" cy="95250"/>
            </a:xfrm>
            <a:custGeom>
              <a:avLst/>
              <a:gdLst>
                <a:gd name="T0" fmla="*/ 15185 w 884"/>
                <a:gd name="T1" fmla="*/ 90866 h 478"/>
                <a:gd name="T2" fmla="*/ 38235 w 884"/>
                <a:gd name="T3" fmla="*/ 111059 h 478"/>
                <a:gd name="T4" fmla="*/ 48539 w 884"/>
                <a:gd name="T5" fmla="*/ 127000 h 478"/>
                <a:gd name="T6" fmla="*/ 75114 w 884"/>
                <a:gd name="T7" fmla="*/ 125406 h 478"/>
                <a:gd name="T8" fmla="*/ 96807 w 884"/>
                <a:gd name="T9" fmla="*/ 127000 h 478"/>
                <a:gd name="T10" fmla="*/ 128263 w 884"/>
                <a:gd name="T11" fmla="*/ 120623 h 478"/>
                <a:gd name="T12" fmla="*/ 147516 w 884"/>
                <a:gd name="T13" fmla="*/ 125406 h 478"/>
                <a:gd name="T14" fmla="*/ 166769 w 884"/>
                <a:gd name="T15" fmla="*/ 96977 h 478"/>
                <a:gd name="T16" fmla="*/ 177887 w 884"/>
                <a:gd name="T17" fmla="*/ 89006 h 478"/>
                <a:gd name="T18" fmla="*/ 173006 w 884"/>
                <a:gd name="T19" fmla="*/ 60577 h 478"/>
                <a:gd name="T20" fmla="*/ 174633 w 884"/>
                <a:gd name="T21" fmla="*/ 41448 h 478"/>
                <a:gd name="T22" fmla="*/ 181141 w 884"/>
                <a:gd name="T23" fmla="*/ 30289 h 478"/>
                <a:gd name="T24" fmla="*/ 202021 w 884"/>
                <a:gd name="T25" fmla="*/ 41448 h 478"/>
                <a:gd name="T26" fmla="*/ 224528 w 884"/>
                <a:gd name="T27" fmla="*/ 38259 h 478"/>
                <a:gd name="T28" fmla="*/ 239713 w 884"/>
                <a:gd name="T29" fmla="*/ 26303 h 478"/>
                <a:gd name="T30" fmla="*/ 226968 w 884"/>
                <a:gd name="T31" fmla="*/ 1063 h 478"/>
                <a:gd name="T32" fmla="*/ 197953 w 884"/>
                <a:gd name="T33" fmla="*/ 5845 h 478"/>
                <a:gd name="T34" fmla="*/ 168938 w 884"/>
                <a:gd name="T35" fmla="*/ 0 h 478"/>
                <a:gd name="T36" fmla="*/ 131246 w 884"/>
                <a:gd name="T37" fmla="*/ 10628 h 478"/>
                <a:gd name="T38" fmla="*/ 100604 w 884"/>
                <a:gd name="T39" fmla="*/ 10362 h 478"/>
                <a:gd name="T40" fmla="*/ 94909 w 884"/>
                <a:gd name="T41" fmla="*/ 25506 h 478"/>
                <a:gd name="T42" fmla="*/ 73216 w 884"/>
                <a:gd name="T43" fmla="*/ 35603 h 478"/>
                <a:gd name="T44" fmla="*/ 58030 w 884"/>
                <a:gd name="T45" fmla="*/ 24709 h 478"/>
                <a:gd name="T46" fmla="*/ 27117 w 884"/>
                <a:gd name="T47" fmla="*/ 23115 h 478"/>
                <a:gd name="T48" fmla="*/ 0 w 884"/>
                <a:gd name="T49" fmla="*/ 24178 h 478"/>
                <a:gd name="T50" fmla="*/ 15185 w 884"/>
                <a:gd name="T51" fmla="*/ 58452 h 478"/>
                <a:gd name="T52" fmla="*/ 15185 w 884"/>
                <a:gd name="T53" fmla="*/ 90866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4" h="478">
                  <a:moveTo>
                    <a:pt x="56" y="342"/>
                  </a:moveTo>
                  <a:lnTo>
                    <a:pt x="141" y="418"/>
                  </a:lnTo>
                  <a:lnTo>
                    <a:pt x="179" y="478"/>
                  </a:lnTo>
                  <a:lnTo>
                    <a:pt x="277" y="472"/>
                  </a:lnTo>
                  <a:lnTo>
                    <a:pt x="357" y="478"/>
                  </a:lnTo>
                  <a:lnTo>
                    <a:pt x="473" y="454"/>
                  </a:lnTo>
                  <a:lnTo>
                    <a:pt x="544" y="472"/>
                  </a:lnTo>
                  <a:lnTo>
                    <a:pt x="615" y="365"/>
                  </a:lnTo>
                  <a:lnTo>
                    <a:pt x="656" y="335"/>
                  </a:lnTo>
                  <a:lnTo>
                    <a:pt x="638" y="228"/>
                  </a:lnTo>
                  <a:lnTo>
                    <a:pt x="644" y="156"/>
                  </a:lnTo>
                  <a:lnTo>
                    <a:pt x="668" y="114"/>
                  </a:lnTo>
                  <a:lnTo>
                    <a:pt x="745" y="156"/>
                  </a:lnTo>
                  <a:lnTo>
                    <a:pt x="828" y="144"/>
                  </a:lnTo>
                  <a:lnTo>
                    <a:pt x="884" y="99"/>
                  </a:lnTo>
                  <a:lnTo>
                    <a:pt x="837" y="4"/>
                  </a:lnTo>
                  <a:lnTo>
                    <a:pt x="730" y="22"/>
                  </a:lnTo>
                  <a:lnTo>
                    <a:pt x="623" y="0"/>
                  </a:lnTo>
                  <a:lnTo>
                    <a:pt x="484" y="40"/>
                  </a:lnTo>
                  <a:lnTo>
                    <a:pt x="371" y="39"/>
                  </a:lnTo>
                  <a:lnTo>
                    <a:pt x="350" y="96"/>
                  </a:lnTo>
                  <a:lnTo>
                    <a:pt x="270" y="134"/>
                  </a:lnTo>
                  <a:lnTo>
                    <a:pt x="214" y="93"/>
                  </a:lnTo>
                  <a:lnTo>
                    <a:pt x="100" y="87"/>
                  </a:lnTo>
                  <a:lnTo>
                    <a:pt x="0" y="91"/>
                  </a:lnTo>
                  <a:lnTo>
                    <a:pt x="56" y="220"/>
                  </a:lnTo>
                  <a:lnTo>
                    <a:pt x="56" y="34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0" name="Freeform 40"/>
            <p:cNvSpPr>
              <a:spLocks/>
            </p:cNvSpPr>
            <p:nvPr/>
          </p:nvSpPr>
          <p:spPr bwMode="auto">
            <a:xfrm>
              <a:off x="5179219" y="3518297"/>
              <a:ext cx="325041" cy="238125"/>
            </a:xfrm>
            <a:custGeom>
              <a:avLst/>
              <a:gdLst>
                <a:gd name="T0" fmla="*/ 12208 w 1633"/>
                <a:gd name="T1" fmla="*/ 101240 h 1198"/>
                <a:gd name="T2" fmla="*/ 13270 w 1633"/>
                <a:gd name="T3" fmla="*/ 135958 h 1198"/>
                <a:gd name="T4" fmla="*/ 29459 w 1633"/>
                <a:gd name="T5" fmla="*/ 156895 h 1198"/>
                <a:gd name="T6" fmla="*/ 51752 w 1633"/>
                <a:gd name="T7" fmla="*/ 136223 h 1198"/>
                <a:gd name="T8" fmla="*/ 72452 w 1633"/>
                <a:gd name="T9" fmla="*/ 120321 h 1198"/>
                <a:gd name="T10" fmla="*/ 110669 w 1633"/>
                <a:gd name="T11" fmla="*/ 147354 h 1198"/>
                <a:gd name="T12" fmla="*/ 113854 w 1633"/>
                <a:gd name="T13" fmla="*/ 182337 h 1198"/>
                <a:gd name="T14" fmla="*/ 144109 w 1633"/>
                <a:gd name="T15" fmla="*/ 214140 h 1198"/>
                <a:gd name="T16" fmla="*/ 160032 w 1633"/>
                <a:gd name="T17" fmla="*/ 237992 h 1198"/>
                <a:gd name="T18" fmla="*/ 144109 w 1633"/>
                <a:gd name="T19" fmla="*/ 263435 h 1198"/>
                <a:gd name="T20" fmla="*/ 175956 w 1633"/>
                <a:gd name="T21" fmla="*/ 276156 h 1198"/>
                <a:gd name="T22" fmla="*/ 217357 w 1633"/>
                <a:gd name="T23" fmla="*/ 288877 h 1198"/>
                <a:gd name="T24" fmla="*/ 252920 w 1633"/>
                <a:gd name="T25" fmla="*/ 305574 h 1198"/>
                <a:gd name="T26" fmla="*/ 289014 w 1633"/>
                <a:gd name="T27" fmla="*/ 305574 h 1198"/>
                <a:gd name="T28" fmla="*/ 264863 w 1633"/>
                <a:gd name="T29" fmla="*/ 269530 h 1198"/>
                <a:gd name="T30" fmla="*/ 228769 w 1633"/>
                <a:gd name="T31" fmla="*/ 257339 h 1198"/>
                <a:gd name="T32" fmla="*/ 204884 w 1633"/>
                <a:gd name="T33" fmla="*/ 209370 h 1198"/>
                <a:gd name="T34" fmla="*/ 180733 w 1633"/>
                <a:gd name="T35" fmla="*/ 173326 h 1198"/>
                <a:gd name="T36" fmla="*/ 216827 w 1633"/>
                <a:gd name="T37" fmla="*/ 137283 h 1198"/>
                <a:gd name="T38" fmla="*/ 266721 w 1633"/>
                <a:gd name="T39" fmla="*/ 134633 h 1198"/>
                <a:gd name="T40" fmla="*/ 313165 w 1633"/>
                <a:gd name="T41" fmla="*/ 137283 h 1198"/>
                <a:gd name="T42" fmla="*/ 361201 w 1633"/>
                <a:gd name="T43" fmla="*/ 137283 h 1198"/>
                <a:gd name="T44" fmla="*/ 409503 w 1633"/>
                <a:gd name="T45" fmla="*/ 149209 h 1198"/>
                <a:gd name="T46" fmla="*/ 433388 w 1633"/>
                <a:gd name="T47" fmla="*/ 137283 h 1198"/>
                <a:gd name="T48" fmla="*/ 409503 w 1633"/>
                <a:gd name="T49" fmla="*/ 89048 h 1198"/>
                <a:gd name="T50" fmla="*/ 368632 w 1633"/>
                <a:gd name="T51" fmla="*/ 75002 h 1198"/>
                <a:gd name="T52" fmla="*/ 287156 w 1633"/>
                <a:gd name="T53" fmla="*/ 49560 h 1198"/>
                <a:gd name="T54" fmla="*/ 225850 w 1633"/>
                <a:gd name="T55" fmla="*/ 0 h 1198"/>
                <a:gd name="T56" fmla="*/ 187899 w 1633"/>
                <a:gd name="T57" fmla="*/ 15371 h 1198"/>
                <a:gd name="T58" fmla="*/ 161359 w 1633"/>
                <a:gd name="T59" fmla="*/ 15902 h 1198"/>
                <a:gd name="T60" fmla="*/ 164810 w 1633"/>
                <a:gd name="T61" fmla="*/ 63076 h 1198"/>
                <a:gd name="T62" fmla="*/ 134555 w 1633"/>
                <a:gd name="T63" fmla="*/ 99649 h 1198"/>
                <a:gd name="T64" fmla="*/ 84926 w 1633"/>
                <a:gd name="T65" fmla="*/ 101240 h 1198"/>
                <a:gd name="T66" fmla="*/ 36359 w 1633"/>
                <a:gd name="T67" fmla="*/ 101240 h 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3" h="1198">
                  <a:moveTo>
                    <a:pt x="137" y="382"/>
                  </a:moveTo>
                  <a:lnTo>
                    <a:pt x="46" y="382"/>
                  </a:lnTo>
                  <a:lnTo>
                    <a:pt x="0" y="427"/>
                  </a:lnTo>
                  <a:lnTo>
                    <a:pt x="50" y="513"/>
                  </a:lnTo>
                  <a:lnTo>
                    <a:pt x="46" y="563"/>
                  </a:lnTo>
                  <a:lnTo>
                    <a:pt x="111" y="592"/>
                  </a:lnTo>
                  <a:lnTo>
                    <a:pt x="182" y="563"/>
                  </a:lnTo>
                  <a:lnTo>
                    <a:pt x="195" y="514"/>
                  </a:lnTo>
                  <a:lnTo>
                    <a:pt x="213" y="460"/>
                  </a:lnTo>
                  <a:lnTo>
                    <a:pt x="273" y="454"/>
                  </a:lnTo>
                  <a:lnTo>
                    <a:pt x="339" y="472"/>
                  </a:lnTo>
                  <a:lnTo>
                    <a:pt x="417" y="556"/>
                  </a:lnTo>
                  <a:lnTo>
                    <a:pt x="477" y="616"/>
                  </a:lnTo>
                  <a:lnTo>
                    <a:pt x="429" y="688"/>
                  </a:lnTo>
                  <a:lnTo>
                    <a:pt x="454" y="745"/>
                  </a:lnTo>
                  <a:lnTo>
                    <a:pt x="543" y="808"/>
                  </a:lnTo>
                  <a:lnTo>
                    <a:pt x="615" y="826"/>
                  </a:lnTo>
                  <a:lnTo>
                    <a:pt x="603" y="898"/>
                  </a:lnTo>
                  <a:lnTo>
                    <a:pt x="537" y="910"/>
                  </a:lnTo>
                  <a:lnTo>
                    <a:pt x="543" y="994"/>
                  </a:lnTo>
                  <a:lnTo>
                    <a:pt x="609" y="1000"/>
                  </a:lnTo>
                  <a:lnTo>
                    <a:pt x="663" y="1042"/>
                  </a:lnTo>
                  <a:lnTo>
                    <a:pt x="772" y="1062"/>
                  </a:lnTo>
                  <a:lnTo>
                    <a:pt x="819" y="1090"/>
                  </a:lnTo>
                  <a:lnTo>
                    <a:pt x="885" y="1090"/>
                  </a:lnTo>
                  <a:lnTo>
                    <a:pt x="953" y="1153"/>
                  </a:lnTo>
                  <a:lnTo>
                    <a:pt x="1044" y="1198"/>
                  </a:lnTo>
                  <a:lnTo>
                    <a:pt x="1089" y="1153"/>
                  </a:lnTo>
                  <a:lnTo>
                    <a:pt x="1071" y="1102"/>
                  </a:lnTo>
                  <a:lnTo>
                    <a:pt x="998" y="1017"/>
                  </a:lnTo>
                  <a:lnTo>
                    <a:pt x="939" y="1018"/>
                  </a:lnTo>
                  <a:lnTo>
                    <a:pt x="862" y="971"/>
                  </a:lnTo>
                  <a:lnTo>
                    <a:pt x="817" y="881"/>
                  </a:lnTo>
                  <a:lnTo>
                    <a:pt x="772" y="790"/>
                  </a:lnTo>
                  <a:lnTo>
                    <a:pt x="726" y="745"/>
                  </a:lnTo>
                  <a:lnTo>
                    <a:pt x="681" y="654"/>
                  </a:lnTo>
                  <a:lnTo>
                    <a:pt x="726" y="563"/>
                  </a:lnTo>
                  <a:lnTo>
                    <a:pt x="817" y="518"/>
                  </a:lnTo>
                  <a:lnTo>
                    <a:pt x="908" y="518"/>
                  </a:lnTo>
                  <a:lnTo>
                    <a:pt x="1005" y="508"/>
                  </a:lnTo>
                  <a:lnTo>
                    <a:pt x="1089" y="518"/>
                  </a:lnTo>
                  <a:lnTo>
                    <a:pt x="1180" y="518"/>
                  </a:lnTo>
                  <a:lnTo>
                    <a:pt x="1271" y="518"/>
                  </a:lnTo>
                  <a:lnTo>
                    <a:pt x="1361" y="518"/>
                  </a:lnTo>
                  <a:lnTo>
                    <a:pt x="1452" y="563"/>
                  </a:lnTo>
                  <a:lnTo>
                    <a:pt x="1543" y="563"/>
                  </a:lnTo>
                  <a:lnTo>
                    <a:pt x="1623" y="598"/>
                  </a:lnTo>
                  <a:lnTo>
                    <a:pt x="1633" y="518"/>
                  </a:lnTo>
                  <a:lnTo>
                    <a:pt x="1588" y="427"/>
                  </a:lnTo>
                  <a:lnTo>
                    <a:pt x="1543" y="336"/>
                  </a:lnTo>
                  <a:lnTo>
                    <a:pt x="1512" y="244"/>
                  </a:lnTo>
                  <a:lnTo>
                    <a:pt x="1389" y="283"/>
                  </a:lnTo>
                  <a:lnTo>
                    <a:pt x="1214" y="277"/>
                  </a:lnTo>
                  <a:lnTo>
                    <a:pt x="1082" y="187"/>
                  </a:lnTo>
                  <a:lnTo>
                    <a:pt x="990" y="133"/>
                  </a:lnTo>
                  <a:lnTo>
                    <a:pt x="851" y="0"/>
                  </a:lnTo>
                  <a:lnTo>
                    <a:pt x="795" y="46"/>
                  </a:lnTo>
                  <a:lnTo>
                    <a:pt x="708" y="58"/>
                  </a:lnTo>
                  <a:lnTo>
                    <a:pt x="632" y="15"/>
                  </a:lnTo>
                  <a:lnTo>
                    <a:pt x="608" y="60"/>
                  </a:lnTo>
                  <a:lnTo>
                    <a:pt x="603" y="138"/>
                  </a:lnTo>
                  <a:lnTo>
                    <a:pt x="621" y="238"/>
                  </a:lnTo>
                  <a:lnTo>
                    <a:pt x="578" y="271"/>
                  </a:lnTo>
                  <a:lnTo>
                    <a:pt x="507" y="376"/>
                  </a:lnTo>
                  <a:lnTo>
                    <a:pt x="434" y="358"/>
                  </a:lnTo>
                  <a:lnTo>
                    <a:pt x="320" y="382"/>
                  </a:lnTo>
                  <a:lnTo>
                    <a:pt x="239" y="375"/>
                  </a:lnTo>
                  <a:lnTo>
                    <a:pt x="137" y="3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1" name="Freeform 41"/>
            <p:cNvSpPr>
              <a:spLocks/>
            </p:cNvSpPr>
            <p:nvPr/>
          </p:nvSpPr>
          <p:spPr bwMode="auto">
            <a:xfrm>
              <a:off x="5314950" y="3618310"/>
              <a:ext cx="214313" cy="192881"/>
            </a:xfrm>
            <a:custGeom>
              <a:avLst/>
              <a:gdLst>
                <a:gd name="T0" fmla="*/ 250369 w 1058"/>
                <a:gd name="T1" fmla="*/ 24035 h 963"/>
                <a:gd name="T2" fmla="*/ 260092 w 1058"/>
                <a:gd name="T3" fmla="*/ 57951 h 963"/>
                <a:gd name="T4" fmla="*/ 253340 w 1058"/>
                <a:gd name="T5" fmla="*/ 75577 h 963"/>
                <a:gd name="T6" fmla="*/ 264953 w 1058"/>
                <a:gd name="T7" fmla="*/ 94805 h 963"/>
                <a:gd name="T8" fmla="*/ 277377 w 1058"/>
                <a:gd name="T9" fmla="*/ 87594 h 963"/>
                <a:gd name="T10" fmla="*/ 285750 w 1058"/>
                <a:gd name="T11" fmla="*/ 106021 h 963"/>
                <a:gd name="T12" fmla="*/ 285750 w 1058"/>
                <a:gd name="T13" fmla="*/ 120442 h 963"/>
                <a:gd name="T14" fmla="*/ 263333 w 1058"/>
                <a:gd name="T15" fmla="*/ 117238 h 963"/>
                <a:gd name="T16" fmla="*/ 266574 w 1058"/>
                <a:gd name="T17" fmla="*/ 134863 h 963"/>
                <a:gd name="T18" fmla="*/ 277647 w 1058"/>
                <a:gd name="T19" fmla="*/ 141273 h 963"/>
                <a:gd name="T20" fmla="*/ 279268 w 1058"/>
                <a:gd name="T21" fmla="*/ 158898 h 963"/>
                <a:gd name="T22" fmla="*/ 264953 w 1058"/>
                <a:gd name="T23" fmla="*/ 160501 h 963"/>
                <a:gd name="T24" fmla="*/ 242536 w 1058"/>
                <a:gd name="T25" fmla="*/ 173319 h 963"/>
                <a:gd name="T26" fmla="*/ 229302 w 1058"/>
                <a:gd name="T27" fmla="*/ 196820 h 963"/>
                <a:gd name="T28" fmla="*/ 209046 w 1058"/>
                <a:gd name="T29" fmla="*/ 202161 h 963"/>
                <a:gd name="T30" fmla="*/ 205265 w 1058"/>
                <a:gd name="T31" fmla="*/ 220855 h 963"/>
                <a:gd name="T32" fmla="*/ 210666 w 1058"/>
                <a:gd name="T33" fmla="*/ 242220 h 963"/>
                <a:gd name="T34" fmla="*/ 205265 w 1058"/>
                <a:gd name="T35" fmla="*/ 257175 h 963"/>
                <a:gd name="T36" fmla="*/ 193111 w 1058"/>
                <a:gd name="T37" fmla="*/ 253436 h 963"/>
                <a:gd name="T38" fmla="*/ 170694 w 1058"/>
                <a:gd name="T39" fmla="*/ 243822 h 963"/>
                <a:gd name="T40" fmla="*/ 146926 w 1058"/>
                <a:gd name="T41" fmla="*/ 229401 h 963"/>
                <a:gd name="T42" fmla="*/ 132882 w 1058"/>
                <a:gd name="T43" fmla="*/ 208838 h 963"/>
                <a:gd name="T44" fmla="*/ 115056 w 1058"/>
                <a:gd name="T45" fmla="*/ 195752 h 963"/>
                <a:gd name="T46" fmla="*/ 95610 w 1058"/>
                <a:gd name="T47" fmla="*/ 184269 h 963"/>
                <a:gd name="T48" fmla="*/ 108574 w 1058"/>
                <a:gd name="T49" fmla="*/ 172251 h 963"/>
                <a:gd name="T50" fmla="*/ 103713 w 1058"/>
                <a:gd name="T51" fmla="*/ 158898 h 963"/>
                <a:gd name="T52" fmla="*/ 84537 w 1058"/>
                <a:gd name="T53" fmla="*/ 136466 h 963"/>
                <a:gd name="T54" fmla="*/ 68602 w 1058"/>
                <a:gd name="T55" fmla="*/ 136199 h 963"/>
                <a:gd name="T56" fmla="*/ 47535 w 1058"/>
                <a:gd name="T57" fmla="*/ 123647 h 963"/>
                <a:gd name="T58" fmla="*/ 24848 w 1058"/>
                <a:gd name="T59" fmla="*/ 76111 h 963"/>
                <a:gd name="T60" fmla="*/ 11884 w 1058"/>
                <a:gd name="T61" fmla="*/ 63559 h 963"/>
                <a:gd name="T62" fmla="*/ 0 w 1058"/>
                <a:gd name="T63" fmla="*/ 39524 h 963"/>
                <a:gd name="T64" fmla="*/ 11614 w 1058"/>
                <a:gd name="T65" fmla="*/ 15489 h 963"/>
                <a:gd name="T66" fmla="*/ 35651 w 1058"/>
                <a:gd name="T67" fmla="*/ 2404 h 963"/>
                <a:gd name="T68" fmla="*/ 64550 w 1058"/>
                <a:gd name="T69" fmla="*/ 2671 h 963"/>
                <a:gd name="T70" fmla="*/ 84537 w 1058"/>
                <a:gd name="T71" fmla="*/ 0 h 963"/>
                <a:gd name="T72" fmla="*/ 106684 w 1058"/>
                <a:gd name="T73" fmla="*/ 2404 h 963"/>
                <a:gd name="T74" fmla="*/ 180417 w 1058"/>
                <a:gd name="T75" fmla="*/ 2671 h 963"/>
                <a:gd name="T76" fmla="*/ 205265 w 1058"/>
                <a:gd name="T77" fmla="*/ 14688 h 963"/>
                <a:gd name="T78" fmla="*/ 229572 w 1058"/>
                <a:gd name="T79" fmla="*/ 14688 h 963"/>
                <a:gd name="T80" fmla="*/ 250369 w 1058"/>
                <a:gd name="T81" fmla="*/ 24035 h 9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963">
                  <a:moveTo>
                    <a:pt x="927" y="90"/>
                  </a:moveTo>
                  <a:lnTo>
                    <a:pt x="963" y="217"/>
                  </a:lnTo>
                  <a:lnTo>
                    <a:pt x="938" y="283"/>
                  </a:lnTo>
                  <a:lnTo>
                    <a:pt x="981" y="355"/>
                  </a:lnTo>
                  <a:lnTo>
                    <a:pt x="1027" y="328"/>
                  </a:lnTo>
                  <a:lnTo>
                    <a:pt x="1058" y="397"/>
                  </a:lnTo>
                  <a:lnTo>
                    <a:pt x="1058" y="451"/>
                  </a:lnTo>
                  <a:lnTo>
                    <a:pt x="975" y="439"/>
                  </a:lnTo>
                  <a:lnTo>
                    <a:pt x="987" y="505"/>
                  </a:lnTo>
                  <a:lnTo>
                    <a:pt x="1028" y="529"/>
                  </a:lnTo>
                  <a:lnTo>
                    <a:pt x="1034" y="595"/>
                  </a:lnTo>
                  <a:lnTo>
                    <a:pt x="981" y="601"/>
                  </a:lnTo>
                  <a:lnTo>
                    <a:pt x="898" y="649"/>
                  </a:lnTo>
                  <a:lnTo>
                    <a:pt x="849" y="737"/>
                  </a:lnTo>
                  <a:lnTo>
                    <a:pt x="774" y="757"/>
                  </a:lnTo>
                  <a:lnTo>
                    <a:pt x="760" y="827"/>
                  </a:lnTo>
                  <a:lnTo>
                    <a:pt x="780" y="907"/>
                  </a:lnTo>
                  <a:lnTo>
                    <a:pt x="760" y="963"/>
                  </a:lnTo>
                  <a:lnTo>
                    <a:pt x="715" y="949"/>
                  </a:lnTo>
                  <a:lnTo>
                    <a:pt x="632" y="913"/>
                  </a:lnTo>
                  <a:lnTo>
                    <a:pt x="544" y="859"/>
                  </a:lnTo>
                  <a:lnTo>
                    <a:pt x="492" y="782"/>
                  </a:lnTo>
                  <a:lnTo>
                    <a:pt x="426" y="733"/>
                  </a:lnTo>
                  <a:lnTo>
                    <a:pt x="354" y="690"/>
                  </a:lnTo>
                  <a:lnTo>
                    <a:pt x="402" y="645"/>
                  </a:lnTo>
                  <a:lnTo>
                    <a:pt x="384" y="595"/>
                  </a:lnTo>
                  <a:lnTo>
                    <a:pt x="313" y="511"/>
                  </a:lnTo>
                  <a:lnTo>
                    <a:pt x="254" y="510"/>
                  </a:lnTo>
                  <a:lnTo>
                    <a:pt x="176" y="463"/>
                  </a:lnTo>
                  <a:lnTo>
                    <a:pt x="92" y="285"/>
                  </a:lnTo>
                  <a:lnTo>
                    <a:pt x="44" y="238"/>
                  </a:lnTo>
                  <a:lnTo>
                    <a:pt x="0" y="148"/>
                  </a:lnTo>
                  <a:lnTo>
                    <a:pt x="43" y="58"/>
                  </a:lnTo>
                  <a:lnTo>
                    <a:pt x="132" y="9"/>
                  </a:lnTo>
                  <a:lnTo>
                    <a:pt x="239" y="10"/>
                  </a:lnTo>
                  <a:lnTo>
                    <a:pt x="313" y="0"/>
                  </a:lnTo>
                  <a:lnTo>
                    <a:pt x="395" y="9"/>
                  </a:lnTo>
                  <a:lnTo>
                    <a:pt x="668" y="10"/>
                  </a:lnTo>
                  <a:lnTo>
                    <a:pt x="760" y="55"/>
                  </a:lnTo>
                  <a:lnTo>
                    <a:pt x="850" y="55"/>
                  </a:lnTo>
                  <a:lnTo>
                    <a:pt x="927" y="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2" name="Freeform 42"/>
            <p:cNvSpPr>
              <a:spLocks/>
            </p:cNvSpPr>
            <p:nvPr/>
          </p:nvSpPr>
          <p:spPr bwMode="auto">
            <a:xfrm>
              <a:off x="5480448" y="3542110"/>
              <a:ext cx="235744" cy="290513"/>
            </a:xfrm>
            <a:custGeom>
              <a:avLst/>
              <a:gdLst>
                <a:gd name="T0" fmla="*/ 129301 w 1162"/>
                <a:gd name="T1" fmla="*/ 324840 h 1450"/>
                <a:gd name="T2" fmla="*/ 104955 w 1162"/>
                <a:gd name="T3" fmla="*/ 323237 h 1450"/>
                <a:gd name="T4" fmla="*/ 86561 w 1162"/>
                <a:gd name="T5" fmla="*/ 320566 h 1450"/>
                <a:gd name="T6" fmla="*/ 68437 w 1162"/>
                <a:gd name="T7" fmla="*/ 311216 h 1450"/>
                <a:gd name="T8" fmla="*/ 56535 w 1162"/>
                <a:gd name="T9" fmla="*/ 299194 h 1450"/>
                <a:gd name="T10" fmla="*/ 44904 w 1162"/>
                <a:gd name="T11" fmla="*/ 262864 h 1450"/>
                <a:gd name="T12" fmla="*/ 58429 w 1162"/>
                <a:gd name="T13" fmla="*/ 261261 h 1450"/>
                <a:gd name="T14" fmla="*/ 57347 w 1162"/>
                <a:gd name="T15" fmla="*/ 244164 h 1450"/>
                <a:gd name="T16" fmla="*/ 45445 w 1162"/>
                <a:gd name="T17" fmla="*/ 237218 h 1450"/>
                <a:gd name="T18" fmla="*/ 43010 w 1162"/>
                <a:gd name="T19" fmla="*/ 220122 h 1450"/>
                <a:gd name="T20" fmla="*/ 64650 w 1162"/>
                <a:gd name="T21" fmla="*/ 222526 h 1450"/>
                <a:gd name="T22" fmla="*/ 64650 w 1162"/>
                <a:gd name="T23" fmla="*/ 207566 h 1450"/>
                <a:gd name="T24" fmla="*/ 56535 w 1162"/>
                <a:gd name="T25" fmla="*/ 191004 h 1450"/>
                <a:gd name="T26" fmla="*/ 43822 w 1162"/>
                <a:gd name="T27" fmla="*/ 196881 h 1450"/>
                <a:gd name="T28" fmla="*/ 32460 w 1162"/>
                <a:gd name="T29" fmla="*/ 178181 h 1450"/>
                <a:gd name="T30" fmla="*/ 39223 w 1162"/>
                <a:gd name="T31" fmla="*/ 160550 h 1450"/>
                <a:gd name="T32" fmla="*/ 29485 w 1162"/>
                <a:gd name="T33" fmla="*/ 126891 h 1450"/>
                <a:gd name="T34" fmla="*/ 31649 w 1162"/>
                <a:gd name="T35" fmla="*/ 104985 h 1450"/>
                <a:gd name="T36" fmla="*/ 8656 w 1162"/>
                <a:gd name="T37" fmla="*/ 57969 h 1450"/>
                <a:gd name="T38" fmla="*/ 0 w 1162"/>
                <a:gd name="T39" fmla="*/ 32057 h 1450"/>
                <a:gd name="T40" fmla="*/ 23263 w 1162"/>
                <a:gd name="T41" fmla="*/ 14693 h 1450"/>
                <a:gd name="T42" fmla="*/ 65191 w 1162"/>
                <a:gd name="T43" fmla="*/ 15227 h 1450"/>
                <a:gd name="T44" fmla="*/ 101439 w 1162"/>
                <a:gd name="T45" fmla="*/ 0 h 1450"/>
                <a:gd name="T46" fmla="*/ 124432 w 1162"/>
                <a:gd name="T47" fmla="*/ 12823 h 1450"/>
                <a:gd name="T48" fmla="*/ 142014 w 1162"/>
                <a:gd name="T49" fmla="*/ 48085 h 1450"/>
                <a:gd name="T50" fmla="*/ 162032 w 1162"/>
                <a:gd name="T51" fmla="*/ 71593 h 1450"/>
                <a:gd name="T52" fmla="*/ 203689 w 1162"/>
                <a:gd name="T53" fmla="*/ 115671 h 1450"/>
                <a:gd name="T54" fmla="*/ 239937 w 1162"/>
                <a:gd name="T55" fmla="*/ 151734 h 1450"/>
                <a:gd name="T56" fmla="*/ 283217 w 1162"/>
                <a:gd name="T57" fmla="*/ 170968 h 1450"/>
                <a:gd name="T58" fmla="*/ 305939 w 1162"/>
                <a:gd name="T59" fmla="*/ 197148 h 1450"/>
                <a:gd name="T60" fmla="*/ 287004 w 1162"/>
                <a:gd name="T61" fmla="*/ 227602 h 1450"/>
                <a:gd name="T62" fmla="*/ 262118 w 1162"/>
                <a:gd name="T63" fmla="*/ 254582 h 1450"/>
                <a:gd name="T64" fmla="*/ 285652 w 1162"/>
                <a:gd name="T65" fmla="*/ 269275 h 1450"/>
                <a:gd name="T66" fmla="*/ 303775 w 1162"/>
                <a:gd name="T67" fmla="*/ 285303 h 1450"/>
                <a:gd name="T68" fmla="*/ 314325 w 1162"/>
                <a:gd name="T69" fmla="*/ 299462 h 1450"/>
                <a:gd name="T70" fmla="*/ 304857 w 1162"/>
                <a:gd name="T71" fmla="*/ 324305 h 1450"/>
                <a:gd name="T72" fmla="*/ 288357 w 1162"/>
                <a:gd name="T73" fmla="*/ 349684 h 1450"/>
                <a:gd name="T74" fmla="*/ 288627 w 1162"/>
                <a:gd name="T75" fmla="*/ 375863 h 1450"/>
                <a:gd name="T76" fmla="*/ 245347 w 1162"/>
                <a:gd name="T77" fmla="*/ 387350 h 1450"/>
                <a:gd name="T78" fmla="*/ 238043 w 1162"/>
                <a:gd name="T79" fmla="*/ 359568 h 1450"/>
                <a:gd name="T80" fmla="*/ 225870 w 1162"/>
                <a:gd name="T81" fmla="*/ 323237 h 1450"/>
                <a:gd name="T82" fmla="*/ 213698 w 1162"/>
                <a:gd name="T83" fmla="*/ 311216 h 1450"/>
                <a:gd name="T84" fmla="*/ 199632 w 1162"/>
                <a:gd name="T85" fmla="*/ 303469 h 1450"/>
                <a:gd name="T86" fmla="*/ 186918 w 1162"/>
                <a:gd name="T87" fmla="*/ 279961 h 1450"/>
                <a:gd name="T88" fmla="*/ 167712 w 1162"/>
                <a:gd name="T89" fmla="*/ 269275 h 1450"/>
                <a:gd name="T90" fmla="*/ 141203 w 1162"/>
                <a:gd name="T91" fmla="*/ 274885 h 1450"/>
                <a:gd name="T92" fmla="*/ 144178 w 1162"/>
                <a:gd name="T93" fmla="*/ 303469 h 1450"/>
                <a:gd name="T94" fmla="*/ 129301 w 1162"/>
                <a:gd name="T95" fmla="*/ 324840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2" h="1450">
                  <a:moveTo>
                    <a:pt x="478" y="1216"/>
                  </a:moveTo>
                  <a:lnTo>
                    <a:pt x="388" y="1210"/>
                  </a:lnTo>
                  <a:lnTo>
                    <a:pt x="320" y="1200"/>
                  </a:lnTo>
                  <a:lnTo>
                    <a:pt x="253" y="1165"/>
                  </a:lnTo>
                  <a:lnTo>
                    <a:pt x="209" y="1120"/>
                  </a:lnTo>
                  <a:lnTo>
                    <a:pt x="166" y="984"/>
                  </a:lnTo>
                  <a:lnTo>
                    <a:pt x="216" y="978"/>
                  </a:lnTo>
                  <a:lnTo>
                    <a:pt x="212" y="914"/>
                  </a:lnTo>
                  <a:lnTo>
                    <a:pt x="168" y="888"/>
                  </a:lnTo>
                  <a:lnTo>
                    <a:pt x="159" y="824"/>
                  </a:lnTo>
                  <a:lnTo>
                    <a:pt x="239" y="833"/>
                  </a:lnTo>
                  <a:lnTo>
                    <a:pt x="239" y="777"/>
                  </a:lnTo>
                  <a:lnTo>
                    <a:pt x="209" y="715"/>
                  </a:lnTo>
                  <a:lnTo>
                    <a:pt x="162" y="737"/>
                  </a:lnTo>
                  <a:lnTo>
                    <a:pt x="120" y="667"/>
                  </a:lnTo>
                  <a:lnTo>
                    <a:pt x="145" y="601"/>
                  </a:lnTo>
                  <a:lnTo>
                    <a:pt x="109" y="475"/>
                  </a:lnTo>
                  <a:lnTo>
                    <a:pt x="117" y="393"/>
                  </a:lnTo>
                  <a:lnTo>
                    <a:pt x="32" y="217"/>
                  </a:lnTo>
                  <a:lnTo>
                    <a:pt x="0" y="120"/>
                  </a:lnTo>
                  <a:lnTo>
                    <a:pt x="86" y="55"/>
                  </a:lnTo>
                  <a:lnTo>
                    <a:pt x="241" y="57"/>
                  </a:lnTo>
                  <a:lnTo>
                    <a:pt x="375" y="0"/>
                  </a:lnTo>
                  <a:lnTo>
                    <a:pt x="460" y="48"/>
                  </a:lnTo>
                  <a:lnTo>
                    <a:pt x="525" y="180"/>
                  </a:lnTo>
                  <a:lnTo>
                    <a:pt x="599" y="268"/>
                  </a:lnTo>
                  <a:lnTo>
                    <a:pt x="753" y="433"/>
                  </a:lnTo>
                  <a:lnTo>
                    <a:pt x="887" y="568"/>
                  </a:lnTo>
                  <a:lnTo>
                    <a:pt x="1047" y="640"/>
                  </a:lnTo>
                  <a:lnTo>
                    <a:pt x="1131" y="738"/>
                  </a:lnTo>
                  <a:lnTo>
                    <a:pt x="1061" y="852"/>
                  </a:lnTo>
                  <a:lnTo>
                    <a:pt x="969" y="953"/>
                  </a:lnTo>
                  <a:lnTo>
                    <a:pt x="1056" y="1008"/>
                  </a:lnTo>
                  <a:lnTo>
                    <a:pt x="1123" y="1068"/>
                  </a:lnTo>
                  <a:lnTo>
                    <a:pt x="1162" y="1121"/>
                  </a:lnTo>
                  <a:lnTo>
                    <a:pt x="1127" y="1214"/>
                  </a:lnTo>
                  <a:lnTo>
                    <a:pt x="1066" y="1309"/>
                  </a:lnTo>
                  <a:lnTo>
                    <a:pt x="1067" y="1407"/>
                  </a:lnTo>
                  <a:lnTo>
                    <a:pt x="907" y="1450"/>
                  </a:lnTo>
                  <a:lnTo>
                    <a:pt x="880" y="1346"/>
                  </a:lnTo>
                  <a:lnTo>
                    <a:pt x="835" y="1210"/>
                  </a:lnTo>
                  <a:lnTo>
                    <a:pt x="790" y="1165"/>
                  </a:lnTo>
                  <a:lnTo>
                    <a:pt x="738" y="1136"/>
                  </a:lnTo>
                  <a:lnTo>
                    <a:pt x="691" y="1048"/>
                  </a:lnTo>
                  <a:lnTo>
                    <a:pt x="620" y="1008"/>
                  </a:lnTo>
                  <a:lnTo>
                    <a:pt x="522" y="1029"/>
                  </a:lnTo>
                  <a:lnTo>
                    <a:pt x="533" y="1136"/>
                  </a:lnTo>
                  <a:lnTo>
                    <a:pt x="478" y="1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3" name="Freeform 43"/>
            <p:cNvSpPr>
              <a:spLocks/>
            </p:cNvSpPr>
            <p:nvPr/>
          </p:nvSpPr>
          <p:spPr bwMode="auto">
            <a:xfrm>
              <a:off x="5491163" y="3804047"/>
              <a:ext cx="126206" cy="217884"/>
            </a:xfrm>
            <a:custGeom>
              <a:avLst/>
              <a:gdLst>
                <a:gd name="T0" fmla="*/ 108565 w 620"/>
                <a:gd name="T1" fmla="*/ 290512 h 1089"/>
                <a:gd name="T2" fmla="*/ 129192 w 620"/>
                <a:gd name="T3" fmla="*/ 270504 h 1089"/>
                <a:gd name="T4" fmla="*/ 151990 w 620"/>
                <a:gd name="T5" fmla="*/ 245428 h 1089"/>
                <a:gd name="T6" fmla="*/ 164204 w 620"/>
                <a:gd name="T7" fmla="*/ 215817 h 1089"/>
                <a:gd name="T8" fmla="*/ 168275 w 620"/>
                <a:gd name="T9" fmla="*/ 180336 h 1089"/>
                <a:gd name="T10" fmla="*/ 145205 w 620"/>
                <a:gd name="T11" fmla="*/ 166464 h 1089"/>
                <a:gd name="T12" fmla="*/ 130006 w 620"/>
                <a:gd name="T13" fmla="*/ 140054 h 1089"/>
                <a:gd name="T14" fmla="*/ 125935 w 620"/>
                <a:gd name="T15" fmla="*/ 116578 h 1089"/>
                <a:gd name="T16" fmla="*/ 132177 w 620"/>
                <a:gd name="T17" fmla="*/ 89101 h 1089"/>
                <a:gd name="T18" fmla="*/ 145205 w 620"/>
                <a:gd name="T19" fmla="*/ 65625 h 1089"/>
                <a:gd name="T20" fmla="*/ 117250 w 620"/>
                <a:gd name="T21" fmla="*/ 46685 h 1089"/>
                <a:gd name="T22" fmla="*/ 102322 w 620"/>
                <a:gd name="T23" fmla="*/ 29611 h 1089"/>
                <a:gd name="T24" fmla="*/ 98251 w 620"/>
                <a:gd name="T25" fmla="*/ 0 h 1089"/>
                <a:gd name="T26" fmla="*/ 76809 w 620"/>
                <a:gd name="T27" fmla="*/ 10671 h 1089"/>
                <a:gd name="T28" fmla="*/ 53468 w 620"/>
                <a:gd name="T29" fmla="*/ 4268 h 1089"/>
                <a:gd name="T30" fmla="*/ 21441 w 620"/>
                <a:gd name="T31" fmla="*/ 2134 h 1089"/>
                <a:gd name="T32" fmla="*/ 8414 w 620"/>
                <a:gd name="T33" fmla="*/ 19207 h 1089"/>
                <a:gd name="T34" fmla="*/ 0 w 620"/>
                <a:gd name="T35" fmla="*/ 38148 h 1089"/>
                <a:gd name="T36" fmla="*/ 21441 w 620"/>
                <a:gd name="T37" fmla="*/ 55221 h 1089"/>
                <a:gd name="T38" fmla="*/ 21441 w 620"/>
                <a:gd name="T39" fmla="*/ 69894 h 1089"/>
                <a:gd name="T40" fmla="*/ 50211 w 620"/>
                <a:gd name="T41" fmla="*/ 72561 h 1089"/>
                <a:gd name="T42" fmla="*/ 66224 w 620"/>
                <a:gd name="T43" fmla="*/ 101906 h 1089"/>
                <a:gd name="T44" fmla="*/ 66224 w 620"/>
                <a:gd name="T45" fmla="*/ 127249 h 1089"/>
                <a:gd name="T46" fmla="*/ 59710 w 620"/>
                <a:gd name="T47" fmla="*/ 144322 h 1089"/>
                <a:gd name="T48" fmla="*/ 51297 w 620"/>
                <a:gd name="T49" fmla="*/ 158995 h 1089"/>
                <a:gd name="T50" fmla="*/ 58082 w 620"/>
                <a:gd name="T51" fmla="*/ 184338 h 1089"/>
                <a:gd name="T52" fmla="*/ 59710 w 620"/>
                <a:gd name="T53" fmla="*/ 207813 h 1089"/>
                <a:gd name="T54" fmla="*/ 57539 w 620"/>
                <a:gd name="T55" fmla="*/ 224887 h 1089"/>
                <a:gd name="T56" fmla="*/ 66224 w 620"/>
                <a:gd name="T57" fmla="*/ 248096 h 1089"/>
                <a:gd name="T58" fmla="*/ 85223 w 620"/>
                <a:gd name="T59" fmla="*/ 260901 h 1089"/>
                <a:gd name="T60" fmla="*/ 108565 w 620"/>
                <a:gd name="T61" fmla="*/ 290512 h 10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0" h="1089">
                  <a:moveTo>
                    <a:pt x="400" y="1089"/>
                  </a:moveTo>
                  <a:lnTo>
                    <a:pt x="476" y="1014"/>
                  </a:lnTo>
                  <a:lnTo>
                    <a:pt x="560" y="920"/>
                  </a:lnTo>
                  <a:lnTo>
                    <a:pt x="605" y="809"/>
                  </a:lnTo>
                  <a:lnTo>
                    <a:pt x="620" y="676"/>
                  </a:lnTo>
                  <a:lnTo>
                    <a:pt x="535" y="624"/>
                  </a:lnTo>
                  <a:lnTo>
                    <a:pt x="479" y="525"/>
                  </a:lnTo>
                  <a:lnTo>
                    <a:pt x="464" y="437"/>
                  </a:lnTo>
                  <a:lnTo>
                    <a:pt x="487" y="334"/>
                  </a:lnTo>
                  <a:lnTo>
                    <a:pt x="535" y="246"/>
                  </a:lnTo>
                  <a:lnTo>
                    <a:pt x="432" y="175"/>
                  </a:lnTo>
                  <a:lnTo>
                    <a:pt x="377" y="111"/>
                  </a:lnTo>
                  <a:lnTo>
                    <a:pt x="362" y="0"/>
                  </a:lnTo>
                  <a:lnTo>
                    <a:pt x="283" y="40"/>
                  </a:lnTo>
                  <a:lnTo>
                    <a:pt x="197" y="16"/>
                  </a:lnTo>
                  <a:lnTo>
                    <a:pt x="79" y="8"/>
                  </a:lnTo>
                  <a:lnTo>
                    <a:pt x="31" y="72"/>
                  </a:lnTo>
                  <a:lnTo>
                    <a:pt x="0" y="143"/>
                  </a:lnTo>
                  <a:lnTo>
                    <a:pt x="79" y="207"/>
                  </a:lnTo>
                  <a:lnTo>
                    <a:pt x="79" y="262"/>
                  </a:lnTo>
                  <a:lnTo>
                    <a:pt x="185" y="272"/>
                  </a:lnTo>
                  <a:lnTo>
                    <a:pt x="244" y="382"/>
                  </a:lnTo>
                  <a:lnTo>
                    <a:pt x="244" y="477"/>
                  </a:lnTo>
                  <a:lnTo>
                    <a:pt x="220" y="541"/>
                  </a:lnTo>
                  <a:lnTo>
                    <a:pt x="189" y="596"/>
                  </a:lnTo>
                  <a:lnTo>
                    <a:pt x="214" y="691"/>
                  </a:lnTo>
                  <a:lnTo>
                    <a:pt x="220" y="779"/>
                  </a:lnTo>
                  <a:lnTo>
                    <a:pt x="212" y="843"/>
                  </a:lnTo>
                  <a:lnTo>
                    <a:pt x="244" y="930"/>
                  </a:lnTo>
                  <a:lnTo>
                    <a:pt x="314" y="978"/>
                  </a:lnTo>
                  <a:lnTo>
                    <a:pt x="400" y="10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4" name="Freeform 44"/>
            <p:cNvSpPr>
              <a:spLocks/>
            </p:cNvSpPr>
            <p:nvPr/>
          </p:nvSpPr>
          <p:spPr bwMode="auto">
            <a:xfrm>
              <a:off x="5468541" y="3739754"/>
              <a:ext cx="108347" cy="92869"/>
            </a:xfrm>
            <a:custGeom>
              <a:avLst/>
              <a:gdLst>
                <a:gd name="T0" fmla="*/ 0 w 536"/>
                <a:gd name="T1" fmla="*/ 94255 h 469"/>
                <a:gd name="T2" fmla="*/ 12937 w 536"/>
                <a:gd name="T3" fmla="*/ 108776 h 469"/>
                <a:gd name="T4" fmla="*/ 30456 w 536"/>
                <a:gd name="T5" fmla="*/ 123825 h 469"/>
                <a:gd name="T6" fmla="*/ 38272 w 536"/>
                <a:gd name="T7" fmla="*/ 105080 h 469"/>
                <a:gd name="T8" fmla="*/ 51209 w 536"/>
                <a:gd name="T9" fmla="*/ 87918 h 469"/>
                <a:gd name="T10" fmla="*/ 82742 w 536"/>
                <a:gd name="T11" fmla="*/ 89767 h 469"/>
                <a:gd name="T12" fmla="*/ 106190 w 536"/>
                <a:gd name="T13" fmla="*/ 95839 h 469"/>
                <a:gd name="T14" fmla="*/ 127752 w 536"/>
                <a:gd name="T15" fmla="*/ 85806 h 469"/>
                <a:gd name="T16" fmla="*/ 144462 w 536"/>
                <a:gd name="T17" fmla="*/ 59932 h 469"/>
                <a:gd name="T18" fmla="*/ 120475 w 536"/>
                <a:gd name="T19" fmla="*/ 58612 h 469"/>
                <a:gd name="T20" fmla="*/ 102687 w 536"/>
                <a:gd name="T21" fmla="*/ 57028 h 469"/>
                <a:gd name="T22" fmla="*/ 84090 w 536"/>
                <a:gd name="T23" fmla="*/ 46995 h 469"/>
                <a:gd name="T24" fmla="*/ 72231 w 536"/>
                <a:gd name="T25" fmla="*/ 34058 h 469"/>
                <a:gd name="T26" fmla="*/ 60103 w 536"/>
                <a:gd name="T27" fmla="*/ 0 h 469"/>
                <a:gd name="T28" fmla="*/ 38002 w 536"/>
                <a:gd name="T29" fmla="*/ 12673 h 469"/>
                <a:gd name="T30" fmla="*/ 24526 w 536"/>
                <a:gd name="T31" fmla="*/ 34587 h 469"/>
                <a:gd name="T32" fmla="*/ 4851 w 536"/>
                <a:gd name="T33" fmla="*/ 40659 h 469"/>
                <a:gd name="T34" fmla="*/ 0 w 536"/>
                <a:gd name="T35" fmla="*/ 58348 h 469"/>
                <a:gd name="T36" fmla="*/ 6199 w 536"/>
                <a:gd name="T37" fmla="*/ 79206 h 469"/>
                <a:gd name="T38" fmla="*/ 0 w 536"/>
                <a:gd name="T39" fmla="*/ 94255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6" h="469">
                  <a:moveTo>
                    <a:pt x="0" y="357"/>
                  </a:moveTo>
                  <a:lnTo>
                    <a:pt x="48" y="412"/>
                  </a:lnTo>
                  <a:lnTo>
                    <a:pt x="113" y="469"/>
                  </a:lnTo>
                  <a:lnTo>
                    <a:pt x="142" y="398"/>
                  </a:lnTo>
                  <a:lnTo>
                    <a:pt x="190" y="333"/>
                  </a:lnTo>
                  <a:lnTo>
                    <a:pt x="307" y="340"/>
                  </a:lnTo>
                  <a:lnTo>
                    <a:pt x="394" y="363"/>
                  </a:lnTo>
                  <a:lnTo>
                    <a:pt x="474" y="325"/>
                  </a:lnTo>
                  <a:lnTo>
                    <a:pt x="536" y="227"/>
                  </a:lnTo>
                  <a:lnTo>
                    <a:pt x="447" y="222"/>
                  </a:lnTo>
                  <a:lnTo>
                    <a:pt x="381" y="216"/>
                  </a:lnTo>
                  <a:lnTo>
                    <a:pt x="312" y="178"/>
                  </a:lnTo>
                  <a:lnTo>
                    <a:pt x="268" y="129"/>
                  </a:lnTo>
                  <a:lnTo>
                    <a:pt x="223" y="0"/>
                  </a:lnTo>
                  <a:lnTo>
                    <a:pt x="141" y="48"/>
                  </a:lnTo>
                  <a:lnTo>
                    <a:pt x="91" y="131"/>
                  </a:lnTo>
                  <a:lnTo>
                    <a:pt x="18" y="154"/>
                  </a:lnTo>
                  <a:lnTo>
                    <a:pt x="0" y="221"/>
                  </a:lnTo>
                  <a:lnTo>
                    <a:pt x="23" y="300"/>
                  </a:lnTo>
                  <a:lnTo>
                    <a:pt x="0" y="35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5" name="Freeform 45"/>
            <p:cNvSpPr>
              <a:spLocks/>
            </p:cNvSpPr>
            <p:nvPr/>
          </p:nvSpPr>
          <p:spPr bwMode="auto">
            <a:xfrm>
              <a:off x="5564982" y="3743325"/>
              <a:ext cx="98822" cy="109538"/>
            </a:xfrm>
            <a:custGeom>
              <a:avLst/>
              <a:gdLst>
                <a:gd name="T0" fmla="*/ 31750 w 498"/>
                <a:gd name="T1" fmla="*/ 34862 h 553"/>
                <a:gd name="T2" fmla="*/ 0 w 498"/>
                <a:gd name="T3" fmla="*/ 81080 h 553"/>
                <a:gd name="T4" fmla="*/ 3969 w 498"/>
                <a:gd name="T5" fmla="*/ 109604 h 553"/>
                <a:gd name="T6" fmla="*/ 21167 w 498"/>
                <a:gd name="T7" fmla="*/ 128619 h 553"/>
                <a:gd name="T8" fmla="*/ 46831 w 498"/>
                <a:gd name="T9" fmla="*/ 146050 h 553"/>
                <a:gd name="T10" fmla="*/ 61119 w 498"/>
                <a:gd name="T11" fmla="*/ 141296 h 553"/>
                <a:gd name="T12" fmla="*/ 76994 w 498"/>
                <a:gd name="T13" fmla="*/ 130204 h 553"/>
                <a:gd name="T14" fmla="*/ 100807 w 498"/>
                <a:gd name="T15" fmla="*/ 127034 h 553"/>
                <a:gd name="T16" fmla="*/ 118269 w 498"/>
                <a:gd name="T17" fmla="*/ 130204 h 553"/>
                <a:gd name="T18" fmla="*/ 131763 w 498"/>
                <a:gd name="T19" fmla="*/ 118319 h 553"/>
                <a:gd name="T20" fmla="*/ 125413 w 498"/>
                <a:gd name="T21" fmla="*/ 91908 h 553"/>
                <a:gd name="T22" fmla="*/ 113507 w 498"/>
                <a:gd name="T23" fmla="*/ 54670 h 553"/>
                <a:gd name="T24" fmla="*/ 102130 w 498"/>
                <a:gd name="T25" fmla="*/ 42257 h 553"/>
                <a:gd name="T26" fmla="*/ 87048 w 498"/>
                <a:gd name="T27" fmla="*/ 34334 h 553"/>
                <a:gd name="T28" fmla="*/ 74613 w 498"/>
                <a:gd name="T29" fmla="*/ 11092 h 553"/>
                <a:gd name="T30" fmla="*/ 55563 w 498"/>
                <a:gd name="T31" fmla="*/ 0 h 553"/>
                <a:gd name="T32" fmla="*/ 29369 w 498"/>
                <a:gd name="T33" fmla="*/ 5546 h 553"/>
                <a:gd name="T34" fmla="*/ 31750 w 498"/>
                <a:gd name="T35" fmla="*/ 34862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8" h="553">
                  <a:moveTo>
                    <a:pt x="120" y="132"/>
                  </a:moveTo>
                  <a:lnTo>
                    <a:pt x="0" y="307"/>
                  </a:lnTo>
                  <a:lnTo>
                    <a:pt x="15" y="415"/>
                  </a:lnTo>
                  <a:lnTo>
                    <a:pt x="80" y="487"/>
                  </a:lnTo>
                  <a:lnTo>
                    <a:pt x="177" y="553"/>
                  </a:lnTo>
                  <a:lnTo>
                    <a:pt x="231" y="535"/>
                  </a:lnTo>
                  <a:lnTo>
                    <a:pt x="291" y="493"/>
                  </a:lnTo>
                  <a:lnTo>
                    <a:pt x="381" y="481"/>
                  </a:lnTo>
                  <a:lnTo>
                    <a:pt x="447" y="493"/>
                  </a:lnTo>
                  <a:lnTo>
                    <a:pt x="498" y="448"/>
                  </a:lnTo>
                  <a:lnTo>
                    <a:pt x="474" y="348"/>
                  </a:lnTo>
                  <a:lnTo>
                    <a:pt x="429" y="207"/>
                  </a:lnTo>
                  <a:lnTo>
                    <a:pt x="386" y="160"/>
                  </a:lnTo>
                  <a:lnTo>
                    <a:pt x="329" y="130"/>
                  </a:lnTo>
                  <a:lnTo>
                    <a:pt x="282" y="42"/>
                  </a:lnTo>
                  <a:lnTo>
                    <a:pt x="210" y="0"/>
                  </a:lnTo>
                  <a:lnTo>
                    <a:pt x="111" y="21"/>
                  </a:lnTo>
                  <a:lnTo>
                    <a:pt x="12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6" name="Freeform 46"/>
            <p:cNvSpPr>
              <a:spLocks/>
            </p:cNvSpPr>
            <p:nvPr/>
          </p:nvSpPr>
          <p:spPr bwMode="auto">
            <a:xfrm>
              <a:off x="5585223" y="3823098"/>
              <a:ext cx="139303" cy="116681"/>
            </a:xfrm>
            <a:custGeom>
              <a:avLst/>
              <a:gdLst>
                <a:gd name="T0" fmla="*/ 0 w 689"/>
                <a:gd name="T1" fmla="*/ 92173 h 584"/>
                <a:gd name="T2" fmla="*/ 4583 w 689"/>
                <a:gd name="T3" fmla="*/ 114816 h 584"/>
                <a:gd name="T4" fmla="*/ 19140 w 689"/>
                <a:gd name="T5" fmla="*/ 141190 h 584"/>
                <a:gd name="T6" fmla="*/ 42862 w 689"/>
                <a:gd name="T7" fmla="*/ 155575 h 584"/>
                <a:gd name="T8" fmla="*/ 77098 w 689"/>
                <a:gd name="T9" fmla="*/ 153177 h 584"/>
                <a:gd name="T10" fmla="*/ 116456 w 689"/>
                <a:gd name="T11" fmla="*/ 134530 h 584"/>
                <a:gd name="T12" fmla="*/ 161206 w 689"/>
                <a:gd name="T13" fmla="*/ 126005 h 584"/>
                <a:gd name="T14" fmla="*/ 185737 w 689"/>
                <a:gd name="T15" fmla="*/ 82849 h 584"/>
                <a:gd name="T16" fmla="*/ 180615 w 689"/>
                <a:gd name="T17" fmla="*/ 60738 h 584"/>
                <a:gd name="T18" fmla="*/ 169832 w 689"/>
                <a:gd name="T19" fmla="*/ 36763 h 584"/>
                <a:gd name="T20" fmla="*/ 159319 w 689"/>
                <a:gd name="T21" fmla="*/ 25574 h 584"/>
                <a:gd name="T22" fmla="*/ 147727 w 689"/>
                <a:gd name="T23" fmla="*/ 0 h 584"/>
                <a:gd name="T24" fmla="*/ 103247 w 689"/>
                <a:gd name="T25" fmla="*/ 12787 h 584"/>
                <a:gd name="T26" fmla="*/ 91116 w 689"/>
                <a:gd name="T27" fmla="*/ 23976 h 584"/>
                <a:gd name="T28" fmla="*/ 73863 w 689"/>
                <a:gd name="T29" fmla="*/ 21578 h 584"/>
                <a:gd name="T30" fmla="*/ 66315 w 689"/>
                <a:gd name="T31" fmla="*/ 21844 h 584"/>
                <a:gd name="T32" fmla="*/ 49332 w 689"/>
                <a:gd name="T33" fmla="*/ 24242 h 584"/>
                <a:gd name="T34" fmla="*/ 33158 w 689"/>
                <a:gd name="T35" fmla="*/ 35431 h 584"/>
                <a:gd name="T36" fmla="*/ 19140 w 689"/>
                <a:gd name="T37" fmla="*/ 40226 h 584"/>
                <a:gd name="T38" fmla="*/ 6200 w 689"/>
                <a:gd name="T39" fmla="*/ 63402 h 584"/>
                <a:gd name="T40" fmla="*/ 0 w 689"/>
                <a:gd name="T41" fmla="*/ 92173 h 5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9" h="584">
                  <a:moveTo>
                    <a:pt x="0" y="346"/>
                  </a:moveTo>
                  <a:lnTo>
                    <a:pt x="17" y="431"/>
                  </a:lnTo>
                  <a:lnTo>
                    <a:pt x="71" y="530"/>
                  </a:lnTo>
                  <a:lnTo>
                    <a:pt x="159" y="584"/>
                  </a:lnTo>
                  <a:lnTo>
                    <a:pt x="286" y="575"/>
                  </a:lnTo>
                  <a:lnTo>
                    <a:pt x="432" y="505"/>
                  </a:lnTo>
                  <a:lnTo>
                    <a:pt x="598" y="473"/>
                  </a:lnTo>
                  <a:lnTo>
                    <a:pt x="689" y="311"/>
                  </a:lnTo>
                  <a:lnTo>
                    <a:pt x="670" y="228"/>
                  </a:lnTo>
                  <a:lnTo>
                    <a:pt x="630" y="138"/>
                  </a:lnTo>
                  <a:lnTo>
                    <a:pt x="591" y="96"/>
                  </a:lnTo>
                  <a:lnTo>
                    <a:pt x="548" y="0"/>
                  </a:lnTo>
                  <a:lnTo>
                    <a:pt x="383" y="48"/>
                  </a:lnTo>
                  <a:lnTo>
                    <a:pt x="338" y="90"/>
                  </a:lnTo>
                  <a:lnTo>
                    <a:pt x="274" y="81"/>
                  </a:lnTo>
                  <a:lnTo>
                    <a:pt x="246" y="82"/>
                  </a:lnTo>
                  <a:lnTo>
                    <a:pt x="183" y="91"/>
                  </a:lnTo>
                  <a:lnTo>
                    <a:pt x="123" y="133"/>
                  </a:lnTo>
                  <a:lnTo>
                    <a:pt x="71" y="151"/>
                  </a:lnTo>
                  <a:lnTo>
                    <a:pt x="23" y="238"/>
                  </a:lnTo>
                  <a:lnTo>
                    <a:pt x="0" y="3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7" name="Freeform 47"/>
            <p:cNvSpPr>
              <a:spLocks/>
            </p:cNvSpPr>
            <p:nvPr/>
          </p:nvSpPr>
          <p:spPr bwMode="auto">
            <a:xfrm>
              <a:off x="4752976" y="3250406"/>
              <a:ext cx="21431" cy="28575"/>
            </a:xfrm>
            <a:custGeom>
              <a:avLst/>
              <a:gdLst>
                <a:gd name="T0" fmla="*/ 849 w 909"/>
                <a:gd name="T1" fmla="*/ 18686 h 1256"/>
                <a:gd name="T2" fmla="*/ 0 w 909"/>
                <a:gd name="T3" fmla="*/ 14743 h 1256"/>
                <a:gd name="T4" fmla="*/ 849 w 909"/>
                <a:gd name="T5" fmla="*/ 11830 h 1256"/>
                <a:gd name="T6" fmla="*/ 3049 w 909"/>
                <a:gd name="T7" fmla="*/ 9677 h 1256"/>
                <a:gd name="T8" fmla="*/ 3709 w 909"/>
                <a:gd name="T9" fmla="*/ 6310 h 1256"/>
                <a:gd name="T10" fmla="*/ 7859 w 909"/>
                <a:gd name="T11" fmla="*/ 1699 h 1256"/>
                <a:gd name="T12" fmla="*/ 8079 w 909"/>
                <a:gd name="T13" fmla="*/ 0 h 1256"/>
                <a:gd name="T14" fmla="*/ 10908 w 909"/>
                <a:gd name="T15" fmla="*/ 425 h 1256"/>
                <a:gd name="T16" fmla="*/ 13675 w 909"/>
                <a:gd name="T17" fmla="*/ 819 h 1256"/>
                <a:gd name="T18" fmla="*/ 15089 w 909"/>
                <a:gd name="T19" fmla="*/ 4945 h 1256"/>
                <a:gd name="T20" fmla="*/ 15089 w 909"/>
                <a:gd name="T21" fmla="*/ 9070 h 1256"/>
                <a:gd name="T22" fmla="*/ 17007 w 909"/>
                <a:gd name="T23" fmla="*/ 12012 h 1256"/>
                <a:gd name="T24" fmla="*/ 18327 w 909"/>
                <a:gd name="T25" fmla="*/ 14955 h 1256"/>
                <a:gd name="T26" fmla="*/ 20810 w 909"/>
                <a:gd name="T27" fmla="*/ 15956 h 1256"/>
                <a:gd name="T28" fmla="*/ 23671 w 909"/>
                <a:gd name="T29" fmla="*/ 18686 h 1256"/>
                <a:gd name="T30" fmla="*/ 28575 w 909"/>
                <a:gd name="T31" fmla="*/ 19596 h 1256"/>
                <a:gd name="T32" fmla="*/ 27915 w 909"/>
                <a:gd name="T33" fmla="*/ 23570 h 1256"/>
                <a:gd name="T34" fmla="*/ 25086 w 909"/>
                <a:gd name="T35" fmla="*/ 26967 h 1256"/>
                <a:gd name="T36" fmla="*/ 22225 w 909"/>
                <a:gd name="T37" fmla="*/ 33823 h 1256"/>
                <a:gd name="T38" fmla="*/ 22225 w 909"/>
                <a:gd name="T39" fmla="*/ 37948 h 1256"/>
                <a:gd name="T40" fmla="*/ 17950 w 909"/>
                <a:gd name="T41" fmla="*/ 35218 h 1256"/>
                <a:gd name="T42" fmla="*/ 15089 w 909"/>
                <a:gd name="T43" fmla="*/ 36583 h 1256"/>
                <a:gd name="T44" fmla="*/ 12260 w 909"/>
                <a:gd name="T45" fmla="*/ 37948 h 1256"/>
                <a:gd name="T46" fmla="*/ 8928 w 909"/>
                <a:gd name="T47" fmla="*/ 38100 h 1256"/>
                <a:gd name="T48" fmla="*/ 6539 w 909"/>
                <a:gd name="T49" fmla="*/ 36583 h 1256"/>
                <a:gd name="T50" fmla="*/ 3709 w 909"/>
                <a:gd name="T51" fmla="*/ 35218 h 1256"/>
                <a:gd name="T52" fmla="*/ 2263 w 909"/>
                <a:gd name="T53" fmla="*/ 33823 h 1256"/>
                <a:gd name="T54" fmla="*/ 3929 w 909"/>
                <a:gd name="T55" fmla="*/ 32003 h 1256"/>
                <a:gd name="T56" fmla="*/ 5124 w 909"/>
                <a:gd name="T57" fmla="*/ 29697 h 1256"/>
                <a:gd name="T58" fmla="*/ 4370 w 909"/>
                <a:gd name="T59" fmla="*/ 26937 h 1256"/>
                <a:gd name="T60" fmla="*/ 3709 w 909"/>
                <a:gd name="T61" fmla="*/ 24207 h 1256"/>
                <a:gd name="T62" fmla="*/ 849 w 909"/>
                <a:gd name="T63" fmla="*/ 20081 h 1256"/>
                <a:gd name="T64" fmla="*/ 220 w 909"/>
                <a:gd name="T65" fmla="*/ 17260 h 1256"/>
                <a:gd name="T66" fmla="*/ 849 w 909"/>
                <a:gd name="T67" fmla="*/ 18686 h 1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1256">
                  <a:moveTo>
                    <a:pt x="27" y="616"/>
                  </a:moveTo>
                  <a:lnTo>
                    <a:pt x="0" y="486"/>
                  </a:lnTo>
                  <a:lnTo>
                    <a:pt x="27" y="390"/>
                  </a:lnTo>
                  <a:lnTo>
                    <a:pt x="97" y="319"/>
                  </a:lnTo>
                  <a:lnTo>
                    <a:pt x="118" y="208"/>
                  </a:lnTo>
                  <a:lnTo>
                    <a:pt x="250" y="56"/>
                  </a:lnTo>
                  <a:lnTo>
                    <a:pt x="257" y="0"/>
                  </a:lnTo>
                  <a:lnTo>
                    <a:pt x="347" y="14"/>
                  </a:lnTo>
                  <a:lnTo>
                    <a:pt x="435" y="27"/>
                  </a:lnTo>
                  <a:lnTo>
                    <a:pt x="480" y="163"/>
                  </a:lnTo>
                  <a:lnTo>
                    <a:pt x="480" y="299"/>
                  </a:lnTo>
                  <a:lnTo>
                    <a:pt x="541" y="396"/>
                  </a:lnTo>
                  <a:lnTo>
                    <a:pt x="583" y="493"/>
                  </a:lnTo>
                  <a:lnTo>
                    <a:pt x="662" y="526"/>
                  </a:lnTo>
                  <a:lnTo>
                    <a:pt x="753" y="616"/>
                  </a:lnTo>
                  <a:lnTo>
                    <a:pt x="909" y="646"/>
                  </a:lnTo>
                  <a:lnTo>
                    <a:pt x="888" y="777"/>
                  </a:lnTo>
                  <a:lnTo>
                    <a:pt x="798" y="889"/>
                  </a:lnTo>
                  <a:lnTo>
                    <a:pt x="707" y="1115"/>
                  </a:lnTo>
                  <a:lnTo>
                    <a:pt x="707" y="1251"/>
                  </a:lnTo>
                  <a:lnTo>
                    <a:pt x="571" y="1161"/>
                  </a:lnTo>
                  <a:lnTo>
                    <a:pt x="480" y="1206"/>
                  </a:lnTo>
                  <a:lnTo>
                    <a:pt x="390" y="1251"/>
                  </a:lnTo>
                  <a:lnTo>
                    <a:pt x="284" y="1256"/>
                  </a:lnTo>
                  <a:lnTo>
                    <a:pt x="208" y="1206"/>
                  </a:lnTo>
                  <a:lnTo>
                    <a:pt x="118" y="1161"/>
                  </a:lnTo>
                  <a:lnTo>
                    <a:pt x="72" y="1115"/>
                  </a:lnTo>
                  <a:lnTo>
                    <a:pt x="125" y="1055"/>
                  </a:lnTo>
                  <a:lnTo>
                    <a:pt x="163" y="979"/>
                  </a:lnTo>
                  <a:lnTo>
                    <a:pt x="139" y="888"/>
                  </a:lnTo>
                  <a:lnTo>
                    <a:pt x="118" y="798"/>
                  </a:lnTo>
                  <a:lnTo>
                    <a:pt x="27" y="662"/>
                  </a:lnTo>
                  <a:lnTo>
                    <a:pt x="7" y="569"/>
                  </a:lnTo>
                  <a:lnTo>
                    <a:pt x="27" y="6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sp>
          <p:nvSpPr>
            <p:cNvPr id="44078" name="Freeform 48"/>
            <p:cNvSpPr>
              <a:spLocks/>
            </p:cNvSpPr>
            <p:nvPr/>
          </p:nvSpPr>
          <p:spPr bwMode="auto">
            <a:xfrm>
              <a:off x="4499372" y="3804047"/>
              <a:ext cx="14288" cy="13097"/>
            </a:xfrm>
            <a:custGeom>
              <a:avLst/>
              <a:gdLst>
                <a:gd name="T0" fmla="*/ 16991 w 74"/>
                <a:gd name="T1" fmla="*/ 7323 h 62"/>
                <a:gd name="T2" fmla="*/ 17505 w 74"/>
                <a:gd name="T3" fmla="*/ 10703 h 62"/>
                <a:gd name="T4" fmla="*/ 16218 w 74"/>
                <a:gd name="T5" fmla="*/ 12674 h 62"/>
                <a:gd name="T6" fmla="*/ 13644 w 74"/>
                <a:gd name="T7" fmla="*/ 12392 h 62"/>
                <a:gd name="T8" fmla="*/ 13129 w 74"/>
                <a:gd name="T9" fmla="*/ 14646 h 62"/>
                <a:gd name="T10" fmla="*/ 10040 w 74"/>
                <a:gd name="T11" fmla="*/ 14364 h 62"/>
                <a:gd name="T12" fmla="*/ 7723 w 74"/>
                <a:gd name="T13" fmla="*/ 15490 h 62"/>
                <a:gd name="T14" fmla="*/ 6178 w 74"/>
                <a:gd name="T15" fmla="*/ 16899 h 62"/>
                <a:gd name="T16" fmla="*/ 2059 w 74"/>
                <a:gd name="T17" fmla="*/ 17462 h 62"/>
                <a:gd name="T18" fmla="*/ 1802 w 74"/>
                <a:gd name="T19" fmla="*/ 14646 h 62"/>
                <a:gd name="T20" fmla="*/ 515 w 74"/>
                <a:gd name="T21" fmla="*/ 12392 h 62"/>
                <a:gd name="T22" fmla="*/ 0 w 74"/>
                <a:gd name="T23" fmla="*/ 8731 h 62"/>
                <a:gd name="T24" fmla="*/ 0 w 74"/>
                <a:gd name="T25" fmla="*/ 5633 h 62"/>
                <a:gd name="T26" fmla="*/ 1802 w 74"/>
                <a:gd name="T27" fmla="*/ 3661 h 62"/>
                <a:gd name="T28" fmla="*/ 3604 w 74"/>
                <a:gd name="T29" fmla="*/ 0 h 62"/>
                <a:gd name="T30" fmla="*/ 7980 w 74"/>
                <a:gd name="T31" fmla="*/ 0 h 62"/>
                <a:gd name="T32" fmla="*/ 9782 w 74"/>
                <a:gd name="T33" fmla="*/ 1408 h 62"/>
                <a:gd name="T34" fmla="*/ 17248 w 74"/>
                <a:gd name="T35" fmla="*/ 2253 h 62"/>
                <a:gd name="T36" fmla="*/ 16991 w 74"/>
                <a:gd name="T37" fmla="*/ 4788 h 62"/>
                <a:gd name="T38" fmla="*/ 19050 w 74"/>
                <a:gd name="T39" fmla="*/ 6196 h 62"/>
                <a:gd name="T40" fmla="*/ 16991 w 74"/>
                <a:gd name="T41" fmla="*/ 732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2">
                  <a:moveTo>
                    <a:pt x="66" y="26"/>
                  </a:moveTo>
                  <a:lnTo>
                    <a:pt x="68" y="38"/>
                  </a:lnTo>
                  <a:lnTo>
                    <a:pt x="63" y="45"/>
                  </a:lnTo>
                  <a:lnTo>
                    <a:pt x="53" y="44"/>
                  </a:lnTo>
                  <a:lnTo>
                    <a:pt x="51" y="52"/>
                  </a:lnTo>
                  <a:lnTo>
                    <a:pt x="39" y="51"/>
                  </a:lnTo>
                  <a:lnTo>
                    <a:pt x="30" y="55"/>
                  </a:lnTo>
                  <a:lnTo>
                    <a:pt x="24" y="60"/>
                  </a:lnTo>
                  <a:lnTo>
                    <a:pt x="8" y="62"/>
                  </a:lnTo>
                  <a:lnTo>
                    <a:pt x="7" y="52"/>
                  </a:lnTo>
                  <a:lnTo>
                    <a:pt x="2" y="44"/>
                  </a:lnTo>
                  <a:lnTo>
                    <a:pt x="0" y="31"/>
                  </a:lnTo>
                  <a:lnTo>
                    <a:pt x="0" y="20"/>
                  </a:lnTo>
                  <a:lnTo>
                    <a:pt x="7" y="13"/>
                  </a:lnTo>
                  <a:lnTo>
                    <a:pt x="14" y="0"/>
                  </a:lnTo>
                  <a:lnTo>
                    <a:pt x="31" y="0"/>
                  </a:lnTo>
                  <a:lnTo>
                    <a:pt x="38" y="5"/>
                  </a:lnTo>
                  <a:lnTo>
                    <a:pt x="67" y="8"/>
                  </a:lnTo>
                  <a:lnTo>
                    <a:pt x="66" y="17"/>
                  </a:lnTo>
                  <a:lnTo>
                    <a:pt x="74" y="22"/>
                  </a:lnTo>
                  <a:lnTo>
                    <a:pt x="66"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44079" name="肘形连接符 141"/>
            <p:cNvCxnSpPr>
              <a:cxnSpLocks noChangeShapeType="1"/>
              <a:endCxn id="56" idx="0"/>
            </p:cNvCxnSpPr>
            <p:nvPr/>
          </p:nvCxnSpPr>
          <p:spPr bwMode="auto">
            <a:xfrm rot="16200000" flipH="1">
              <a:off x="4611291" y="2181226"/>
              <a:ext cx="1004888" cy="678656"/>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4080" name="组合 417"/>
            <p:cNvGrpSpPr>
              <a:grpSpLocks/>
            </p:cNvGrpSpPr>
            <p:nvPr/>
          </p:nvGrpSpPr>
          <p:grpSpPr bwMode="auto">
            <a:xfrm>
              <a:off x="3867150" y="898923"/>
              <a:ext cx="1637110" cy="1110853"/>
              <a:chOff x="416520" y="4774171"/>
              <a:chExt cx="2182706" cy="1479927"/>
            </a:xfrm>
          </p:grpSpPr>
          <p:sp>
            <p:nvSpPr>
              <p:cNvPr id="53" name="圆角矩形 502"/>
              <p:cNvSpPr/>
              <p:nvPr/>
            </p:nvSpPr>
            <p:spPr>
              <a:xfrm>
                <a:off x="416520" y="4964515"/>
                <a:ext cx="2109685" cy="1289583"/>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54" name="圆角矩形 45"/>
              <p:cNvSpPr>
                <a:spLocks noChangeArrowheads="1"/>
              </p:cNvSpPr>
              <p:nvPr/>
            </p:nvSpPr>
            <p:spPr bwMode="auto">
              <a:xfrm>
                <a:off x="680032" y="4774171"/>
                <a:ext cx="1582660" cy="423516"/>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Poland</a:t>
                </a:r>
              </a:p>
            </p:txBody>
          </p:sp>
          <p:sp>
            <p:nvSpPr>
              <p:cNvPr id="44120" name="Text Box 16"/>
              <p:cNvSpPr txBox="1">
                <a:spLocks noChangeArrowheads="1"/>
              </p:cNvSpPr>
              <p:nvPr/>
            </p:nvSpPr>
            <p:spPr bwMode="auto">
              <a:xfrm>
                <a:off x="481277" y="5301819"/>
                <a:ext cx="2117949" cy="68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23.1%</a:t>
                </a:r>
                <a:r>
                  <a:rPr lang="en-US" altLang="zh-CN" sz="120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taught positive</a:t>
                </a:r>
                <a:endPar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30.9%</a:t>
                </a:r>
                <a:r>
                  <a:rPr lang="en-US" altLang="zh-CN" sz="120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taught negative</a:t>
                </a:r>
              </a:p>
            </p:txBody>
          </p:sp>
        </p:grpSp>
        <p:sp>
          <p:nvSpPr>
            <p:cNvPr id="56" name="Oval 25"/>
            <p:cNvSpPr>
              <a:spLocks noChangeArrowheads="1"/>
            </p:cNvSpPr>
            <p:nvPr/>
          </p:nvSpPr>
          <p:spPr bwMode="gray">
            <a:xfrm>
              <a:off x="5412581" y="3022998"/>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44082" name="肘形连接符 141"/>
            <p:cNvCxnSpPr>
              <a:cxnSpLocks noChangeShapeType="1"/>
              <a:stCxn id="59" idx="3"/>
            </p:cNvCxnSpPr>
            <p:nvPr/>
          </p:nvCxnSpPr>
          <p:spPr bwMode="auto">
            <a:xfrm flipV="1">
              <a:off x="3433763" y="4321969"/>
              <a:ext cx="1620441" cy="1191"/>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4083" name="组合 417"/>
            <p:cNvGrpSpPr>
              <a:grpSpLocks/>
            </p:cNvGrpSpPr>
            <p:nvPr/>
          </p:nvGrpSpPr>
          <p:grpSpPr bwMode="auto">
            <a:xfrm>
              <a:off x="1851423" y="3696891"/>
              <a:ext cx="1582340" cy="1109663"/>
              <a:chOff x="416520" y="4774171"/>
              <a:chExt cx="2109658" cy="1479927"/>
            </a:xfrm>
          </p:grpSpPr>
          <p:sp>
            <p:nvSpPr>
              <p:cNvPr id="59" name="圆角矩形 509"/>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60"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Malta</a:t>
                </a:r>
              </a:p>
            </p:txBody>
          </p:sp>
          <p:sp>
            <p:nvSpPr>
              <p:cNvPr id="44117" name="Text Box 16"/>
              <p:cNvSpPr txBox="1">
                <a:spLocks noChangeArrowheads="1"/>
              </p:cNvSpPr>
              <p:nvPr/>
            </p:nvSpPr>
            <p:spPr bwMode="auto">
              <a:xfrm>
                <a:off x="481277" y="5301819"/>
                <a:ext cx="2044901"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35.8%</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endPar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30.9%</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negative</a:t>
                </a:r>
              </a:p>
            </p:txBody>
          </p:sp>
        </p:grpSp>
        <p:sp>
          <p:nvSpPr>
            <p:cNvPr id="62" name="Oval 25"/>
            <p:cNvSpPr>
              <a:spLocks noChangeArrowheads="1"/>
            </p:cNvSpPr>
            <p:nvPr/>
          </p:nvSpPr>
          <p:spPr bwMode="gray">
            <a:xfrm>
              <a:off x="5051823" y="4273153"/>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44085" name="肘形连接符 141"/>
            <p:cNvCxnSpPr>
              <a:cxnSpLocks noChangeShapeType="1"/>
              <a:stCxn id="122" idx="2"/>
              <a:endCxn id="68" idx="0"/>
            </p:cNvCxnSpPr>
            <p:nvPr/>
          </p:nvCxnSpPr>
          <p:spPr bwMode="auto">
            <a:xfrm rot="5400000">
              <a:off x="6279357" y="2757488"/>
              <a:ext cx="207169" cy="1266825"/>
            </a:xfrm>
            <a:prstGeom prst="bentConnector3">
              <a:avLst>
                <a:gd name="adj1" fmla="val 119157"/>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68" name="Oval 25"/>
            <p:cNvSpPr>
              <a:spLocks noChangeArrowheads="1"/>
            </p:cNvSpPr>
            <p:nvPr/>
          </p:nvSpPr>
          <p:spPr bwMode="gray">
            <a:xfrm>
              <a:off x="5709048" y="3494485"/>
              <a:ext cx="8215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44114" name="Text Box 16"/>
            <p:cNvSpPr txBox="1">
              <a:spLocks noChangeArrowheads="1"/>
            </p:cNvSpPr>
            <p:nvPr/>
          </p:nvSpPr>
          <p:spPr bwMode="auto">
            <a:xfrm>
              <a:off x="5709890" y="4374976"/>
              <a:ext cx="1533770" cy="69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49.0%</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endParaRPr lang="en-US" altLang="zh-CN" sz="1050" u="sng"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45.1%</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taught negative</a:t>
              </a:r>
            </a:p>
          </p:txBody>
        </p:sp>
        <p:sp>
          <p:nvSpPr>
            <p:cNvPr id="44090" name="Freeform 38"/>
            <p:cNvSpPr>
              <a:spLocks/>
            </p:cNvSpPr>
            <p:nvPr/>
          </p:nvSpPr>
          <p:spPr bwMode="auto">
            <a:xfrm rot="5400000" flipH="1">
              <a:off x="5186958" y="4279702"/>
              <a:ext cx="34528" cy="50006"/>
            </a:xfrm>
            <a:custGeom>
              <a:avLst/>
              <a:gdLst>
                <a:gd name="T0" fmla="*/ 32936 w 253"/>
                <a:gd name="T1" fmla="*/ 0 h 499"/>
                <a:gd name="T2" fmla="*/ 46037 w 253"/>
                <a:gd name="T3" fmla="*/ 26723 h 499"/>
                <a:gd name="T4" fmla="*/ 41124 w 253"/>
                <a:gd name="T5" fmla="*/ 48503 h 499"/>
                <a:gd name="T6" fmla="*/ 32936 w 253"/>
                <a:gd name="T7" fmla="*/ 66675 h 499"/>
                <a:gd name="T8" fmla="*/ 14011 w 253"/>
                <a:gd name="T9" fmla="*/ 65205 h 499"/>
                <a:gd name="T10" fmla="*/ 8188 w 253"/>
                <a:gd name="T11" fmla="*/ 48503 h 499"/>
                <a:gd name="T12" fmla="*/ 0 w 253"/>
                <a:gd name="T13" fmla="*/ 36344 h 499"/>
                <a:gd name="T14" fmla="*/ 3821 w 253"/>
                <a:gd name="T15" fmla="*/ 24586 h 499"/>
                <a:gd name="T16" fmla="*/ 16377 w 253"/>
                <a:gd name="T17" fmla="*/ 12026 h 499"/>
                <a:gd name="T18" fmla="*/ 32936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chemeClr val="tx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sz="1050"/>
            </a:p>
          </p:txBody>
        </p:sp>
        <p:cxnSp>
          <p:nvCxnSpPr>
            <p:cNvPr id="44091" name="肘形连接符 141"/>
            <p:cNvCxnSpPr>
              <a:cxnSpLocks noChangeShapeType="1"/>
              <a:stCxn id="85" idx="3"/>
              <a:endCxn id="88" idx="0"/>
            </p:cNvCxnSpPr>
            <p:nvPr/>
          </p:nvCxnSpPr>
          <p:spPr bwMode="auto">
            <a:xfrm>
              <a:off x="3019425" y="1433513"/>
              <a:ext cx="496491" cy="336947"/>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4092" name="组合 417"/>
            <p:cNvGrpSpPr>
              <a:grpSpLocks/>
            </p:cNvGrpSpPr>
            <p:nvPr/>
          </p:nvGrpSpPr>
          <p:grpSpPr bwMode="auto">
            <a:xfrm>
              <a:off x="1437085" y="807244"/>
              <a:ext cx="1582340" cy="1109663"/>
              <a:chOff x="416520" y="4774171"/>
              <a:chExt cx="2109658" cy="1479927"/>
            </a:xfrm>
          </p:grpSpPr>
          <p:sp>
            <p:nvSpPr>
              <p:cNvPr id="85"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86"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Iceland</a:t>
                </a:r>
              </a:p>
            </p:txBody>
          </p:sp>
          <p:sp>
            <p:nvSpPr>
              <p:cNvPr id="44111" name="Text Box 16"/>
              <p:cNvSpPr txBox="1">
                <a:spLocks noChangeArrowheads="1"/>
              </p:cNvSpPr>
              <p:nvPr/>
            </p:nvSpPr>
            <p:spPr bwMode="auto">
              <a:xfrm>
                <a:off x="481277" y="5301819"/>
                <a:ext cx="2044901"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53.0%</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endPar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10.7%</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negative</a:t>
                </a:r>
              </a:p>
            </p:txBody>
          </p:sp>
        </p:grpSp>
        <p:sp>
          <p:nvSpPr>
            <p:cNvPr id="88" name="Oval 25"/>
            <p:cNvSpPr>
              <a:spLocks noChangeArrowheads="1"/>
            </p:cNvSpPr>
            <p:nvPr/>
          </p:nvSpPr>
          <p:spPr bwMode="gray">
            <a:xfrm>
              <a:off x="3475435" y="1770460"/>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grpSp>
          <p:nvGrpSpPr>
            <p:cNvPr id="44094" name="组合 417"/>
            <p:cNvGrpSpPr>
              <a:grpSpLocks/>
            </p:cNvGrpSpPr>
            <p:nvPr/>
          </p:nvGrpSpPr>
          <p:grpSpPr bwMode="auto">
            <a:xfrm>
              <a:off x="6225778" y="797719"/>
              <a:ext cx="1670447" cy="1109663"/>
              <a:chOff x="416520" y="4774171"/>
              <a:chExt cx="2227176" cy="1479927"/>
            </a:xfrm>
          </p:grpSpPr>
          <p:sp>
            <p:nvSpPr>
              <p:cNvPr id="98" name="圆角矩形 502"/>
              <p:cNvSpPr/>
              <p:nvPr/>
            </p:nvSpPr>
            <p:spPr>
              <a:xfrm>
                <a:off x="416520" y="4964720"/>
                <a:ext cx="2109706" cy="128937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9" name="圆角矩形 45"/>
              <p:cNvSpPr>
                <a:spLocks noChangeArrowheads="1"/>
              </p:cNvSpPr>
              <p:nvPr/>
            </p:nvSpPr>
            <p:spPr bwMode="auto">
              <a:xfrm>
                <a:off x="680035" y="4774171"/>
                <a:ext cx="1582676"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Lithuania</a:t>
                </a:r>
              </a:p>
            </p:txBody>
          </p:sp>
          <p:sp>
            <p:nvSpPr>
              <p:cNvPr id="44108" name="Text Box 16"/>
              <p:cNvSpPr txBox="1">
                <a:spLocks noChangeArrowheads="1"/>
              </p:cNvSpPr>
              <p:nvPr/>
            </p:nvSpPr>
            <p:spPr bwMode="auto">
              <a:xfrm>
                <a:off x="481277" y="5301819"/>
                <a:ext cx="2162419" cy="684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11.3%</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endPar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43.0% </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taught negative</a:t>
                </a:r>
              </a:p>
            </p:txBody>
          </p:sp>
        </p:grpSp>
        <p:cxnSp>
          <p:nvCxnSpPr>
            <p:cNvPr id="44095" name="肘形连接符 141"/>
            <p:cNvCxnSpPr>
              <a:cxnSpLocks noChangeShapeType="1"/>
              <a:stCxn id="106" idx="3"/>
              <a:endCxn id="111" idx="0"/>
            </p:cNvCxnSpPr>
            <p:nvPr/>
          </p:nvCxnSpPr>
          <p:spPr bwMode="auto">
            <a:xfrm>
              <a:off x="3187304" y="2746773"/>
              <a:ext cx="1483519" cy="391715"/>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grpSp>
          <p:nvGrpSpPr>
            <p:cNvPr id="44096" name="组合 417"/>
            <p:cNvGrpSpPr>
              <a:grpSpLocks/>
            </p:cNvGrpSpPr>
            <p:nvPr/>
          </p:nvGrpSpPr>
          <p:grpSpPr bwMode="auto">
            <a:xfrm>
              <a:off x="1604963" y="2120503"/>
              <a:ext cx="1582341" cy="1109663"/>
              <a:chOff x="416520" y="4774171"/>
              <a:chExt cx="2109658" cy="1479927"/>
            </a:xfrm>
          </p:grpSpPr>
          <p:sp>
            <p:nvSpPr>
              <p:cNvPr id="106" name="圆角矩形 517"/>
              <p:cNvSpPr/>
              <p:nvPr/>
            </p:nvSpPr>
            <p:spPr>
              <a:xfrm>
                <a:off x="416520" y="4964720"/>
                <a:ext cx="2109658" cy="12893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07" name="圆角矩形 45"/>
              <p:cNvSpPr>
                <a:spLocks noChangeArrowheads="1"/>
              </p:cNvSpPr>
              <p:nvPr/>
            </p:nvSpPr>
            <p:spPr bwMode="auto">
              <a:xfrm>
                <a:off x="680029" y="4774171"/>
                <a:ext cx="1582640" cy="422383"/>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Belgium</a:t>
                </a:r>
              </a:p>
            </p:txBody>
          </p:sp>
          <p:sp>
            <p:nvSpPr>
              <p:cNvPr id="44105" name="Text Box 16"/>
              <p:cNvSpPr txBox="1">
                <a:spLocks noChangeArrowheads="1"/>
              </p:cNvSpPr>
              <p:nvPr/>
            </p:nvSpPr>
            <p:spPr bwMode="auto">
              <a:xfrm>
                <a:off x="481277" y="5301819"/>
                <a:ext cx="2044901" cy="93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37.5%</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endPar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11.4%</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negative</a:t>
                </a:r>
              </a:p>
            </p:txBody>
          </p:sp>
        </p:grpSp>
        <p:sp>
          <p:nvSpPr>
            <p:cNvPr id="111" name="Oval 25"/>
            <p:cNvSpPr>
              <a:spLocks noChangeArrowheads="1"/>
            </p:cNvSpPr>
            <p:nvPr/>
          </p:nvSpPr>
          <p:spPr bwMode="gray">
            <a:xfrm>
              <a:off x="4630341" y="3138487"/>
              <a:ext cx="8215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19" name="Oval 25"/>
            <p:cNvSpPr>
              <a:spLocks noChangeArrowheads="1"/>
            </p:cNvSpPr>
            <p:nvPr/>
          </p:nvSpPr>
          <p:spPr bwMode="gray">
            <a:xfrm>
              <a:off x="5664994" y="2746772"/>
              <a:ext cx="80963" cy="8096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44099" name="肘形连接符 141"/>
            <p:cNvCxnSpPr>
              <a:cxnSpLocks noChangeShapeType="1"/>
              <a:stCxn id="98" idx="1"/>
              <a:endCxn id="119" idx="6"/>
            </p:cNvCxnSpPr>
            <p:nvPr/>
          </p:nvCxnSpPr>
          <p:spPr bwMode="auto">
            <a:xfrm rot="10800000" flipV="1">
              <a:off x="5745957" y="1423988"/>
              <a:ext cx="479822" cy="1363266"/>
            </a:xfrm>
            <a:prstGeom prst="bentConnector3">
              <a:avLst>
                <a:gd name="adj1" fmla="val 107588"/>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122" name="圆角矩形 502"/>
            <p:cNvSpPr/>
            <p:nvPr/>
          </p:nvSpPr>
          <p:spPr>
            <a:xfrm>
              <a:off x="6225779" y="2320528"/>
              <a:ext cx="1581150" cy="966788"/>
            </a:xfrm>
            <a:prstGeom prst="roundRect">
              <a:avLst>
                <a:gd name="adj" fmla="val 11361"/>
              </a:avLst>
            </a:prstGeom>
            <a:solidFill>
              <a:schemeClr val="bg1">
                <a:alpha val="50000"/>
              </a:schemeClr>
            </a:solid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123" name="圆角矩形 45"/>
            <p:cNvSpPr>
              <a:spLocks noChangeArrowheads="1"/>
            </p:cNvSpPr>
            <p:nvPr/>
          </p:nvSpPr>
          <p:spPr bwMode="auto">
            <a:xfrm>
              <a:off x="6423422" y="2177653"/>
              <a:ext cx="118586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Romania</a:t>
              </a:r>
            </a:p>
          </p:txBody>
        </p:sp>
        <p:sp>
          <p:nvSpPr>
            <p:cNvPr id="44102" name="Text Box 16"/>
            <p:cNvSpPr txBox="1">
              <a:spLocks noChangeArrowheads="1"/>
            </p:cNvSpPr>
            <p:nvPr/>
          </p:nvSpPr>
          <p:spPr bwMode="auto">
            <a:xfrm>
              <a:off x="6273403" y="2574131"/>
              <a:ext cx="1622822" cy="51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8.7%</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endParaRPr lang="en-US" altLang="zh-CN" sz="1050" u="sng">
                <a:solidFill>
                  <a:srgbClr val="000000"/>
                </a:solidFill>
                <a:latin typeface="Calibri" panose="020F0502020204030204" pitchFamily="34" charset="0"/>
                <a:ea typeface="SimSun" panose="02010600030101010101" pitchFamily="2" charset="-122"/>
                <a:cs typeface="Calibri" panose="020F0502020204030204" pitchFamily="34" charset="0"/>
              </a:endParaRPr>
            </a:p>
            <a:p>
              <a:pPr eaLnBrk="1" hangingPunct="1">
                <a:lnSpc>
                  <a:spcPct val="114000"/>
                </a:lnSpc>
                <a:buClr>
                  <a:srgbClr val="7F7F7F"/>
                </a:buClr>
                <a:buSzPct val="50000"/>
                <a:buFont typeface="Wingdings" panose="05000000000000000000" pitchFamily="2" charset="2"/>
                <a:buChar char="l"/>
              </a:pPr>
              <a:r>
                <a:rPr lang="en-US" altLang="zh-CN" sz="1200" b="1">
                  <a:solidFill>
                    <a:srgbClr val="000000"/>
                  </a:solidFill>
                  <a:latin typeface="Calibri" panose="020F0502020204030204" pitchFamily="34" charset="0"/>
                  <a:ea typeface="SimSun" panose="02010600030101010101" pitchFamily="2" charset="-122"/>
                  <a:cs typeface="Calibri" panose="020F0502020204030204" pitchFamily="34" charset="0"/>
                </a:rPr>
                <a:t>39.3%</a:t>
              </a:r>
              <a:r>
                <a:rPr lang="en-US" altLang="zh-CN" sz="1050">
                  <a:solidFill>
                    <a:srgbClr val="000000"/>
                  </a:solidFill>
                  <a:latin typeface="Calibri" panose="020F0502020204030204" pitchFamily="34" charset="0"/>
                  <a:ea typeface="SimSun" panose="02010600030101010101" pitchFamily="2" charset="-122"/>
                  <a:cs typeface="Calibri" panose="020F0502020204030204" pitchFamily="34" charset="0"/>
                </a:rPr>
                <a:t> taught negative</a:t>
              </a:r>
            </a:p>
          </p:txBody>
        </p:sp>
      </p:grpSp>
      <p:sp>
        <p:nvSpPr>
          <p:cNvPr id="2" name="Title 1"/>
          <p:cNvSpPr>
            <a:spLocks noGrp="1"/>
          </p:cNvSpPr>
          <p:nvPr>
            <p:ph type="title"/>
          </p:nvPr>
        </p:nvSpPr>
        <p:spPr/>
        <p:txBody>
          <a:bodyPr/>
          <a:lstStyle/>
          <a:p>
            <a:r>
              <a:rPr lang="en-US" sz="2800" dirty="0"/>
              <a:t>Europe: </a:t>
            </a:r>
            <a:r>
              <a:rPr lang="en-US" dirty="0"/>
              <a:t>LGBT Topics in the Curriculum</a:t>
            </a:r>
          </a:p>
        </p:txBody>
      </p:sp>
      <p:cxnSp>
        <p:nvCxnSpPr>
          <p:cNvPr id="91" name="肘形连接符 141">
            <a:extLst>
              <a:ext uri="{FF2B5EF4-FFF2-40B4-BE49-F238E27FC236}">
                <a16:creationId xmlns:a16="http://schemas.microsoft.com/office/drawing/2014/main" id="{6FC29D72-51DA-DF42-B24E-7BBFAB632DBC}"/>
              </a:ext>
            </a:extLst>
          </p:cNvPr>
          <p:cNvCxnSpPr>
            <a:cxnSpLocks noChangeShapeType="1"/>
          </p:cNvCxnSpPr>
          <p:nvPr/>
        </p:nvCxnSpPr>
        <p:spPr bwMode="auto">
          <a:xfrm rot="10800000">
            <a:off x="5048903" y="3978872"/>
            <a:ext cx="448999" cy="831514"/>
          </a:xfrm>
          <a:prstGeom prst="bentConnector2">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92" name="圆角矩形 523">
            <a:extLst>
              <a:ext uri="{FF2B5EF4-FFF2-40B4-BE49-F238E27FC236}">
                <a16:creationId xmlns:a16="http://schemas.microsoft.com/office/drawing/2014/main" id="{0A48371B-CA8C-C446-B914-4F2885D3FB2A}"/>
              </a:ext>
            </a:extLst>
          </p:cNvPr>
          <p:cNvSpPr/>
          <p:nvPr/>
        </p:nvSpPr>
        <p:spPr bwMode="auto">
          <a:xfrm>
            <a:off x="5532428" y="4237101"/>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3" name="圆角矩形 45">
            <a:extLst>
              <a:ext uri="{FF2B5EF4-FFF2-40B4-BE49-F238E27FC236}">
                <a16:creationId xmlns:a16="http://schemas.microsoft.com/office/drawing/2014/main" id="{9D74B714-368A-2B49-A5A8-70C126F07B2B}"/>
              </a:ext>
            </a:extLst>
          </p:cNvPr>
          <p:cNvSpPr>
            <a:spLocks noChangeArrowheads="1"/>
          </p:cNvSpPr>
          <p:nvPr/>
        </p:nvSpPr>
        <p:spPr bwMode="auto">
          <a:xfrm>
            <a:off x="5730072" y="4094226"/>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Italy</a:t>
            </a:r>
          </a:p>
        </p:txBody>
      </p:sp>
      <p:sp>
        <p:nvSpPr>
          <p:cNvPr id="94" name="Oval 25">
            <a:extLst>
              <a:ext uri="{FF2B5EF4-FFF2-40B4-BE49-F238E27FC236}">
                <a16:creationId xmlns:a16="http://schemas.microsoft.com/office/drawing/2014/main" id="{9D9930A7-0D78-2546-AD4D-119CEE57EF59}"/>
              </a:ext>
            </a:extLst>
          </p:cNvPr>
          <p:cNvSpPr>
            <a:spLocks noChangeArrowheads="1"/>
          </p:cNvSpPr>
          <p:nvPr/>
        </p:nvSpPr>
        <p:spPr bwMode="gray">
          <a:xfrm>
            <a:off x="5003654" y="3925294"/>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cxnSp>
        <p:nvCxnSpPr>
          <p:cNvPr id="95" name="肘形连接符 141">
            <a:extLst>
              <a:ext uri="{FF2B5EF4-FFF2-40B4-BE49-F238E27FC236}">
                <a16:creationId xmlns:a16="http://schemas.microsoft.com/office/drawing/2014/main" id="{1A76378B-26B5-7A44-AC3C-3E10A762F8F0}"/>
              </a:ext>
            </a:extLst>
          </p:cNvPr>
          <p:cNvCxnSpPr>
            <a:cxnSpLocks noChangeShapeType="1"/>
          </p:cNvCxnSpPr>
          <p:nvPr/>
        </p:nvCxnSpPr>
        <p:spPr bwMode="auto">
          <a:xfrm rot="10800000">
            <a:off x="5514812" y="4026769"/>
            <a:ext cx="1704595" cy="12700"/>
          </a:xfrm>
          <a:prstGeom prst="bentConnector3">
            <a:avLst>
              <a:gd name="adj1" fmla="val 50000"/>
            </a:avLst>
          </a:prstGeom>
          <a:noFill/>
          <a:ln w="19050">
            <a:solidFill>
              <a:schemeClr val="accent2"/>
            </a:solidFill>
            <a:prstDash val="sysDash"/>
            <a:miter lim="800000"/>
            <a:headEnd/>
            <a:tailEnd/>
          </a:ln>
          <a:extLst>
            <a:ext uri="{909E8E84-426E-40dd-AFC4-6F175D3DCCD1}">
              <a14:hiddenFill xmlns:a14="http://schemas.microsoft.com/office/drawing/2010/main" xmlns="">
                <a:noFill/>
              </a14:hiddenFill>
            </a:ext>
          </a:extLst>
        </p:spPr>
      </p:cxnSp>
      <p:sp>
        <p:nvSpPr>
          <p:cNvPr id="96" name="圆角矩形 523">
            <a:extLst>
              <a:ext uri="{FF2B5EF4-FFF2-40B4-BE49-F238E27FC236}">
                <a16:creationId xmlns:a16="http://schemas.microsoft.com/office/drawing/2014/main" id="{E07CB6CF-2E59-6949-9C1C-84B07098D3A0}"/>
              </a:ext>
            </a:extLst>
          </p:cNvPr>
          <p:cNvSpPr/>
          <p:nvPr/>
        </p:nvSpPr>
        <p:spPr bwMode="auto">
          <a:xfrm>
            <a:off x="7208828" y="3553479"/>
            <a:ext cx="1582341" cy="967978"/>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1350" dirty="0">
                <a:solidFill>
                  <a:sysClr val="windowText" lastClr="000000"/>
                </a:solidFill>
                <a:latin typeface="Calibri" pitchFamily="34" charset="0"/>
                <a:ea typeface="微软雅黑" pitchFamily="34" charset="-122"/>
                <a:cs typeface="Calibri" pitchFamily="34" charset="0"/>
              </a:rPr>
              <a:t>          </a:t>
            </a:r>
            <a:endParaRPr lang="zh-CN" altLang="en-US" sz="1350" dirty="0">
              <a:solidFill>
                <a:sysClr val="windowText" lastClr="000000"/>
              </a:solidFill>
              <a:latin typeface="Calibri" pitchFamily="34" charset="0"/>
              <a:ea typeface="微软雅黑" pitchFamily="34" charset="-122"/>
              <a:cs typeface="Calibri" pitchFamily="34" charset="0"/>
            </a:endParaRPr>
          </a:p>
        </p:txBody>
      </p:sp>
      <p:sp>
        <p:nvSpPr>
          <p:cNvPr id="97" name="圆角矩形 45">
            <a:extLst>
              <a:ext uri="{FF2B5EF4-FFF2-40B4-BE49-F238E27FC236}">
                <a16:creationId xmlns:a16="http://schemas.microsoft.com/office/drawing/2014/main" id="{8038E9AA-6494-274C-BE4E-CDFA67B4B22D}"/>
              </a:ext>
            </a:extLst>
          </p:cNvPr>
          <p:cNvSpPr>
            <a:spLocks noChangeArrowheads="1"/>
          </p:cNvSpPr>
          <p:nvPr/>
        </p:nvSpPr>
        <p:spPr bwMode="auto">
          <a:xfrm>
            <a:off x="7406472" y="3410604"/>
            <a:ext cx="1187053" cy="317897"/>
          </a:xfrm>
          <a:prstGeom prst="roundRect">
            <a:avLst>
              <a:gd name="adj" fmla="val 50000"/>
            </a:avLst>
          </a:prstGeom>
          <a:solidFill>
            <a:srgbClr val="BFBFBF"/>
          </a:solidFill>
          <a:ln w="19050">
            <a:solidFill>
              <a:srgbClr val="FFFFFF"/>
            </a:solidFill>
            <a:round/>
            <a:headEnd/>
            <a:tailEnd/>
          </a:ln>
          <a:effectLst>
            <a:outerShdw dist="28398" dir="6993903" algn="ctr" rotWithShape="0">
              <a:srgbClr val="B2B2B2">
                <a:alpha val="50000"/>
              </a:srgbClr>
            </a:outerShdw>
          </a:effectLst>
        </p:spPr>
        <p:txBody>
          <a:bodyPr lIns="0" tIns="34277" rIns="0" bIns="34277" anchor="ctr" anchorCtr="1"/>
          <a:lstStyle/>
          <a:p>
            <a:pPr algn="r" defTabSz="342900">
              <a:defRPr/>
            </a:pPr>
            <a:r>
              <a:rPr lang="en-US" altLang="zh-CN" sz="1125" b="1" dirty="0">
                <a:solidFill>
                  <a:prstClr val="black"/>
                </a:solidFill>
                <a:latin typeface="Calibri"/>
                <a:ea typeface="宋体"/>
              </a:rPr>
              <a:t>Greece</a:t>
            </a:r>
          </a:p>
        </p:txBody>
      </p:sp>
      <p:sp>
        <p:nvSpPr>
          <p:cNvPr id="100" name="Oval 25">
            <a:extLst>
              <a:ext uri="{FF2B5EF4-FFF2-40B4-BE49-F238E27FC236}">
                <a16:creationId xmlns:a16="http://schemas.microsoft.com/office/drawing/2014/main" id="{05E240AF-30E7-684C-A35A-E1104F42C13D}"/>
              </a:ext>
            </a:extLst>
          </p:cNvPr>
          <p:cNvSpPr>
            <a:spLocks noChangeArrowheads="1"/>
          </p:cNvSpPr>
          <p:nvPr/>
        </p:nvSpPr>
        <p:spPr bwMode="gray">
          <a:xfrm>
            <a:off x="5443437" y="3981897"/>
            <a:ext cx="80963" cy="82153"/>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342900">
              <a:defRPr/>
            </a:pPr>
            <a:endParaRPr lang="zh-CN" altLang="en-US" sz="1350" dirty="0">
              <a:solidFill>
                <a:sysClr val="windowText" lastClr="000000"/>
              </a:solidFill>
              <a:latin typeface="Calibri" pitchFamily="34" charset="0"/>
              <a:ea typeface="宋体"/>
            </a:endParaRPr>
          </a:p>
        </p:txBody>
      </p:sp>
      <p:sp>
        <p:nvSpPr>
          <p:cNvPr id="101" name="Text Box 16">
            <a:extLst>
              <a:ext uri="{FF2B5EF4-FFF2-40B4-BE49-F238E27FC236}">
                <a16:creationId xmlns:a16="http://schemas.microsoft.com/office/drawing/2014/main" id="{971388A3-E8D7-DE42-A405-259B0DB9FD6D}"/>
              </a:ext>
            </a:extLst>
          </p:cNvPr>
          <p:cNvSpPr txBox="1">
            <a:spLocks noChangeArrowheads="1"/>
          </p:cNvSpPr>
          <p:nvPr/>
        </p:nvSpPr>
        <p:spPr bwMode="auto">
          <a:xfrm>
            <a:off x="7217844" y="3774460"/>
            <a:ext cx="1768078" cy="68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17475" indent="-117475"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34.9%</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taught positive</a:t>
            </a:r>
          </a:p>
          <a:p>
            <a:pPr eaLnBrk="1" hangingPunct="1">
              <a:lnSpc>
                <a:spcPct val="114000"/>
              </a:lnSpc>
              <a:buClr>
                <a:srgbClr val="7F7F7F"/>
              </a:buClr>
              <a:buSzPct val="50000"/>
              <a:buFont typeface="Wingdings" panose="05000000000000000000" pitchFamily="2" charset="2"/>
              <a:buChar char="l"/>
            </a:pPr>
            <a:r>
              <a:rPr lang="en-US" altLang="zh-CN" sz="1200" b="1" dirty="0">
                <a:solidFill>
                  <a:srgbClr val="000000"/>
                </a:solidFill>
                <a:latin typeface="Calibri" panose="020F0502020204030204" pitchFamily="34" charset="0"/>
                <a:ea typeface="SimSun" panose="02010600030101010101" pitchFamily="2" charset="-122"/>
                <a:cs typeface="Calibri" panose="020F0502020204030204" pitchFamily="34" charset="0"/>
              </a:rPr>
              <a:t>54.4%</a:t>
            </a:r>
            <a:r>
              <a:rPr lang="en-US" altLang="zh-CN" sz="1050" dirty="0">
                <a:solidFill>
                  <a:srgbClr val="000000"/>
                </a:solidFill>
                <a:latin typeface="Calibri" panose="020F0502020204030204" pitchFamily="34" charset="0"/>
                <a:ea typeface="SimSun" panose="02010600030101010101" pitchFamily="2" charset="-122"/>
                <a:cs typeface="Calibri" panose="020F0502020204030204" pitchFamily="34" charset="0"/>
              </a:rPr>
              <a:t> sometimes, often or frequently</a:t>
            </a:r>
          </a:p>
        </p:txBody>
      </p:sp>
    </p:spTree>
    <p:extLst>
      <p:ext uri="{BB962C8B-B14F-4D97-AF65-F5344CB8AC3E}">
        <p14:creationId xmlns:p14="http://schemas.microsoft.com/office/powerpoint/2010/main" val="1219505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Supporting LGBTQ+ Students</a:t>
            </a:r>
          </a:p>
        </p:txBody>
      </p:sp>
    </p:spTree>
    <p:extLst>
      <p:ext uri="{BB962C8B-B14F-4D97-AF65-F5344CB8AC3E}">
        <p14:creationId xmlns:p14="http://schemas.microsoft.com/office/powerpoint/2010/main" val="128386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271"/>
          <p:cNvSpPr txBox="1">
            <a:spLocks noGrp="1"/>
          </p:cNvSpPr>
          <p:nvPr>
            <p:ph type="title"/>
          </p:nvPr>
        </p:nvSpPr>
        <p:spPr>
          <a:xfrm>
            <a:off x="243529" y="321179"/>
            <a:ext cx="8655371"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TradeGothic LT" panose="02000503020000020004" pitchFamily="2" charset="77"/>
                <a:ea typeface="Montserrat"/>
                <a:cs typeface="Montserrat"/>
                <a:sym typeface="Montserrat"/>
              </a:rPr>
              <a:t>Best Practices for Educators</a:t>
            </a:r>
            <a:endParaRPr sz="2400" dirty="0">
              <a:latin typeface="TradeGothic LT" panose="02000503020000020004" pitchFamily="2" charset="77"/>
              <a:ea typeface="Montserrat"/>
              <a:cs typeface="Montserrat"/>
              <a:sym typeface="Montserrat"/>
            </a:endParaRPr>
          </a:p>
        </p:txBody>
      </p:sp>
      <p:sp>
        <p:nvSpPr>
          <p:cNvPr id="1733" name="Google Shape;1733;p271"/>
          <p:cNvSpPr txBox="1">
            <a:spLocks noGrp="1"/>
          </p:cNvSpPr>
          <p:nvPr>
            <p:ph type="body" idx="2"/>
          </p:nvPr>
        </p:nvSpPr>
        <p:spPr>
          <a:xfrm>
            <a:off x="0" y="857026"/>
            <a:ext cx="8031889" cy="4448142"/>
          </a:xfrm>
          <a:prstGeom prst="rect">
            <a:avLst/>
          </a:prstGeom>
        </p:spPr>
        <p:txBody>
          <a:bodyPr spcFirstLastPara="1" wrap="square" lIns="91425" tIns="91425" rIns="91425" bIns="91425" anchor="t" anchorCtr="0">
            <a:noAutofit/>
          </a:bodyPr>
          <a:lstStyle/>
          <a:p>
            <a:pPr marL="139700" lvl="0" indent="0" algn="ctr" rtl="0">
              <a:spcBef>
                <a:spcPts val="0"/>
              </a:spcBef>
              <a:spcAft>
                <a:spcPts val="0"/>
              </a:spcAft>
              <a:buSzPts val="1400"/>
            </a:pPr>
            <a:r>
              <a:rPr lang="en-US" sz="1400" b="1" dirty="0">
                <a:latin typeface="+mn-lt"/>
                <a:ea typeface="Montserrat"/>
                <a:cs typeface="Montserrat"/>
                <a:sym typeface="Montserrat"/>
              </a:rPr>
              <a:t>INCLUSIVE PRACTICE</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Create a safe and affirming environment where students can freely express their gender</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Display LGBTQ+ affirming signs or stickers</a:t>
            </a:r>
            <a:endParaRPr sz="1400" dirty="0">
              <a:latin typeface="+mn-lt"/>
              <a:ea typeface="Montserrat"/>
              <a:cs typeface="Montserrat"/>
              <a:sym typeface="Montserrat"/>
            </a:endParaRP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Interrupt anti-LGBTQ+ language</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Use correct name and gender</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Support safe spaces for LGBTQ+ youth in or out of school</a:t>
            </a:r>
            <a:endParaRPr sz="1400" dirty="0">
              <a:latin typeface="+mn-lt"/>
              <a:ea typeface="Montserrat"/>
              <a:cs typeface="Montserrat"/>
              <a:sym typeface="Montserrat"/>
            </a:endParaRP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Avoid double standards regarding rules for LGBTQ+ vs. non-LGBTQ+ students</a:t>
            </a:r>
          </a:p>
          <a:p>
            <a:pPr lvl="0" indent="-317500">
              <a:buSzPts val="1400"/>
              <a:buFont typeface="Montserrat"/>
              <a:buChar char="●"/>
            </a:pPr>
            <a:endParaRPr lang="en-US" sz="1400" dirty="0">
              <a:ea typeface="Montserrat"/>
              <a:cs typeface="Montserrat"/>
              <a:sym typeface="Montserrat"/>
            </a:endParaRPr>
          </a:p>
          <a:p>
            <a:pPr marL="114300" lvl="0" indent="0" algn="ctr"/>
            <a:r>
              <a:rPr lang="en-US" sz="1400" b="1" dirty="0">
                <a:ea typeface="Montserrat"/>
                <a:cs typeface="Montserrat"/>
                <a:sym typeface="Montserrat"/>
              </a:rPr>
              <a:t>FIND STUDENT SUPPORTS</a:t>
            </a:r>
            <a:endParaRPr lang="en-US" sz="1400" dirty="0">
              <a:latin typeface="+mn-lt"/>
              <a:ea typeface="Montserrat"/>
              <a:cs typeface="Montserrat"/>
              <a:sym typeface="Montserrat"/>
            </a:endParaRP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Connect your youth with LGBTQ+ presenters, organizations, resources, and events. </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Consider seeking an LGBTQ+ adult role model for your students. </a:t>
            </a:r>
          </a:p>
          <a:p>
            <a:pPr marL="139700" indent="0" algn="ctr">
              <a:buSzPts val="1400"/>
            </a:pPr>
            <a:endParaRPr lang="en-US" sz="1400" b="1" dirty="0">
              <a:ea typeface="Montserrat"/>
              <a:cs typeface="Montserrat"/>
              <a:sym typeface="Montserrat"/>
            </a:endParaRPr>
          </a:p>
          <a:p>
            <a:pPr marL="139700" indent="0" algn="ctr">
              <a:buSzPts val="1400"/>
            </a:pPr>
            <a:r>
              <a:rPr lang="en-US" sz="1400" b="1" dirty="0">
                <a:ea typeface="Montserrat"/>
                <a:cs typeface="Montserrat"/>
                <a:sym typeface="Montserrat"/>
              </a:rPr>
              <a:t>TEACH YOURSELF</a:t>
            </a:r>
            <a:endParaRPr lang="en-US" sz="1400" dirty="0">
              <a:latin typeface="+mn-lt"/>
              <a:ea typeface="Montserrat"/>
              <a:cs typeface="Montserrat"/>
              <a:sym typeface="Montserrat"/>
            </a:endParaRP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Reach out for education, resources, and support to deepen your understanding of LGBTQ+ student experiences. </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Keep learning about LGBTQ+ identities</a:t>
            </a:r>
          </a:p>
          <a:p>
            <a:pPr marL="457200" lvl="0" indent="-317500" algn="l" rtl="0">
              <a:spcBef>
                <a:spcPts val="0"/>
              </a:spcBef>
              <a:spcAft>
                <a:spcPts val="0"/>
              </a:spcAft>
              <a:buSzPts val="1400"/>
              <a:buFont typeface="Arial" panose="020B0604020202020204" pitchFamily="34" charset="0"/>
              <a:buChar char="•"/>
            </a:pPr>
            <a:r>
              <a:rPr lang="en-US" sz="1400" dirty="0">
                <a:latin typeface="+mn-lt"/>
                <a:ea typeface="Montserrat"/>
                <a:cs typeface="Montserrat"/>
                <a:sym typeface="Montserrat"/>
              </a:rPr>
              <a:t>ONGOING Trainings </a:t>
            </a:r>
          </a:p>
          <a:p>
            <a:pPr marL="457200" lvl="0" indent="-317500" algn="l" rtl="0">
              <a:spcBef>
                <a:spcPts val="0"/>
              </a:spcBef>
              <a:spcAft>
                <a:spcPts val="0"/>
              </a:spcAft>
              <a:buSzPts val="1400"/>
              <a:buFont typeface="Arial" panose="020B0604020202020204" pitchFamily="34" charset="0"/>
              <a:buChar char="•"/>
            </a:pPr>
            <a:endParaRPr lang="en-US" sz="1400" dirty="0">
              <a:latin typeface="+mn-lt"/>
              <a:ea typeface="Montserrat"/>
              <a:cs typeface="Montserrat"/>
              <a:sym typeface="Montserrat"/>
            </a:endParaRPr>
          </a:p>
          <a:p>
            <a:pPr marL="114300" lvl="0" indent="0"/>
            <a:endParaRPr lang="en-US" sz="1400" b="1" dirty="0">
              <a:latin typeface="+mn-lt"/>
              <a:ea typeface="Montserrat"/>
              <a:cs typeface="Montserrat"/>
              <a:sym typeface="Montserrat"/>
            </a:endParaRPr>
          </a:p>
          <a:p>
            <a:pPr lvl="0" indent="-342900">
              <a:buFont typeface="Montserrat"/>
              <a:buChar char="●"/>
            </a:pPr>
            <a:endParaRPr lang="en-US" sz="1400" b="1" dirty="0">
              <a:latin typeface="+mn-lt"/>
              <a:ea typeface="Montserrat"/>
              <a:cs typeface="Montserrat"/>
              <a:sym typeface="Montserrat"/>
            </a:endParaRPr>
          </a:p>
          <a:p>
            <a:pPr marL="457200" lvl="0" indent="-317500" algn="l" rtl="0">
              <a:spcBef>
                <a:spcPts val="0"/>
              </a:spcBef>
              <a:spcAft>
                <a:spcPts val="0"/>
              </a:spcAft>
              <a:buSzPts val="1400"/>
              <a:buFont typeface="Montserrat"/>
              <a:buChar char="●"/>
            </a:pPr>
            <a:endParaRPr sz="1400" dirty="0">
              <a:latin typeface="+mn-lt"/>
              <a:ea typeface="Montserrat"/>
              <a:cs typeface="Montserrat"/>
              <a:sym typeface="Montserrat"/>
            </a:endParaRPr>
          </a:p>
        </p:txBody>
      </p:sp>
      <p:pic>
        <p:nvPicPr>
          <p:cNvPr id="8" name="Picture 7">
            <a:extLst>
              <a:ext uri="{FF2B5EF4-FFF2-40B4-BE49-F238E27FC236}">
                <a16:creationId xmlns:a16="http://schemas.microsoft.com/office/drawing/2014/main" id="{C43786C5-A815-600B-8823-3765B19AB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6708" y="110932"/>
            <a:ext cx="639465" cy="640080"/>
          </a:xfrm>
          <a:prstGeom prst="rect">
            <a:avLst/>
          </a:prstGeom>
        </p:spPr>
      </p:pic>
    </p:spTree>
    <p:extLst>
      <p:ext uri="{BB962C8B-B14F-4D97-AF65-F5344CB8AC3E}">
        <p14:creationId xmlns:p14="http://schemas.microsoft.com/office/powerpoint/2010/main" val="4110041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pic>
        <p:nvPicPr>
          <p:cNvPr id="1267" name="Google Shape;1267;p19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4955" y="1283102"/>
            <a:ext cx="2578675" cy="3318836"/>
          </a:xfrm>
          <a:prstGeom prst="rect">
            <a:avLst/>
          </a:prstGeom>
          <a:noFill/>
          <a:ln>
            <a:noFill/>
          </a:ln>
        </p:spPr>
      </p:pic>
      <p:pic>
        <p:nvPicPr>
          <p:cNvPr id="1268" name="Google Shape;1268;p19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2">
            <a:off x="356125" y="1221917"/>
            <a:ext cx="2578675" cy="3375266"/>
          </a:xfrm>
          <a:prstGeom prst="rect">
            <a:avLst/>
          </a:prstGeom>
          <a:noFill/>
          <a:ln>
            <a:noFill/>
          </a:ln>
        </p:spPr>
      </p:pic>
      <p:pic>
        <p:nvPicPr>
          <p:cNvPr id="1269" name="Google Shape;1269;p19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377793">
            <a:off x="6117350" y="3099858"/>
            <a:ext cx="709233" cy="1461781"/>
          </a:xfrm>
          <a:prstGeom prst="rect">
            <a:avLst/>
          </a:prstGeom>
          <a:noFill/>
          <a:ln>
            <a:noFill/>
          </a:ln>
        </p:spPr>
      </p:pic>
      <p:sp>
        <p:nvSpPr>
          <p:cNvPr id="10" name="Google Shape;1266;p197"/>
          <p:cNvSpPr/>
          <p:nvPr/>
        </p:nvSpPr>
        <p:spPr>
          <a:xfrm>
            <a:off x="5741776" y="1092757"/>
            <a:ext cx="3402224" cy="31478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i="0" u="none" strike="noStrike" cap="none" dirty="0">
              <a:solidFill>
                <a:srgbClr val="807F83"/>
              </a:solidFill>
              <a:latin typeface="TradeGothic LT" panose="02000503020000020004" pitchFamily="2" charset="77"/>
              <a:ea typeface="Montserrat"/>
              <a:cs typeface="Montserrat"/>
              <a:sym typeface="Montserrat"/>
            </a:endParaRPr>
          </a:p>
          <a:p>
            <a:pPr marL="220663" marR="0" lvl="0" indent="-220663" algn="ctr" rtl="0">
              <a:lnSpc>
                <a:spcPct val="100000"/>
              </a:lnSpc>
              <a:spcBef>
                <a:spcPts val="0"/>
              </a:spcBef>
              <a:spcAft>
                <a:spcPts val="0"/>
              </a:spcAft>
              <a:buNone/>
            </a:pPr>
            <a:r>
              <a:rPr lang="en-US" b="1" i="0" u="none" strike="noStrike" cap="none" dirty="0">
                <a:solidFill>
                  <a:srgbClr val="434343"/>
                </a:solidFill>
                <a:latin typeface="TradeGothic LT" panose="02000503020000020004" pitchFamily="2" charset="77"/>
                <a:ea typeface="Montserrat"/>
                <a:cs typeface="Montserrat"/>
                <a:sym typeface="Montserrat"/>
              </a:rPr>
              <a:t>Kit includes</a:t>
            </a:r>
            <a:r>
              <a:rPr lang="en-US" b="1" dirty="0">
                <a:solidFill>
                  <a:srgbClr val="434343"/>
                </a:solidFill>
                <a:latin typeface="TradeGothic LT" panose="02000503020000020004" pitchFamily="2" charset="77"/>
                <a:ea typeface="Montserrat"/>
                <a:cs typeface="Montserrat"/>
                <a:sym typeface="Montserrat"/>
              </a:rPr>
              <a:t>:</a:t>
            </a:r>
            <a:r>
              <a:rPr lang="en-US" i="0" u="none" strike="noStrike" cap="none" dirty="0">
                <a:solidFill>
                  <a:srgbClr val="434343"/>
                </a:solidFill>
                <a:latin typeface="TradeGothic LT" panose="02000503020000020004" pitchFamily="2" charset="77"/>
                <a:ea typeface="Montserrat"/>
                <a:cs typeface="Montserrat"/>
                <a:sym typeface="Montserrat"/>
              </a:rPr>
              <a:t> </a:t>
            </a:r>
          </a:p>
          <a:p>
            <a:pPr marL="220663" marR="0" lvl="0" indent="-220663" algn="ctr" rtl="0">
              <a:lnSpc>
                <a:spcPct val="100000"/>
              </a:lnSpc>
              <a:spcBef>
                <a:spcPts val="0"/>
              </a:spcBef>
              <a:spcAft>
                <a:spcPts val="0"/>
              </a:spcAft>
              <a:buNone/>
            </a:pPr>
            <a:endParaRPr i="0" u="none" strike="noStrike" cap="none" dirty="0">
              <a:solidFill>
                <a:srgbClr val="434343"/>
              </a:solidFill>
              <a:latin typeface="TradeGothic LT" panose="02000503020000020004" pitchFamily="2" charset="77"/>
              <a:ea typeface="Montserrat"/>
              <a:cs typeface="Montserrat"/>
              <a:sym typeface="Montserrat"/>
            </a:endParaRPr>
          </a:p>
          <a:p>
            <a:pPr marL="220663" marR="0" lvl="0" indent="-220663" algn="ctr" rtl="0">
              <a:lnSpc>
                <a:spcPct val="100000"/>
              </a:lnSpc>
              <a:spcBef>
                <a:spcPts val="0"/>
              </a:spcBef>
              <a:spcAft>
                <a:spcPts val="0"/>
              </a:spcAft>
              <a:buNone/>
            </a:pPr>
            <a:r>
              <a:rPr lang="en-US" dirty="0">
                <a:solidFill>
                  <a:srgbClr val="434343"/>
                </a:solidFill>
                <a:latin typeface="TradeGothic LT" panose="02000503020000020004" pitchFamily="2" charset="77"/>
                <a:ea typeface="Montserrat"/>
                <a:cs typeface="Montserrat"/>
                <a:sym typeface="Montserrat"/>
              </a:rPr>
              <a:t>G</a:t>
            </a:r>
            <a:r>
              <a:rPr lang="en-US" i="0" u="none" strike="noStrike" cap="none" dirty="0">
                <a:solidFill>
                  <a:srgbClr val="434343"/>
                </a:solidFill>
                <a:latin typeface="TradeGothic LT" panose="02000503020000020004" pitchFamily="2" charset="77"/>
                <a:ea typeface="Montserrat"/>
                <a:cs typeface="Montserrat"/>
                <a:sym typeface="Montserrat"/>
              </a:rPr>
              <a:t>uide, Safe Space Stickers, Safe Space Posters, Term</a:t>
            </a:r>
            <a:r>
              <a:rPr lang="en-US" dirty="0">
                <a:solidFill>
                  <a:srgbClr val="434343"/>
                </a:solidFill>
                <a:latin typeface="TradeGothic LT" panose="02000503020000020004" pitchFamily="2" charset="77"/>
                <a:ea typeface="Montserrat"/>
                <a:cs typeface="Montserrat"/>
                <a:sym typeface="Montserrat"/>
              </a:rPr>
              <a:t>inology, Promising Practices </a:t>
            </a:r>
            <a:endParaRPr dirty="0">
              <a:solidFill>
                <a:srgbClr val="434343"/>
              </a:solidFill>
              <a:latin typeface="TradeGothic LT" panose="02000503020000020004" pitchFamily="2" charset="77"/>
              <a:ea typeface="Montserrat"/>
              <a:cs typeface="Montserrat"/>
              <a:sym typeface="Montserrat"/>
            </a:endParaRPr>
          </a:p>
          <a:p>
            <a:pPr marL="220663" marR="0" lvl="0" indent="-220663" algn="ctr" rtl="0">
              <a:lnSpc>
                <a:spcPct val="100000"/>
              </a:lnSpc>
              <a:spcBef>
                <a:spcPts val="0"/>
              </a:spcBef>
              <a:spcAft>
                <a:spcPts val="0"/>
              </a:spcAft>
              <a:buNone/>
            </a:pPr>
            <a:r>
              <a:rPr lang="en-US" dirty="0">
                <a:solidFill>
                  <a:srgbClr val="434343"/>
                </a:solidFill>
                <a:latin typeface="TradeGothic LT" panose="02000503020000020004" pitchFamily="2" charset="77"/>
                <a:ea typeface="Montserrat"/>
                <a:cs typeface="Montserrat"/>
                <a:sym typeface="Montserrat"/>
              </a:rPr>
              <a:t> </a:t>
            </a:r>
            <a:endParaRPr dirty="0">
              <a:solidFill>
                <a:srgbClr val="434343"/>
              </a:solidFill>
              <a:latin typeface="TradeGothic LT" panose="02000503020000020004" pitchFamily="2" charset="77"/>
              <a:ea typeface="Montserrat"/>
              <a:cs typeface="Montserrat"/>
              <a:sym typeface="Montserrat"/>
            </a:endParaRPr>
          </a:p>
          <a:p>
            <a:pPr marL="220663" lvl="0" indent="-220663" algn="ctr" rtl="0">
              <a:spcBef>
                <a:spcPts val="0"/>
              </a:spcBef>
              <a:spcAft>
                <a:spcPts val="0"/>
              </a:spcAft>
              <a:buNone/>
            </a:pPr>
            <a:r>
              <a:rPr lang="en-US" dirty="0">
                <a:solidFill>
                  <a:srgbClr val="434343"/>
                </a:solidFill>
                <a:latin typeface="TradeGothic LT" panose="02000503020000020004" pitchFamily="2" charset="77"/>
                <a:ea typeface="Montserrat"/>
                <a:cs typeface="Montserrat"/>
                <a:sym typeface="Montserrat"/>
              </a:rPr>
              <a:t>To promote visible support for LGBTQ students </a:t>
            </a:r>
            <a:endParaRPr dirty="0">
              <a:solidFill>
                <a:srgbClr val="434343"/>
              </a:solidFill>
              <a:latin typeface="TradeGothic LT" panose="02000503020000020004" pitchFamily="2" charset="77"/>
              <a:ea typeface="Montserrat"/>
              <a:cs typeface="Montserrat"/>
              <a:sym typeface="Montserrat"/>
            </a:endParaRPr>
          </a:p>
          <a:p>
            <a:pPr marL="220663" marR="0" lvl="0" indent="-220663" algn="ctr" rtl="0">
              <a:lnSpc>
                <a:spcPct val="100000"/>
              </a:lnSpc>
              <a:spcBef>
                <a:spcPts val="0"/>
              </a:spcBef>
              <a:spcAft>
                <a:spcPts val="0"/>
              </a:spcAft>
              <a:buClr>
                <a:srgbClr val="000000"/>
              </a:buClr>
              <a:buSzPts val="750"/>
              <a:buFont typeface="Arial"/>
              <a:buNone/>
            </a:pPr>
            <a:endParaRPr i="0" u="none" strike="noStrike" cap="none" dirty="0">
              <a:solidFill>
                <a:srgbClr val="000000"/>
              </a:solidFill>
              <a:latin typeface="TradeGothic LT" panose="02000503020000020004" pitchFamily="2" charset="77"/>
              <a:ea typeface="Montserrat"/>
              <a:cs typeface="Montserrat"/>
              <a:sym typeface="Montserrat"/>
            </a:endParaRPr>
          </a:p>
          <a:p>
            <a:pPr marL="257175" marR="0" lvl="0" indent="-257175" algn="ctr"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TradeGothic LT" panose="02000503020000020004" pitchFamily="2" charset="77"/>
              <a:sym typeface="Arial"/>
            </a:endParaRPr>
          </a:p>
          <a:p>
            <a:pPr marL="257175" marR="0" lvl="0" indent="-257175" algn="ctr"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TradeGothic LT" panose="02000503020000020004" pitchFamily="2" charset="77"/>
              <a:sym typeface="Arial"/>
            </a:endParaRPr>
          </a:p>
        </p:txBody>
      </p:sp>
      <p:sp>
        <p:nvSpPr>
          <p:cNvPr id="3" name="Title 2">
            <a:extLst>
              <a:ext uri="{FF2B5EF4-FFF2-40B4-BE49-F238E27FC236}">
                <a16:creationId xmlns:a16="http://schemas.microsoft.com/office/drawing/2014/main" id="{5A9B10BB-95FE-C04E-BFC4-C727319C1FB7}"/>
              </a:ext>
            </a:extLst>
          </p:cNvPr>
          <p:cNvSpPr>
            <a:spLocks noGrp="1"/>
          </p:cNvSpPr>
          <p:nvPr>
            <p:ph type="title"/>
          </p:nvPr>
        </p:nvSpPr>
        <p:spPr/>
        <p:txBody>
          <a:bodyPr/>
          <a:lstStyle/>
          <a:p>
            <a:r>
              <a:rPr lang="en-US" dirty="0">
                <a:solidFill>
                  <a:srgbClr val="F8A719"/>
                </a:solidFill>
                <a:latin typeface="TradeGothic LT" panose="02000503020000020004" pitchFamily="2" charset="77"/>
                <a:ea typeface="Montserrat"/>
                <a:cs typeface="Montserrat"/>
                <a:sym typeface="Montserrat"/>
              </a:rPr>
              <a:t>Classroom and Curricular Resources</a:t>
            </a:r>
            <a:endParaRPr lang="en-US" dirty="0">
              <a:latin typeface="TradeGothic LT" panose="02000503020000020004" pitchFamily="2" charset="77"/>
            </a:endParaRPr>
          </a:p>
        </p:txBody>
      </p:sp>
      <p:pic>
        <p:nvPicPr>
          <p:cNvPr id="15" name="Picture 14">
            <a:extLst>
              <a:ext uri="{FF2B5EF4-FFF2-40B4-BE49-F238E27FC236}">
                <a16:creationId xmlns:a16="http://schemas.microsoft.com/office/drawing/2014/main" id="{1E8F8ED5-252F-B37A-281B-42FC604C7FA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81623" y="110932"/>
            <a:ext cx="644550" cy="638105"/>
          </a:xfrm>
          <a:prstGeom prst="rect">
            <a:avLst/>
          </a:prstGeom>
        </p:spPr>
      </p:pic>
    </p:spTree>
    <p:extLst>
      <p:ext uri="{BB962C8B-B14F-4D97-AF65-F5344CB8AC3E}">
        <p14:creationId xmlns:p14="http://schemas.microsoft.com/office/powerpoint/2010/main" val="1328266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97"/>
          <p:cNvSpPr txBox="1">
            <a:spLocks noGrp="1"/>
          </p:cNvSpPr>
          <p:nvPr>
            <p:ph type="title"/>
          </p:nvPr>
        </p:nvSpPr>
        <p:spPr>
          <a:xfrm>
            <a:off x="356135" y="191525"/>
            <a:ext cx="8365800" cy="635400"/>
          </a:xfrm>
          <a:prstGeom prst="rect">
            <a:avLst/>
          </a:prstGeom>
          <a:noFill/>
          <a:ln>
            <a:noFill/>
          </a:ln>
        </p:spPr>
        <p:txBody>
          <a:bodyPr spcFirstLastPara="1" wrap="square" lIns="91425" tIns="91425" rIns="91425" bIns="91425" anchor="t" anchorCtr="0">
            <a:noAutofit/>
          </a:bodyPr>
          <a:lstStyle/>
          <a:p>
            <a:pPr lvl="0"/>
            <a:r>
              <a:rPr lang="en-US" dirty="0">
                <a:solidFill>
                  <a:srgbClr val="F8A719"/>
                </a:solidFill>
                <a:latin typeface="TradeGothic LT" panose="02000503020000020004" pitchFamily="2" charset="77"/>
                <a:ea typeface="Montserrat"/>
                <a:cs typeface="Montserrat"/>
                <a:sym typeface="Montserrat"/>
              </a:rPr>
              <a:t>Classroom and Curricular Resources</a:t>
            </a:r>
            <a:endParaRPr dirty="0">
              <a:solidFill>
                <a:srgbClr val="F8A719"/>
              </a:solidFill>
              <a:latin typeface="TradeGothic LT" panose="02000503020000020004" pitchFamily="2" charset="77"/>
              <a:ea typeface="Montserrat"/>
              <a:cs typeface="Montserrat"/>
              <a:sym typeface="Montserrat"/>
            </a:endParaRPr>
          </a:p>
        </p:txBody>
      </p:sp>
      <p:pic>
        <p:nvPicPr>
          <p:cNvPr id="1267" name="Google Shape;1267;p19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52425" y="1233675"/>
            <a:ext cx="2578675" cy="3318836"/>
          </a:xfrm>
          <a:prstGeom prst="rect">
            <a:avLst/>
          </a:prstGeom>
          <a:noFill/>
          <a:ln>
            <a:noFill/>
          </a:ln>
        </p:spPr>
      </p:pic>
      <p:pic>
        <p:nvPicPr>
          <p:cNvPr id="1268" name="Google Shape;1268;p19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2">
            <a:off x="356125" y="1221917"/>
            <a:ext cx="2578675" cy="3375266"/>
          </a:xfrm>
          <a:prstGeom prst="rect">
            <a:avLst/>
          </a:prstGeom>
          <a:noFill/>
          <a:ln>
            <a:noFill/>
          </a:ln>
        </p:spPr>
      </p:pic>
      <p:pic>
        <p:nvPicPr>
          <p:cNvPr id="1269" name="Google Shape;1269;p19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377793">
            <a:off x="8143859" y="2877436"/>
            <a:ext cx="709233" cy="1461781"/>
          </a:xfrm>
          <a:prstGeom prst="rect">
            <a:avLst/>
          </a:prstGeom>
          <a:noFill/>
          <a:ln>
            <a:noFill/>
          </a:ln>
        </p:spPr>
      </p:pic>
      <p:sp>
        <p:nvSpPr>
          <p:cNvPr id="10" name="Google Shape;1266;p197"/>
          <p:cNvSpPr/>
          <p:nvPr/>
        </p:nvSpPr>
        <p:spPr>
          <a:xfrm>
            <a:off x="3084931" y="918402"/>
            <a:ext cx="3056490" cy="836257"/>
          </a:xfrm>
          <a:prstGeom prst="rect">
            <a:avLst/>
          </a:prstGeom>
          <a:solidFill>
            <a:schemeClr val="tx2">
              <a:lumMod val="20000"/>
              <a:lumOff val="80000"/>
            </a:schemeClr>
          </a:solidFill>
          <a:ln>
            <a:noFill/>
          </a:ln>
        </p:spPr>
        <p:txBody>
          <a:bodyPr spcFirstLastPara="1" wrap="square" lIns="91425" tIns="45700" rIns="91425" bIns="45700" anchor="t" anchorCtr="0">
            <a:noAutofit/>
          </a:bodyPr>
          <a:lstStyle/>
          <a:p>
            <a:pPr marL="257175" marR="0" lvl="0" indent="-209550" algn="ctr" rtl="0">
              <a:lnSpc>
                <a:spcPct val="100000"/>
              </a:lnSpc>
              <a:spcBef>
                <a:spcPts val="0"/>
              </a:spcBef>
              <a:spcAft>
                <a:spcPts val="0"/>
              </a:spcAft>
              <a:buClr>
                <a:srgbClr val="000000"/>
              </a:buClr>
              <a:buSzPts val="750"/>
              <a:buFont typeface="Arial"/>
              <a:buNone/>
            </a:pPr>
            <a:r>
              <a:rPr lang="en-US" sz="1600" dirty="0">
                <a:solidFill>
                  <a:schemeClr val="bg2"/>
                </a:solidFill>
                <a:latin typeface="+mn-lt"/>
                <a:ea typeface="Montserrat"/>
                <a:cs typeface="Montserrat"/>
                <a:sym typeface="Montserrat"/>
              </a:rPr>
              <a:t>Stickers &amp; posters help students identify supportive school staff.</a:t>
            </a:r>
            <a:endParaRPr sz="2800" i="0" u="none" strike="noStrike" cap="none" dirty="0">
              <a:solidFill>
                <a:schemeClr val="bg2"/>
              </a:solidFill>
              <a:latin typeface="+mn-lt"/>
              <a:ea typeface="Montserrat"/>
              <a:cs typeface="Montserrat"/>
              <a:sym typeface="Montserrat"/>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4238" y="1921672"/>
            <a:ext cx="2832952" cy="2696588"/>
          </a:xfrm>
          <a:prstGeom prst="rect">
            <a:avLst/>
          </a:prstGeom>
        </p:spPr>
      </p:pic>
      <p:pic>
        <p:nvPicPr>
          <p:cNvPr id="9" name="Picture 8">
            <a:extLst>
              <a:ext uri="{FF2B5EF4-FFF2-40B4-BE49-F238E27FC236}">
                <a16:creationId xmlns:a16="http://schemas.microsoft.com/office/drawing/2014/main" id="{111910D9-59E1-C33C-0273-5B74954F63C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81623" y="110932"/>
            <a:ext cx="644550" cy="638105"/>
          </a:xfrm>
          <a:prstGeom prst="rect">
            <a:avLst/>
          </a:prstGeom>
        </p:spPr>
      </p:pic>
    </p:spTree>
    <p:extLst>
      <p:ext uri="{BB962C8B-B14F-4D97-AF65-F5344CB8AC3E}">
        <p14:creationId xmlns:p14="http://schemas.microsoft.com/office/powerpoint/2010/main" val="1770412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97"/>
          <p:cNvSpPr txBox="1">
            <a:spLocks noGrp="1"/>
          </p:cNvSpPr>
          <p:nvPr>
            <p:ph type="title"/>
          </p:nvPr>
        </p:nvSpPr>
        <p:spPr>
          <a:xfrm>
            <a:off x="356135" y="191525"/>
            <a:ext cx="8365800" cy="635400"/>
          </a:xfrm>
          <a:prstGeom prst="rect">
            <a:avLst/>
          </a:prstGeom>
          <a:noFill/>
          <a:ln>
            <a:noFill/>
          </a:ln>
        </p:spPr>
        <p:txBody>
          <a:bodyPr spcFirstLastPara="1" wrap="square" lIns="91425" tIns="91425" rIns="91425" bIns="91425" anchor="t" anchorCtr="0">
            <a:noAutofit/>
          </a:bodyPr>
          <a:lstStyle/>
          <a:p>
            <a:pPr lvl="0"/>
            <a:r>
              <a:rPr lang="en-US" dirty="0">
                <a:solidFill>
                  <a:srgbClr val="F8A719"/>
                </a:solidFill>
                <a:latin typeface="TradeGothic LT" panose="02000503020000020004" pitchFamily="2" charset="77"/>
                <a:ea typeface="Montserrat"/>
                <a:cs typeface="Montserrat"/>
                <a:sym typeface="Montserrat"/>
              </a:rPr>
              <a:t>Classroom and Curricular Resources</a:t>
            </a:r>
            <a:endParaRPr dirty="0">
              <a:solidFill>
                <a:srgbClr val="F8A719"/>
              </a:solidFill>
              <a:latin typeface="TradeGothic LT" panose="02000503020000020004" pitchFamily="2" charset="77"/>
              <a:ea typeface="Montserrat"/>
              <a:cs typeface="Montserrat"/>
              <a:sym typeface="Montserrat"/>
            </a:endParaRPr>
          </a:p>
        </p:txBody>
      </p:sp>
      <p:sp>
        <p:nvSpPr>
          <p:cNvPr id="8" name="Google Shape;1759;p275">
            <a:extLst>
              <a:ext uri="{FF2B5EF4-FFF2-40B4-BE49-F238E27FC236}">
                <a16:creationId xmlns:a16="http://schemas.microsoft.com/office/drawing/2014/main" id="{BBD9D4D8-98B8-3612-006E-32ECC02C4127}"/>
              </a:ext>
            </a:extLst>
          </p:cNvPr>
          <p:cNvSpPr txBox="1">
            <a:spLocks noGrp="1"/>
          </p:cNvSpPr>
          <p:nvPr>
            <p:ph type="body" idx="1"/>
          </p:nvPr>
        </p:nvSpPr>
        <p:spPr>
          <a:xfrm>
            <a:off x="356135" y="1087655"/>
            <a:ext cx="4686920" cy="3510520"/>
          </a:xfrm>
          <a:prstGeom prst="rect">
            <a:avLst/>
          </a:prstGeom>
          <a:noFill/>
          <a:ln>
            <a:noFill/>
          </a:ln>
        </p:spPr>
        <p:txBody>
          <a:bodyPr spcFirstLastPara="1" wrap="square" lIns="91425" tIns="91425" rIns="91425" bIns="91425" anchor="t" anchorCtr="0">
            <a:noAutofit/>
          </a:bodyPr>
          <a:lstStyle/>
          <a:p>
            <a:pPr lvl="0">
              <a:spcAft>
                <a:spcPts val="0"/>
              </a:spcAft>
              <a:buSzPts val="1800"/>
            </a:pPr>
            <a:r>
              <a:rPr lang="en-US" b="1" dirty="0">
                <a:latin typeface="+mn-lt"/>
                <a:ea typeface="Montserrat"/>
                <a:cs typeface="Montserrat"/>
                <a:sym typeface="Montserrat"/>
              </a:rPr>
              <a:t>READY, SET, RESPECT!</a:t>
            </a:r>
          </a:p>
          <a:p>
            <a:pPr lvl="0">
              <a:spcAft>
                <a:spcPts val="0"/>
              </a:spcAft>
              <a:buSzPts val="1800"/>
            </a:pPr>
            <a:r>
              <a:rPr lang="en-US" dirty="0">
                <a:solidFill>
                  <a:schemeClr val="bg2"/>
                </a:solidFill>
                <a:latin typeface="+mn-lt"/>
                <a:ea typeface="Montserrat"/>
                <a:cs typeface="Arial" panose="020B0604020202020204" pitchFamily="34" charset="0"/>
                <a:sym typeface="Montserrat"/>
              </a:rPr>
              <a:t>GLSEN’s Elementary School Toolkit</a:t>
            </a:r>
            <a:endParaRPr dirty="0">
              <a:solidFill>
                <a:schemeClr val="bg2"/>
              </a:solidFill>
              <a:latin typeface="+mn-lt"/>
              <a:ea typeface="Montserrat"/>
              <a:cs typeface="Arial" panose="020B0604020202020204" pitchFamily="34" charset="0"/>
              <a:sym typeface="Montserrat"/>
            </a:endParaRPr>
          </a:p>
          <a:p>
            <a:pPr marL="0" lvl="0" indent="0" algn="l" rtl="0">
              <a:lnSpc>
                <a:spcPct val="115000"/>
              </a:lnSpc>
              <a:spcBef>
                <a:spcPts val="1600"/>
              </a:spcBef>
              <a:spcAft>
                <a:spcPts val="0"/>
              </a:spcAft>
              <a:buSzPts val="1800"/>
              <a:buNone/>
            </a:pPr>
            <a:r>
              <a:rPr lang="en-US" dirty="0">
                <a:solidFill>
                  <a:schemeClr val="bg2"/>
                </a:solidFill>
                <a:latin typeface="+mn-lt"/>
                <a:ea typeface="Montserrat"/>
                <a:cs typeface="Arial" panose="020B0604020202020204" pitchFamily="34" charset="0"/>
                <a:sym typeface="Montserrat"/>
              </a:rPr>
              <a:t>The lessons focus on name-calling, bullying and bias, LGBT-inclusive family diversity and gender roles and diversity and are designed to be used as either standalone lessons or as part of a school-wide anti-bias or bullying prevention program</a:t>
            </a:r>
            <a:r>
              <a:rPr lang="en-US" b="1" dirty="0">
                <a:solidFill>
                  <a:schemeClr val="lt2"/>
                </a:solidFill>
                <a:latin typeface="+mn-lt"/>
                <a:ea typeface="Montserrat"/>
                <a:cs typeface="Montserrat"/>
                <a:sym typeface="Montserrat"/>
              </a:rPr>
              <a:t>.</a:t>
            </a:r>
            <a:endParaRPr b="1" dirty="0">
              <a:solidFill>
                <a:schemeClr val="lt2"/>
              </a:solidFill>
              <a:latin typeface="+mn-lt"/>
              <a:ea typeface="Montserrat"/>
              <a:cs typeface="Montserrat"/>
              <a:sym typeface="Montserrat"/>
            </a:endParaRPr>
          </a:p>
          <a:p>
            <a:pPr marL="0" lvl="0" indent="0" algn="l" rtl="0">
              <a:lnSpc>
                <a:spcPct val="115000"/>
              </a:lnSpc>
              <a:spcBef>
                <a:spcPts val="1600"/>
              </a:spcBef>
              <a:spcAft>
                <a:spcPts val="0"/>
              </a:spcAft>
              <a:buSzPts val="1800"/>
              <a:buNone/>
            </a:pPr>
            <a:endParaRPr dirty="0">
              <a:latin typeface="+mn-lt"/>
            </a:endParaRPr>
          </a:p>
        </p:txBody>
      </p:sp>
      <p:pic>
        <p:nvPicPr>
          <p:cNvPr id="9" name="Google Shape;1760;p275" descr="https://www.glsen.org/sites/default/files/RSR.jpg">
            <a:extLst>
              <a:ext uri="{FF2B5EF4-FFF2-40B4-BE49-F238E27FC236}">
                <a16:creationId xmlns:a16="http://schemas.microsoft.com/office/drawing/2014/main" id="{F936FEE0-2632-6E51-F945-862C1527BA4A}"/>
              </a:ext>
            </a:extLst>
          </p:cNvPr>
          <p:cNvPicPr preferRelativeResize="0"/>
          <p:nvPr/>
        </p:nvPicPr>
        <p:blipFill rotWithShape="1">
          <a:blip r:embed="rId3">
            <a:alphaModFix/>
          </a:blip>
          <a:srcRect/>
          <a:stretch/>
        </p:blipFill>
        <p:spPr>
          <a:xfrm>
            <a:off x="5724859" y="972853"/>
            <a:ext cx="2704303" cy="3510600"/>
          </a:xfrm>
          <a:prstGeom prst="rect">
            <a:avLst/>
          </a:prstGeom>
          <a:noFill/>
          <a:ln>
            <a:noFill/>
          </a:ln>
        </p:spPr>
      </p:pic>
      <p:pic>
        <p:nvPicPr>
          <p:cNvPr id="12" name="Picture 11">
            <a:extLst>
              <a:ext uri="{FF2B5EF4-FFF2-40B4-BE49-F238E27FC236}">
                <a16:creationId xmlns:a16="http://schemas.microsoft.com/office/drawing/2014/main" id="{38C160E6-61DA-565F-B06F-722949F4AE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1623" y="110932"/>
            <a:ext cx="644550" cy="638105"/>
          </a:xfrm>
          <a:prstGeom prst="rect">
            <a:avLst/>
          </a:prstGeom>
        </p:spPr>
      </p:pic>
    </p:spTree>
    <p:extLst>
      <p:ext uri="{BB962C8B-B14F-4D97-AF65-F5344CB8AC3E}">
        <p14:creationId xmlns:p14="http://schemas.microsoft.com/office/powerpoint/2010/main" val="1459721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198"/>
          <p:cNvSpPr txBox="1">
            <a:spLocks noGrp="1"/>
          </p:cNvSpPr>
          <p:nvPr>
            <p:ph type="body" idx="1"/>
          </p:nvPr>
        </p:nvSpPr>
        <p:spPr>
          <a:xfrm>
            <a:off x="356135" y="1095893"/>
            <a:ext cx="8375700" cy="351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000"/>
              <a:buNone/>
            </a:pPr>
            <a:r>
              <a:rPr lang="en-US" sz="2000"/>
              <a:t> </a:t>
            </a:r>
            <a:endParaRPr/>
          </a:p>
        </p:txBody>
      </p:sp>
      <p:sp>
        <p:nvSpPr>
          <p:cNvPr id="1276" name="Google Shape;1276;p198"/>
          <p:cNvSpPr/>
          <p:nvPr/>
        </p:nvSpPr>
        <p:spPr>
          <a:xfrm>
            <a:off x="555450" y="258375"/>
            <a:ext cx="8033100" cy="5847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C0257D"/>
              </a:buClr>
              <a:buSzPts val="3200"/>
              <a:buFont typeface="Arial"/>
              <a:buNone/>
            </a:pPr>
            <a:r>
              <a:rPr lang="en-US" sz="3200" i="0" strike="noStrike" cap="none" dirty="0">
                <a:solidFill>
                  <a:srgbClr val="F6A71B"/>
                </a:solidFill>
                <a:latin typeface="TradeGothic LT" panose="02000503020000020004" pitchFamily="2" charset="77"/>
                <a:ea typeface="Montserrat"/>
                <a:cs typeface="Montserrat"/>
                <a:sym typeface="Montserrat"/>
              </a:rPr>
              <a:t>Resources on Gender Identity</a:t>
            </a:r>
            <a:endParaRPr sz="3200" i="0" strike="noStrike" cap="none" dirty="0">
              <a:solidFill>
                <a:srgbClr val="F6A71B"/>
              </a:solidFill>
              <a:latin typeface="TradeGothic LT" panose="02000503020000020004" pitchFamily="2" charset="77"/>
              <a:ea typeface="Montserrat"/>
              <a:cs typeface="Montserrat"/>
              <a:sym typeface="Montserrat"/>
            </a:endParaRPr>
          </a:p>
        </p:txBody>
      </p:sp>
      <p:pic>
        <p:nvPicPr>
          <p:cNvPr id="1277" name="Google Shape;1277;p1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401664">
            <a:off x="5498790" y="1554662"/>
            <a:ext cx="2437297" cy="1620803"/>
          </a:xfrm>
          <a:prstGeom prst="rect">
            <a:avLst/>
          </a:prstGeom>
          <a:noFill/>
          <a:ln>
            <a:noFill/>
          </a:ln>
        </p:spPr>
      </p:pic>
      <p:pic>
        <p:nvPicPr>
          <p:cNvPr id="1278" name="Google Shape;1278;p19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7373" y="3493258"/>
            <a:ext cx="4092575" cy="1391006"/>
          </a:xfrm>
          <a:prstGeom prst="rect">
            <a:avLst/>
          </a:prstGeom>
          <a:noFill/>
          <a:ln>
            <a:noFill/>
          </a:ln>
        </p:spPr>
      </p:pic>
      <p:sp>
        <p:nvSpPr>
          <p:cNvPr id="1279" name="Google Shape;1279;p198" descr="Image result for glsen trans students"/>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1" name="Google Shape;1281;p19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314565">
            <a:off x="5095946" y="3642002"/>
            <a:ext cx="3660877" cy="574255"/>
          </a:xfrm>
          <a:prstGeom prst="rect">
            <a:avLst/>
          </a:prstGeom>
          <a:noFill/>
          <a:ln w="9525" cap="flat" cmpd="sng">
            <a:solidFill>
              <a:schemeClr val="lt2"/>
            </a:solidFill>
            <a:prstDash val="solid"/>
            <a:round/>
            <a:headEnd type="none" w="sm" len="sm"/>
            <a:tailEnd type="none" w="sm" len="sm"/>
          </a:ln>
        </p:spPr>
      </p:pic>
      <p:pic>
        <p:nvPicPr>
          <p:cNvPr id="1282" name="Google Shape;1282;p19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0290">
            <a:off x="488460" y="1076730"/>
            <a:ext cx="2938050" cy="2225610"/>
          </a:xfrm>
          <a:prstGeom prst="rect">
            <a:avLst/>
          </a:prstGeom>
          <a:noFill/>
          <a:ln>
            <a:noFill/>
          </a:ln>
        </p:spPr>
      </p:pic>
      <p:pic>
        <p:nvPicPr>
          <p:cNvPr id="10" name="Picture 9">
            <a:extLst>
              <a:ext uri="{FF2B5EF4-FFF2-40B4-BE49-F238E27FC236}">
                <a16:creationId xmlns:a16="http://schemas.microsoft.com/office/drawing/2014/main" id="{9BE83A5F-1746-3E47-0908-ED83C915B8C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81623" y="110932"/>
            <a:ext cx="644550" cy="638105"/>
          </a:xfrm>
          <a:prstGeom prst="rect">
            <a:avLst/>
          </a:prstGeom>
        </p:spPr>
      </p:pic>
    </p:spTree>
    <p:extLst>
      <p:ext uri="{BB962C8B-B14F-4D97-AF65-F5344CB8AC3E}">
        <p14:creationId xmlns:p14="http://schemas.microsoft.com/office/powerpoint/2010/main" val="15219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A37E-FAC4-1E70-ED76-CCCB0C37BB9A}"/>
              </a:ext>
            </a:extLst>
          </p:cNvPr>
          <p:cNvSpPr>
            <a:spLocks noGrp="1"/>
          </p:cNvSpPr>
          <p:nvPr>
            <p:ph type="title"/>
          </p:nvPr>
        </p:nvSpPr>
        <p:spPr/>
        <p:txBody>
          <a:bodyPr/>
          <a:lstStyle/>
          <a:p>
            <a:r>
              <a:rPr lang="en-US" sz="2800" dirty="0">
                <a:latin typeface="+mn-lt"/>
              </a:rPr>
              <a:t>Policies</a:t>
            </a:r>
          </a:p>
        </p:txBody>
      </p:sp>
      <p:sp>
        <p:nvSpPr>
          <p:cNvPr id="3" name="Text Placeholder 2">
            <a:extLst>
              <a:ext uri="{FF2B5EF4-FFF2-40B4-BE49-F238E27FC236}">
                <a16:creationId xmlns:a16="http://schemas.microsoft.com/office/drawing/2014/main" id="{3A68CCB4-92A4-DCE5-4E88-BC69EFDA90CE}"/>
              </a:ext>
            </a:extLst>
          </p:cNvPr>
          <p:cNvSpPr>
            <a:spLocks noGrp="1"/>
          </p:cNvSpPr>
          <p:nvPr>
            <p:ph type="body" idx="1"/>
          </p:nvPr>
        </p:nvSpPr>
        <p:spPr>
          <a:xfrm>
            <a:off x="356135" y="906422"/>
            <a:ext cx="8375576" cy="1087134"/>
          </a:xfrm>
        </p:spPr>
        <p:txBody>
          <a:bodyPr/>
          <a:lstStyle/>
          <a:p>
            <a:r>
              <a:rPr lang="en-US" dirty="0">
                <a:latin typeface="+mn-lt"/>
              </a:rPr>
              <a:t>Inclusive policies regarding harassment and discrimination can provide guidance for students and educators on what behaviors is expected in school, how to report incidents and how to intervene.</a:t>
            </a:r>
          </a:p>
        </p:txBody>
      </p:sp>
      <p:pic>
        <p:nvPicPr>
          <p:cNvPr id="4" name="Google Shape;1280;p198">
            <a:extLst>
              <a:ext uri="{FF2B5EF4-FFF2-40B4-BE49-F238E27FC236}">
                <a16:creationId xmlns:a16="http://schemas.microsoft.com/office/drawing/2014/main" id="{70B5587C-0313-B531-8BBB-E4B9865D5FB5}"/>
              </a:ext>
            </a:extLst>
          </p:cNvPr>
          <p:cNvPicPr preferRelativeResize="0"/>
          <p:nvPr/>
        </p:nvPicPr>
        <p:blipFill rotWithShape="1">
          <a:blip r:embed="rId3">
            <a:alphaModFix/>
          </a:blip>
          <a:srcRect/>
          <a:stretch/>
        </p:blipFill>
        <p:spPr>
          <a:xfrm>
            <a:off x="6697362" y="2240692"/>
            <a:ext cx="1754658" cy="2356022"/>
          </a:xfrm>
          <a:prstGeom prst="rect">
            <a:avLst/>
          </a:prstGeom>
          <a:noFill/>
          <a:ln>
            <a:noFill/>
          </a:ln>
        </p:spPr>
      </p:pic>
      <p:pic>
        <p:nvPicPr>
          <p:cNvPr id="6" name="Picture 5">
            <a:extLst>
              <a:ext uri="{FF2B5EF4-FFF2-40B4-BE49-F238E27FC236}">
                <a16:creationId xmlns:a16="http://schemas.microsoft.com/office/drawing/2014/main" id="{B467C1E1-BB1B-9057-227B-86A3C325C7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005" y="2234956"/>
            <a:ext cx="1780713" cy="2374284"/>
          </a:xfrm>
          <a:prstGeom prst="rect">
            <a:avLst/>
          </a:prstGeom>
        </p:spPr>
      </p:pic>
      <p:pic>
        <p:nvPicPr>
          <p:cNvPr id="8" name="Picture 7">
            <a:extLst>
              <a:ext uri="{FF2B5EF4-FFF2-40B4-BE49-F238E27FC236}">
                <a16:creationId xmlns:a16="http://schemas.microsoft.com/office/drawing/2014/main" id="{D7820490-7ED9-29A1-DE61-D382AA2A329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9641" y="2227880"/>
            <a:ext cx="1841721" cy="2343523"/>
          </a:xfrm>
          <a:prstGeom prst="rect">
            <a:avLst/>
          </a:prstGeom>
        </p:spPr>
      </p:pic>
      <p:pic>
        <p:nvPicPr>
          <p:cNvPr id="9" name="Picture 8">
            <a:extLst>
              <a:ext uri="{FF2B5EF4-FFF2-40B4-BE49-F238E27FC236}">
                <a16:creationId xmlns:a16="http://schemas.microsoft.com/office/drawing/2014/main" id="{36DEB46E-65F9-1F95-DA94-80CC1B0B19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8110" y="110919"/>
            <a:ext cx="640080" cy="640080"/>
          </a:xfrm>
          <a:prstGeom prst="rect">
            <a:avLst/>
          </a:prstGeom>
        </p:spPr>
      </p:pic>
    </p:spTree>
    <p:extLst>
      <p:ext uri="{BB962C8B-B14F-4D97-AF65-F5344CB8AC3E}">
        <p14:creationId xmlns:p14="http://schemas.microsoft.com/office/powerpoint/2010/main" val="377158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939567" y="885339"/>
            <a:ext cx="7035356" cy="1477328"/>
          </a:xfrm>
          <a:prstGeom prst="rect">
            <a:avLst/>
          </a:prstGeom>
          <a:noFill/>
          <a:ln w="9525">
            <a:noFill/>
            <a:miter lim="800000"/>
            <a:headEnd/>
            <a:tailEnd/>
          </a:ln>
        </p:spPr>
        <p:txBody>
          <a:bodyPr wrap="square">
            <a:spAutoFit/>
          </a:bodyPr>
          <a:lstStyle/>
          <a:p>
            <a:pPr eaLnBrk="0" fontAlgn="base" hangingPunct="0">
              <a:spcBef>
                <a:spcPct val="0"/>
              </a:spcBef>
              <a:spcAft>
                <a:spcPct val="0"/>
              </a:spcAft>
              <a:tabLst>
                <a:tab pos="2392363" algn="l"/>
              </a:tabLst>
            </a:pPr>
            <a:r>
              <a:rPr lang="en-US" sz="1800" dirty="0">
                <a:solidFill>
                  <a:schemeClr val="bg2"/>
                </a:solidFill>
                <a:latin typeface="+mj-lt"/>
              </a:rPr>
              <a:t>	supports the organization's mission by conducting original research on issues of sexual orientation and gender identity/expression in elementary and secondary education and evaluating GLSEN programs and initiatives.</a:t>
            </a:r>
          </a:p>
          <a:p>
            <a:pPr eaLnBrk="0" fontAlgn="base" hangingPunct="0">
              <a:spcBef>
                <a:spcPct val="0"/>
              </a:spcBef>
              <a:spcAft>
                <a:spcPct val="0"/>
              </a:spcAft>
            </a:pPr>
            <a:endParaRPr lang="en-US" sz="1800" dirty="0">
              <a:solidFill>
                <a:schemeClr val="bg2"/>
              </a:solidFill>
              <a:latin typeface="+mj-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627" y="866824"/>
            <a:ext cx="2447306" cy="392232"/>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7002" y="3200500"/>
            <a:ext cx="1364431" cy="1775112"/>
          </a:xfrm>
          <a:prstGeom prst="rect">
            <a:avLst/>
          </a:prstGeom>
        </p:spPr>
      </p:pic>
      <p:pic>
        <p:nvPicPr>
          <p:cNvPr id="1026" name="Picture 2" descr="La portada del informe del GLSEN Research Institute, Una crisis global en el clima escolar: Perspectivas sobre estudiantes lesbianas, gays, bisexuals, transgénero, y queer en América Latin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80474" y="3200499"/>
            <a:ext cx="1370926" cy="1775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of &quot;Supporting Safe and Healthy Schools&quo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0441" y="3200498"/>
            <a:ext cx="1377006" cy="17751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6487" y="3200497"/>
            <a:ext cx="1314809" cy="1775115"/>
          </a:xfrm>
          <a:prstGeom prst="rect">
            <a:avLst/>
          </a:prstGeom>
        </p:spPr>
      </p:pic>
      <p:pic>
        <p:nvPicPr>
          <p:cNvPr id="1030" name="Picture 6" descr="Cover of &quot;Strengths and Silences&quo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60336" y="3200500"/>
            <a:ext cx="1365735" cy="177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10831" y="3200497"/>
            <a:ext cx="1367353" cy="1775112"/>
          </a:xfrm>
          <a:prstGeom prst="rect">
            <a:avLst/>
          </a:prstGeom>
        </p:spPr>
      </p:pic>
      <p:pic>
        <p:nvPicPr>
          <p:cNvPr id="11" name="Picture 10">
            <a:extLst>
              <a:ext uri="{FF2B5EF4-FFF2-40B4-BE49-F238E27FC236}">
                <a16:creationId xmlns:a16="http://schemas.microsoft.com/office/drawing/2014/main" id="{EBEA7DBD-9849-8642-81A6-C467C9FD8B8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014" y="3195686"/>
            <a:ext cx="1377796" cy="1781666"/>
          </a:xfrm>
          <a:prstGeom prst="rect">
            <a:avLst/>
          </a:prstGeom>
        </p:spPr>
      </p:pic>
    </p:spTree>
    <p:extLst>
      <p:ext uri="{BB962C8B-B14F-4D97-AF65-F5344CB8AC3E}">
        <p14:creationId xmlns:p14="http://schemas.microsoft.com/office/powerpoint/2010/main" val="508703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2"/>
                </a:solidFill>
                <a:latin typeface="+mn-lt"/>
              </a:rPr>
              <a:t>Create Safe Spaces for LGBTQ+ Youth</a:t>
            </a:r>
          </a:p>
        </p:txBody>
      </p:sp>
      <p:sp>
        <p:nvSpPr>
          <p:cNvPr id="3" name="Text Placeholder 2"/>
          <p:cNvSpPr>
            <a:spLocks noGrp="1"/>
          </p:cNvSpPr>
          <p:nvPr>
            <p:ph type="body" idx="1"/>
          </p:nvPr>
        </p:nvSpPr>
        <p:spPr>
          <a:xfrm>
            <a:off x="356135" y="1137083"/>
            <a:ext cx="5649249" cy="3510520"/>
          </a:xfrm>
        </p:spPr>
        <p:txBody>
          <a:bodyPr/>
          <a:lstStyle/>
          <a:p>
            <a:pPr marL="285750" indent="-285750">
              <a:buFont typeface="Arial" panose="020B0604020202020204" pitchFamily="34" charset="0"/>
              <a:buChar char="•"/>
            </a:pPr>
            <a:r>
              <a:rPr lang="en-US" dirty="0">
                <a:latin typeface="+mn-lt"/>
              </a:rPr>
              <a:t>Research indicates that </a:t>
            </a:r>
            <a:r>
              <a:rPr lang="en-US" dirty="0">
                <a:latin typeface="+mn-lt"/>
                <a:hlinkClick r:id="rId3"/>
              </a:rPr>
              <a:t>GSAs </a:t>
            </a:r>
            <a:r>
              <a:rPr lang="en-US" dirty="0">
                <a:latin typeface="+mn-lt"/>
              </a:rPr>
              <a:t>(Gender and Sexuality Alliances) improve school climate, individual well-being and educational outcomes for LGBTQ+ youth.</a:t>
            </a:r>
          </a:p>
          <a:p>
            <a:pPr marL="285750" indent="-285750">
              <a:buFont typeface="Arial" panose="020B0604020202020204" pitchFamily="34" charset="0"/>
              <a:buChar char="•"/>
            </a:pPr>
            <a:r>
              <a:rPr lang="en-US" dirty="0">
                <a:latin typeface="+mn-lt"/>
              </a:rPr>
              <a:t>Groups can be school-based or community-based, and can focus on peer support and/or advocacy. </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55306" y="1820562"/>
            <a:ext cx="2965126" cy="2187942"/>
          </a:xfrm>
          <a:prstGeom prst="rect">
            <a:avLst/>
          </a:prstGeom>
        </p:spPr>
      </p:pic>
      <p:pic>
        <p:nvPicPr>
          <p:cNvPr id="9" name="Picture 8">
            <a:extLst>
              <a:ext uri="{FF2B5EF4-FFF2-40B4-BE49-F238E27FC236}">
                <a16:creationId xmlns:a16="http://schemas.microsoft.com/office/drawing/2014/main" id="{8E2378E8-3EF2-9342-9938-136B981413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8625" y="110931"/>
            <a:ext cx="640080" cy="640080"/>
          </a:xfrm>
          <a:prstGeom prst="rect">
            <a:avLst/>
          </a:prstGeom>
        </p:spPr>
      </p:pic>
    </p:spTree>
    <p:extLst>
      <p:ext uri="{BB962C8B-B14F-4D97-AF65-F5344CB8AC3E}">
        <p14:creationId xmlns:p14="http://schemas.microsoft.com/office/powerpoint/2010/main" val="123727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chemeClr val="bg2"/>
                </a:solidFill>
                <a:latin typeface="+mn-lt"/>
              </a:rPr>
              <a:t>Conclusion</a:t>
            </a:r>
          </a:p>
        </p:txBody>
      </p:sp>
      <p:sp>
        <p:nvSpPr>
          <p:cNvPr id="3" name="Text Placeholder 2"/>
          <p:cNvSpPr>
            <a:spLocks noGrp="1"/>
          </p:cNvSpPr>
          <p:nvPr>
            <p:ph type="body" idx="1"/>
          </p:nvPr>
        </p:nvSpPr>
        <p:spPr>
          <a:xfrm>
            <a:off x="1015165" y="2216240"/>
            <a:ext cx="3111993" cy="1647307"/>
          </a:xfrm>
        </p:spPr>
        <p:txBody>
          <a:bodyPr/>
          <a:lstStyle/>
          <a:p>
            <a:pPr>
              <a:lnSpc>
                <a:spcPct val="100000"/>
              </a:lnSpc>
              <a:spcAft>
                <a:spcPts val="0"/>
              </a:spcAft>
            </a:pPr>
            <a:r>
              <a:rPr lang="en-US" i="1" dirty="0">
                <a:latin typeface="+mn-lt"/>
              </a:rPr>
              <a:t>Una </a:t>
            </a:r>
            <a:r>
              <a:rPr lang="en-US" i="1" dirty="0" err="1">
                <a:latin typeface="+mn-lt"/>
              </a:rPr>
              <a:t>scuola</a:t>
            </a:r>
            <a:r>
              <a:rPr lang="en-US" i="1" dirty="0">
                <a:latin typeface="+mn-lt"/>
              </a:rPr>
              <a:t> libera…</a:t>
            </a:r>
          </a:p>
          <a:p>
            <a:pPr>
              <a:lnSpc>
                <a:spcPct val="100000"/>
              </a:lnSpc>
              <a:spcAft>
                <a:spcPts val="0"/>
              </a:spcAft>
            </a:pPr>
            <a:r>
              <a:rPr lang="en-US" i="1" dirty="0">
                <a:latin typeface="+mn-lt"/>
              </a:rPr>
              <a:t>…da </a:t>
            </a:r>
            <a:r>
              <a:rPr lang="en-US" i="1" dirty="0" err="1">
                <a:latin typeface="+mn-lt"/>
              </a:rPr>
              <a:t>violenze</a:t>
            </a:r>
            <a:r>
              <a:rPr lang="en-US" i="1" dirty="0">
                <a:latin typeface="+mn-lt"/>
              </a:rPr>
              <a:t> di </a:t>
            </a:r>
            <a:r>
              <a:rPr lang="en-US" i="1" dirty="0" err="1">
                <a:latin typeface="+mn-lt"/>
              </a:rPr>
              <a:t>genere</a:t>
            </a:r>
            <a:endParaRPr lang="en-US" i="1" dirty="0">
              <a:latin typeface="+mn-lt"/>
            </a:endParaRPr>
          </a:p>
          <a:p>
            <a:pPr>
              <a:lnSpc>
                <a:spcPct val="100000"/>
              </a:lnSpc>
              <a:spcAft>
                <a:spcPts val="0"/>
              </a:spcAft>
            </a:pPr>
            <a:r>
              <a:rPr lang="en-US" i="1" dirty="0">
                <a:latin typeface="+mn-lt"/>
              </a:rPr>
              <a:t>…</a:t>
            </a:r>
            <a:r>
              <a:rPr lang="en-US" i="1" dirty="0" err="1">
                <a:latin typeface="+mn-lt"/>
              </a:rPr>
              <a:t>dall'omofobia</a:t>
            </a:r>
            <a:r>
              <a:rPr lang="en-US" i="1" dirty="0">
                <a:latin typeface="+mn-lt"/>
              </a:rPr>
              <a:t> e </a:t>
            </a:r>
            <a:r>
              <a:rPr lang="en-US" i="1" dirty="0" err="1">
                <a:latin typeface="+mn-lt"/>
              </a:rPr>
              <a:t>transfobia</a:t>
            </a:r>
            <a:endParaRPr lang="en-US" i="1" dirty="0">
              <a:latin typeface="+mn-lt"/>
            </a:endParaRPr>
          </a:p>
          <a:p>
            <a:pPr>
              <a:lnSpc>
                <a:spcPct val="100000"/>
              </a:lnSpc>
              <a:spcAft>
                <a:spcPts val="0"/>
              </a:spcAft>
            </a:pPr>
            <a:r>
              <a:rPr lang="en-US" i="1" dirty="0">
                <a:latin typeface="+mn-lt"/>
              </a:rPr>
              <a:t>…da </a:t>
            </a:r>
            <a:r>
              <a:rPr lang="en-US" i="1" dirty="0" err="1">
                <a:latin typeface="+mn-lt"/>
              </a:rPr>
              <a:t>stereotipi</a:t>
            </a:r>
            <a:r>
              <a:rPr lang="en-US" i="1" dirty="0">
                <a:latin typeface="+mn-lt"/>
              </a:rPr>
              <a:t> di </a:t>
            </a:r>
            <a:r>
              <a:rPr lang="en-US" i="1" dirty="0" err="1">
                <a:latin typeface="+mn-lt"/>
              </a:rPr>
              <a:t>genere</a:t>
            </a:r>
            <a:endParaRPr lang="en-US" i="1" dirty="0">
              <a:latin typeface="+mn-lt"/>
            </a:endParaRPr>
          </a:p>
          <a:p>
            <a:pPr>
              <a:lnSpc>
                <a:spcPct val="100000"/>
              </a:lnSpc>
              <a:spcAft>
                <a:spcPts val="0"/>
              </a:spcAft>
            </a:pPr>
            <a:r>
              <a:rPr lang="en-US" i="1" dirty="0">
                <a:latin typeface="+mn-lt"/>
              </a:rPr>
              <a:t>…</a:t>
            </a:r>
            <a:r>
              <a:rPr lang="en-US" i="1" dirty="0" err="1">
                <a:latin typeface="+mn-lt"/>
              </a:rPr>
              <a:t>dalla</a:t>
            </a:r>
            <a:r>
              <a:rPr lang="en-US" i="1" dirty="0">
                <a:latin typeface="+mn-lt"/>
              </a:rPr>
              <a:t> </a:t>
            </a:r>
            <a:r>
              <a:rPr lang="en-US" i="1" dirty="0" err="1">
                <a:latin typeface="+mn-lt"/>
              </a:rPr>
              <a:t>disinformazione</a:t>
            </a:r>
            <a:endParaRPr lang="en-US" i="1" dirty="0">
              <a:latin typeface="+mn-lt"/>
            </a:endParaRPr>
          </a:p>
          <a:p>
            <a:pPr>
              <a:lnSpc>
                <a:spcPct val="100000"/>
              </a:lnSpc>
              <a:spcAft>
                <a:spcPts val="0"/>
              </a:spcAft>
            </a:pPr>
            <a:endParaRPr lang="en-US" dirty="0">
              <a:latin typeface="+mn-lt"/>
            </a:endParaRPr>
          </a:p>
          <a:p>
            <a:pPr>
              <a:lnSpc>
                <a:spcPct val="100000"/>
              </a:lnSpc>
              <a:spcAft>
                <a:spcPts val="0"/>
              </a:spcAft>
            </a:pPr>
            <a:r>
              <a:rPr lang="en-US" dirty="0">
                <a:latin typeface="+mn-lt"/>
              </a:rPr>
              <a:t> </a:t>
            </a:r>
          </a:p>
          <a:p>
            <a:pPr>
              <a:lnSpc>
                <a:spcPct val="100000"/>
              </a:lnSpc>
              <a:spcAft>
                <a:spcPts val="0"/>
              </a:spcAft>
            </a:pPr>
            <a:r>
              <a:rPr lang="en-US" dirty="0">
                <a:latin typeface="+mn-lt"/>
              </a:rPr>
              <a:t> </a:t>
            </a:r>
          </a:p>
        </p:txBody>
      </p:sp>
      <p:sp>
        <p:nvSpPr>
          <p:cNvPr id="6" name="TextBox 5">
            <a:extLst>
              <a:ext uri="{FF2B5EF4-FFF2-40B4-BE49-F238E27FC236}">
                <a16:creationId xmlns:a16="http://schemas.microsoft.com/office/drawing/2014/main" id="{BE597A54-0A85-9AFF-98E7-71EDB1081866}"/>
              </a:ext>
            </a:extLst>
          </p:cNvPr>
          <p:cNvSpPr txBox="1"/>
          <p:nvPr/>
        </p:nvSpPr>
        <p:spPr>
          <a:xfrm>
            <a:off x="5111579" y="2855227"/>
            <a:ext cx="3587578" cy="369332"/>
          </a:xfrm>
          <a:prstGeom prst="rect">
            <a:avLst/>
          </a:prstGeom>
          <a:noFill/>
        </p:spPr>
        <p:txBody>
          <a:bodyPr wrap="square">
            <a:spAutoFit/>
          </a:bodyPr>
          <a:lstStyle/>
          <a:p>
            <a:pPr>
              <a:lnSpc>
                <a:spcPct val="100000"/>
              </a:lnSpc>
              <a:spcAft>
                <a:spcPts val="0"/>
              </a:spcAft>
            </a:pPr>
            <a:r>
              <a:rPr lang="en-US" sz="1800" i="1" dirty="0">
                <a:latin typeface="+mn-lt"/>
              </a:rPr>
              <a:t>Una </a:t>
            </a:r>
            <a:r>
              <a:rPr lang="en-US" sz="1800" i="1" dirty="0" err="1">
                <a:latin typeface="+mn-lt"/>
              </a:rPr>
              <a:t>scuola</a:t>
            </a:r>
            <a:r>
              <a:rPr lang="en-US" sz="1800" i="1" dirty="0">
                <a:latin typeface="+mn-lt"/>
              </a:rPr>
              <a:t> libera </a:t>
            </a:r>
            <a:r>
              <a:rPr lang="en-US" sz="1800" b="1" i="1" dirty="0">
                <a:latin typeface="+mn-lt"/>
              </a:rPr>
              <a:t>per tutti</a:t>
            </a:r>
            <a:endParaRPr lang="en-US" sz="1800" dirty="0">
              <a:latin typeface="+mn-lt"/>
            </a:endParaRPr>
          </a:p>
        </p:txBody>
      </p:sp>
      <p:cxnSp>
        <p:nvCxnSpPr>
          <p:cNvPr id="8" name="Straight Connector 7">
            <a:extLst>
              <a:ext uri="{FF2B5EF4-FFF2-40B4-BE49-F238E27FC236}">
                <a16:creationId xmlns:a16="http://schemas.microsoft.com/office/drawing/2014/main" id="{111972C3-371A-B302-7E88-B21127265D3F}"/>
              </a:ext>
            </a:extLst>
          </p:cNvPr>
          <p:cNvCxnSpPr>
            <a:cxnSpLocks/>
          </p:cNvCxnSpPr>
          <p:nvPr/>
        </p:nvCxnSpPr>
        <p:spPr>
          <a:xfrm>
            <a:off x="4289855" y="3039893"/>
            <a:ext cx="659027" cy="0"/>
          </a:xfrm>
          <a:prstGeom prst="line">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8A16C663-405D-920D-ADA7-47D51E8C94BA}"/>
              </a:ext>
            </a:extLst>
          </p:cNvPr>
          <p:cNvSpPr txBox="1">
            <a:spLocks/>
          </p:cNvSpPr>
          <p:nvPr/>
        </p:nvSpPr>
        <p:spPr>
          <a:xfrm>
            <a:off x="434393" y="1103870"/>
            <a:ext cx="8067055" cy="102973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15000"/>
              </a:lnSpc>
              <a:spcBef>
                <a:spcPts val="0"/>
              </a:spcBef>
              <a:spcAft>
                <a:spcPts val="1600"/>
              </a:spcAft>
              <a:buClr>
                <a:schemeClr val="dk2"/>
              </a:buClr>
              <a:buSzPct val="100000"/>
              <a:buFont typeface="Lato"/>
              <a:buNone/>
              <a:defRPr sz="1800" b="0" i="0" u="none" strike="noStrike" cap="none">
                <a:solidFill>
                  <a:schemeClr val="dk2"/>
                </a:solidFill>
                <a:latin typeface="AGBuch-Regular" charset="0"/>
                <a:ea typeface="AGBuch-Regular" charset="0"/>
                <a:cs typeface="AGBuch-Regular" charset="0"/>
                <a:sym typeface="Lato"/>
              </a:defRPr>
            </a:lvl1pPr>
            <a:lvl2pPr marR="0" lvl="1"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R="0" lvl="2"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R="0" lvl="3"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R="0" lvl="4"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R="0" lvl="5"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R="0" lvl="6"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R="0" lvl="7"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R="0" lvl="8" algn="l" rtl="0" eaLnBrk="1" hangingPunct="1">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pPr>
              <a:lnSpc>
                <a:spcPct val="100000"/>
              </a:lnSpc>
              <a:spcAft>
                <a:spcPts val="0"/>
              </a:spcAft>
            </a:pPr>
            <a:r>
              <a:rPr lang="en-US" dirty="0">
                <a:latin typeface="+mn-lt"/>
              </a:rPr>
              <a:t>With more school supports for LGBTQ+ students, we can work toward ending this global public health crisis.</a:t>
            </a:r>
          </a:p>
          <a:p>
            <a:pPr>
              <a:lnSpc>
                <a:spcPct val="100000"/>
              </a:lnSpc>
              <a:spcAft>
                <a:spcPts val="0"/>
              </a:spcAft>
            </a:pPr>
            <a:r>
              <a:rPr lang="en-US" dirty="0">
                <a:latin typeface="+mn-lt"/>
              </a:rPr>
              <a:t> </a:t>
            </a:r>
          </a:p>
          <a:p>
            <a:pPr>
              <a:lnSpc>
                <a:spcPct val="100000"/>
              </a:lnSpc>
              <a:spcAft>
                <a:spcPts val="0"/>
              </a:spcAft>
            </a:pPr>
            <a:r>
              <a:rPr lang="en-US" dirty="0">
                <a:latin typeface="+mn-lt"/>
              </a:rPr>
              <a:t> </a:t>
            </a:r>
          </a:p>
        </p:txBody>
      </p:sp>
    </p:spTree>
    <p:extLst>
      <p:ext uri="{BB962C8B-B14F-4D97-AF65-F5344CB8AC3E}">
        <p14:creationId xmlns:p14="http://schemas.microsoft.com/office/powerpoint/2010/main" val="1305925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971040"/>
            <a:ext cx="9144000" cy="9144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ct val="100000"/>
              <a:buFont typeface="Raleway"/>
              <a:buNone/>
              <a:defRPr sz="4800" b="0" i="0" u="none" strike="noStrike" cap="none">
                <a:solidFill>
                  <a:schemeClr val="lt1"/>
                </a:solidFill>
                <a:latin typeface="TradeGothic LT Light" charset="0"/>
                <a:ea typeface="TradeGothic LT Light" charset="0"/>
                <a:cs typeface="TradeGothic LT Light" charset="0"/>
                <a:sym typeface="Raleway"/>
              </a:defRPr>
            </a:lvl1pPr>
            <a:lvl2pPr lvl="1"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2pPr>
            <a:lvl3pPr lvl="2"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3pPr>
            <a:lvl4pPr lvl="3"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4pPr>
            <a:lvl5pPr lvl="4"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5pPr>
            <a:lvl6pPr lvl="5"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6pPr>
            <a:lvl7pPr lvl="6"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7pPr>
            <a:lvl8pPr lvl="7"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8pPr>
            <a:lvl9pPr lvl="8"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9pPr>
          </a:lstStyle>
          <a:p>
            <a:r>
              <a:rPr lang="en-US" sz="3200" dirty="0">
                <a:solidFill>
                  <a:schemeClr val="bg1"/>
                </a:solidFill>
              </a:rPr>
              <a:t>Questions?</a:t>
            </a:r>
            <a:endParaRPr lang="en-US" dirty="0">
              <a:solidFill>
                <a:schemeClr val="bg1"/>
              </a:solidFill>
            </a:endParaRPr>
          </a:p>
        </p:txBody>
      </p:sp>
      <p:pic>
        <p:nvPicPr>
          <p:cNvPr id="4" name="Picture 3" descr="21 Limitions iStock_000005514415XLar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040" y="762000"/>
            <a:ext cx="2438400" cy="3657600"/>
          </a:xfrm>
          <a:prstGeom prst="rect">
            <a:avLst/>
          </a:prstGeom>
          <a:noFill/>
          <a:ln w="9525">
            <a:noFill/>
            <a:miter lim="800000"/>
            <a:headEnd/>
            <a:tailEnd/>
          </a:ln>
        </p:spPr>
      </p:pic>
    </p:spTree>
    <p:extLst>
      <p:ext uri="{BB962C8B-B14F-4D97-AF65-F5344CB8AC3E}">
        <p14:creationId xmlns:p14="http://schemas.microsoft.com/office/powerpoint/2010/main" val="3605403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p:cNvSpPr>
          <p:nvPr/>
        </p:nvSpPr>
        <p:spPr bwMode="auto">
          <a:xfrm>
            <a:off x="455083" y="1635735"/>
            <a:ext cx="8688917" cy="3423097"/>
          </a:xfrm>
          <a:prstGeom prst="rect">
            <a:avLst/>
          </a:prstGeom>
          <a:noFill/>
          <a:ln w="9525">
            <a:noFill/>
            <a:miter lim="800000"/>
            <a:headEnd/>
            <a:tailEnd/>
          </a:ln>
        </p:spPr>
        <p:txBody>
          <a:bodyPr lIns="0" tIns="0" rIns="0" bIns="0"/>
          <a:lstStyle/>
          <a:p>
            <a:pPr algn="l"/>
            <a:r>
              <a:rPr lang="en-US" sz="3200" dirty="0">
                <a:solidFill>
                  <a:srgbClr val="A5A5A5"/>
                </a:solidFill>
                <a:latin typeface="Gill Sans Light" pitchFamily="-84" charset="0"/>
                <a:ea typeface="ＭＳ Ｐゴシック" pitchFamily="-84" charset="-128"/>
                <a:sym typeface="Gill Sans Light" pitchFamily="-84" charset="0"/>
              </a:rPr>
              <a:t>Contact:</a:t>
            </a:r>
          </a:p>
          <a:p>
            <a:pPr>
              <a:lnSpc>
                <a:spcPts val="2000"/>
              </a:lnSpc>
            </a:pPr>
            <a:br>
              <a:rPr lang="en-US" sz="3200" dirty="0">
                <a:solidFill>
                  <a:srgbClr val="A5A5A5"/>
                </a:solidFill>
                <a:latin typeface="Gill Sans Light" pitchFamily="-84" charset="0"/>
                <a:ea typeface="ＭＳ Ｐゴシック" pitchFamily="-84" charset="-128"/>
                <a:sym typeface="Gill Sans Light" pitchFamily="-84" charset="0"/>
              </a:rPr>
            </a:br>
            <a:r>
              <a:rPr lang="en-US" sz="2400" dirty="0">
                <a:solidFill>
                  <a:srgbClr val="FFFFFF"/>
                </a:solidFill>
                <a:latin typeface="Gill Sans Light" pitchFamily="-84" charset="0"/>
                <a:ea typeface="ＭＳ Ｐゴシック" pitchFamily="-84" charset="-128"/>
                <a:sym typeface="Gill Sans Light" pitchFamily="-84" charset="0"/>
              </a:rPr>
              <a:t>Joseph Kosciw, Ph.D.</a:t>
            </a:r>
          </a:p>
          <a:p>
            <a:pPr>
              <a:tabLst>
                <a:tab pos="1314450" algn="l"/>
              </a:tabLst>
            </a:pPr>
            <a:r>
              <a:rPr lang="en-US" sz="2400" dirty="0" err="1">
                <a:solidFill>
                  <a:srgbClr val="00B0F0"/>
                </a:solidFill>
                <a:latin typeface="Gill Sans Light" pitchFamily="-84" charset="0"/>
                <a:ea typeface="ＭＳ Ｐゴシック" pitchFamily="-84" charset="-128"/>
                <a:sym typeface="Gill Sans Light" pitchFamily="-84" charset="0"/>
              </a:rPr>
              <a:t>joseph.kosciw@glsen.org</a:t>
            </a:r>
            <a:endParaRPr lang="en-US" sz="2400" dirty="0">
              <a:solidFill>
                <a:srgbClr val="00B0F0"/>
              </a:solidFill>
              <a:latin typeface="Gill Sans Light" pitchFamily="-84" charset="0"/>
              <a:ea typeface="ＭＳ Ｐゴシック" pitchFamily="-84" charset="-128"/>
              <a:sym typeface="Gill Sans Light" pitchFamily="-84" charset="0"/>
            </a:endParaRPr>
          </a:p>
          <a:p>
            <a:pPr>
              <a:lnSpc>
                <a:spcPts val="2000"/>
              </a:lnSpc>
            </a:pPr>
            <a:endParaRPr lang="en-US" sz="3200" dirty="0">
              <a:solidFill>
                <a:srgbClr val="A5A5A5"/>
              </a:solidFill>
              <a:latin typeface="Gill Sans Light" pitchFamily="-84" charset="0"/>
              <a:ea typeface="ＭＳ Ｐゴシック" pitchFamily="-84" charset="-128"/>
              <a:sym typeface="Gill Sans Light" pitchFamily="-84" charset="0"/>
            </a:endParaRPr>
          </a:p>
        </p:txBody>
      </p:sp>
    </p:spTree>
    <p:extLst>
      <p:ext uri="{BB962C8B-B14F-4D97-AF65-F5344CB8AC3E}">
        <p14:creationId xmlns:p14="http://schemas.microsoft.com/office/powerpoint/2010/main" val="69024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rainbow globe free imag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62650" y="2538210"/>
            <a:ext cx="1931133" cy="1176981"/>
          </a:xfrm>
          <a:prstGeom prst="rect">
            <a:avLst/>
          </a:prstGeom>
          <a:noFill/>
          <a:extLst>
            <a:ext uri="{909E8E84-426E-40dd-AFC4-6F175D3DCCD1}">
              <a14:hiddenFill xmlns="" xmlns:a14="http://schemas.microsoft.com/office/drawing/2010/main">
                <a:solidFill>
                  <a:srgbClr val="FFFFFF"/>
                </a:solidFill>
              </a14:hiddenFill>
            </a:ext>
          </a:extLst>
        </p:spPr>
      </p:pic>
      <p:sp>
        <p:nvSpPr>
          <p:cNvPr id="18433" name="Footer Placeholder 3"/>
          <p:cNvSpPr txBox="1">
            <a:spLocks/>
          </p:cNvSpPr>
          <p:nvPr/>
        </p:nvSpPr>
        <p:spPr bwMode="auto">
          <a:xfrm>
            <a:off x="7963812" y="4972050"/>
            <a:ext cx="740569"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750">
                <a:solidFill>
                  <a:srgbClr val="63666A"/>
                </a:solidFill>
              </a:rPr>
              <a:t>© GLSEN 2018</a:t>
            </a:r>
          </a:p>
        </p:txBody>
      </p:sp>
      <p:sp>
        <p:nvSpPr>
          <p:cNvPr id="18434" name="Title 1"/>
          <p:cNvSpPr>
            <a:spLocks noGrp="1"/>
          </p:cNvSpPr>
          <p:nvPr>
            <p:ph type="title"/>
          </p:nvPr>
        </p:nvSpPr>
        <p:spPr/>
        <p:txBody>
          <a:bodyPr/>
          <a:lstStyle/>
          <a:p>
            <a:r>
              <a:rPr lang="en-US" altLang="en-US" sz="2800" dirty="0">
                <a:latin typeface="TradeGothic LT" panose="02000503020000020004" pitchFamily="2" charset="77"/>
              </a:rPr>
              <a:t>Supporting NGOs Worldwide</a:t>
            </a:r>
          </a:p>
        </p:txBody>
      </p:sp>
      <p:pic>
        <p:nvPicPr>
          <p:cNvPr id="18435"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14475" y="2942035"/>
            <a:ext cx="1714500" cy="345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6021558" y="2942035"/>
            <a:ext cx="1813317" cy="36933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chemeClr val="bg2"/>
                </a:solidFill>
              </a:rPr>
              <a:t>NGOs Globally</a:t>
            </a:r>
          </a:p>
        </p:txBody>
      </p:sp>
      <p:sp>
        <p:nvSpPr>
          <p:cNvPr id="18437" name="Left-Right Arrow 7"/>
          <p:cNvSpPr>
            <a:spLocks noChangeArrowheads="1"/>
          </p:cNvSpPr>
          <p:nvPr/>
        </p:nvSpPr>
        <p:spPr bwMode="auto">
          <a:xfrm>
            <a:off x="3321844" y="2686050"/>
            <a:ext cx="2547938" cy="857250"/>
          </a:xfrm>
          <a:prstGeom prst="leftRightArrow">
            <a:avLst>
              <a:gd name="adj1" fmla="val 50000"/>
              <a:gd name="adj2" fmla="val 50005"/>
            </a:avLst>
          </a:prstGeom>
          <a:solidFill>
            <a:schemeClr val="accent1"/>
          </a:solidFill>
          <a:ln w="9525">
            <a:noFill/>
            <a:round/>
            <a:headEnd/>
            <a:tailEnd/>
          </a:ln>
        </p:spPr>
        <p:txBody>
          <a:bodyPr tIns="0" bIns="0">
            <a:norm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350" dirty="0">
                <a:solidFill>
                  <a:schemeClr val="bg1"/>
                </a:solidFill>
              </a:rPr>
              <a:t>Best Practices</a:t>
            </a:r>
          </a:p>
          <a:p>
            <a:pPr algn="ctr"/>
            <a:r>
              <a:rPr lang="en-US" altLang="en-US" sz="1350" dirty="0">
                <a:solidFill>
                  <a:schemeClr val="bg1"/>
                </a:solidFill>
              </a:rPr>
              <a:t>Knowledge</a:t>
            </a:r>
          </a:p>
        </p:txBody>
      </p:sp>
    </p:spTree>
    <p:extLst>
      <p:ext uri="{BB962C8B-B14F-4D97-AF65-F5344CB8AC3E}">
        <p14:creationId xmlns:p14="http://schemas.microsoft.com/office/powerpoint/2010/main" val="370404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TradeGothic LT" panose="02000503020000020004" pitchFamily="2" charset="77"/>
              </a:rPr>
              <a:t>Free from…</a:t>
            </a:r>
          </a:p>
        </p:txBody>
      </p:sp>
      <p:sp>
        <p:nvSpPr>
          <p:cNvPr id="6" name="Text Placeholder 5"/>
          <p:cNvSpPr>
            <a:spLocks noGrp="1"/>
          </p:cNvSpPr>
          <p:nvPr>
            <p:ph type="body" idx="1"/>
          </p:nvPr>
        </p:nvSpPr>
        <p:spPr>
          <a:xfrm>
            <a:off x="5445211" y="1441878"/>
            <a:ext cx="2891481" cy="2784133"/>
          </a:xfrm>
        </p:spPr>
        <p:txBody>
          <a:bodyPr/>
          <a:lstStyle/>
          <a:p>
            <a:r>
              <a:rPr lang="en-US" b="1" dirty="0"/>
              <a:t>Per una </a:t>
            </a:r>
            <a:r>
              <a:rPr lang="en-US" b="1" dirty="0" err="1"/>
              <a:t>scuola</a:t>
            </a:r>
            <a:r>
              <a:rPr lang="en-US" b="1" dirty="0"/>
              <a:t> libera…</a:t>
            </a:r>
            <a:endParaRPr lang="en-US" dirty="0"/>
          </a:p>
          <a:p>
            <a:r>
              <a:rPr lang="en-US" b="1" dirty="0"/>
              <a:t>…da </a:t>
            </a:r>
            <a:r>
              <a:rPr lang="en-US" b="1" dirty="0" err="1"/>
              <a:t>violenze</a:t>
            </a:r>
            <a:r>
              <a:rPr lang="en-US" b="1" dirty="0"/>
              <a:t> di </a:t>
            </a:r>
            <a:r>
              <a:rPr lang="en-US" b="1" dirty="0" err="1"/>
              <a:t>genere</a:t>
            </a:r>
            <a:endParaRPr lang="en-US" dirty="0"/>
          </a:p>
          <a:p>
            <a:r>
              <a:rPr lang="en-US" b="1" dirty="0"/>
              <a:t>…</a:t>
            </a:r>
            <a:r>
              <a:rPr lang="en-US" b="1" dirty="0" err="1"/>
              <a:t>dall'omofobia</a:t>
            </a:r>
            <a:r>
              <a:rPr lang="en-US" b="1" dirty="0"/>
              <a:t> e </a:t>
            </a:r>
            <a:r>
              <a:rPr lang="en-US" b="1" dirty="0" err="1"/>
              <a:t>transfobia</a:t>
            </a:r>
            <a:endParaRPr lang="en-US" dirty="0"/>
          </a:p>
          <a:p>
            <a:r>
              <a:rPr lang="en-US" b="1" dirty="0"/>
              <a:t>…da </a:t>
            </a:r>
            <a:r>
              <a:rPr lang="en-US" b="1" dirty="0" err="1"/>
              <a:t>stereotipi</a:t>
            </a:r>
            <a:r>
              <a:rPr lang="en-US" b="1" dirty="0"/>
              <a:t> di </a:t>
            </a:r>
            <a:r>
              <a:rPr lang="en-US" b="1" dirty="0" err="1"/>
              <a:t>genere</a:t>
            </a:r>
            <a:endParaRPr lang="en-US" dirty="0"/>
          </a:p>
          <a:p>
            <a:r>
              <a:rPr lang="en-US" b="1" dirty="0"/>
              <a:t>…</a:t>
            </a:r>
            <a:r>
              <a:rPr lang="en-US" b="1" dirty="0" err="1"/>
              <a:t>dalla</a:t>
            </a:r>
            <a:r>
              <a:rPr lang="en-US" b="1" dirty="0"/>
              <a:t> </a:t>
            </a:r>
            <a:r>
              <a:rPr lang="en-US" b="1" dirty="0" err="1"/>
              <a:t>disinformazione</a:t>
            </a:r>
            <a:endParaRPr lang="en-US" dirty="0"/>
          </a:p>
        </p:txBody>
      </p:sp>
      <p:pic>
        <p:nvPicPr>
          <p:cNvPr id="2050" name="Picture 2" descr="Iscriviti a Educare alle differenze 8">
            <a:extLst>
              <a:ext uri="{FF2B5EF4-FFF2-40B4-BE49-F238E27FC236}">
                <a16:creationId xmlns:a16="http://schemas.microsoft.com/office/drawing/2014/main" id="{2B14602D-9854-C070-33D3-9DAE527EA0A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3037" y="1357293"/>
            <a:ext cx="4786184" cy="288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6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TradeGothic LT" panose="02000503020000020004" pitchFamily="2" charset="77"/>
              </a:rPr>
              <a:t>Free to Be…</a:t>
            </a:r>
          </a:p>
        </p:txBody>
      </p:sp>
      <p:sp>
        <p:nvSpPr>
          <p:cNvPr id="6" name="Text Placeholder 5"/>
          <p:cNvSpPr>
            <a:spLocks noGrp="1"/>
          </p:cNvSpPr>
          <p:nvPr>
            <p:ph type="body" idx="1"/>
          </p:nvPr>
        </p:nvSpPr>
        <p:spPr>
          <a:xfrm>
            <a:off x="4670855" y="1120603"/>
            <a:ext cx="4028302" cy="2784133"/>
          </a:xfrm>
        </p:spPr>
        <p:txBody>
          <a:bodyPr/>
          <a:lstStyle/>
          <a:p>
            <a:r>
              <a:rPr lang="en-US" dirty="0"/>
              <a:t>Famous children’s book in the U.S. “Free to Be…You and Me” (“Libero di </a:t>
            </a:r>
            <a:r>
              <a:rPr lang="en-US" dirty="0" err="1"/>
              <a:t>Essere</a:t>
            </a:r>
            <a:r>
              <a:rPr lang="en-US" dirty="0"/>
              <a:t> Te e Me”) </a:t>
            </a:r>
          </a:p>
          <a:p>
            <a:r>
              <a:rPr lang="en-US" dirty="0"/>
              <a:t>Written by a famous U.S. actress Marlo Thomas. </a:t>
            </a:r>
          </a:p>
          <a:p>
            <a:r>
              <a:rPr lang="en-US" dirty="0"/>
              <a:t>Published in 1972 and reflects post-1960s values regarding gender neutrality, individuality, tolerance, and comfort with one's identity. </a:t>
            </a:r>
          </a:p>
        </p:txBody>
      </p:sp>
      <p:pic>
        <p:nvPicPr>
          <p:cNvPr id="3076" name="Picture 4" descr="Free To Be...You And Me">
            <a:extLst>
              <a:ext uri="{FF2B5EF4-FFF2-40B4-BE49-F238E27FC236}">
                <a16:creationId xmlns:a16="http://schemas.microsoft.com/office/drawing/2014/main" id="{BEE0FEA7-D8F0-68DA-8A57-9C03E7A071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585" y="955588"/>
            <a:ext cx="3973727" cy="397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2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Climate for LGBTQ Students</a:t>
            </a:r>
          </a:p>
        </p:txBody>
      </p:sp>
    </p:spTree>
    <p:extLst>
      <p:ext uri="{BB962C8B-B14F-4D97-AF65-F5344CB8AC3E}">
        <p14:creationId xmlns:p14="http://schemas.microsoft.com/office/powerpoint/2010/main" val="65903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A719"/>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19450" y="1971040"/>
            <a:ext cx="8296711" cy="9144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ct val="100000"/>
              <a:buFont typeface="Raleway"/>
              <a:buNone/>
              <a:defRPr sz="4800" b="0" i="0" u="none" strike="noStrike" cap="none">
                <a:solidFill>
                  <a:schemeClr val="lt1"/>
                </a:solidFill>
                <a:latin typeface="TradeGothic LT Light" charset="0"/>
                <a:ea typeface="TradeGothic LT Light" charset="0"/>
                <a:cs typeface="TradeGothic LT Light" charset="0"/>
                <a:sym typeface="Raleway"/>
              </a:defRPr>
            </a:lvl1pPr>
            <a:lvl2pPr lvl="1"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2pPr>
            <a:lvl3pPr lvl="2"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3pPr>
            <a:lvl4pPr lvl="3"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4pPr>
            <a:lvl5pPr lvl="4"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5pPr>
            <a:lvl6pPr lvl="5"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6pPr>
            <a:lvl7pPr lvl="6"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7pPr>
            <a:lvl8pPr lvl="7"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8pPr>
            <a:lvl9pPr lvl="8" algn="ctr" rtl="0">
              <a:spcBef>
                <a:spcPts val="0"/>
              </a:spcBef>
              <a:buClr>
                <a:schemeClr val="lt1"/>
              </a:buClr>
              <a:buSzPct val="100000"/>
              <a:buFont typeface="Raleway"/>
              <a:buNone/>
              <a:defRPr sz="4800" b="1">
                <a:solidFill>
                  <a:schemeClr val="lt1"/>
                </a:solidFill>
                <a:latin typeface="Raleway"/>
                <a:ea typeface="Raleway"/>
                <a:cs typeface="Raleway"/>
                <a:sym typeface="Raleway"/>
              </a:defRPr>
            </a:lvl9pPr>
          </a:lstStyle>
          <a:p>
            <a:r>
              <a:rPr lang="en-US" dirty="0">
                <a:solidFill>
                  <a:schemeClr val="bg1"/>
                </a:solidFill>
                <a:latin typeface="TradeGothic LT" panose="02000503020000020004" pitchFamily="2" charset="77"/>
              </a:rPr>
              <a:t>Hostile Experiences in School</a:t>
            </a:r>
          </a:p>
        </p:txBody>
      </p:sp>
    </p:spTree>
    <p:extLst>
      <p:ext uri="{BB962C8B-B14F-4D97-AF65-F5344CB8AC3E}">
        <p14:creationId xmlns:p14="http://schemas.microsoft.com/office/powerpoint/2010/main" val="2157817463"/>
      </p:ext>
    </p:extLst>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C689EAB-343F-3341-A1DD-161AAF69D14F}" vid="{D24E3FA3-A21B-E642-9B2C-868E8A3CBDA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GLSEN Presentation</Template>
  <TotalTime>27755</TotalTime>
  <Words>3060</Words>
  <Application>Microsoft Macintosh PowerPoint</Application>
  <PresentationFormat>On-screen Show (16:9)</PresentationFormat>
  <Paragraphs>434</Paragraphs>
  <Slides>43</Slides>
  <Notes>34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AGBuch-Regular</vt:lpstr>
      <vt:lpstr>Arial</vt:lpstr>
      <vt:lpstr>Calibri</vt:lpstr>
      <vt:lpstr>Cambria</vt:lpstr>
      <vt:lpstr>Gill Sans Light</vt:lpstr>
      <vt:lpstr>Lato</vt:lpstr>
      <vt:lpstr>Montserrat</vt:lpstr>
      <vt:lpstr>Oswald Regular</vt:lpstr>
      <vt:lpstr>Raleway</vt:lpstr>
      <vt:lpstr>Symbol</vt:lpstr>
      <vt:lpstr>TradeGothic LT</vt:lpstr>
      <vt:lpstr>TradeGothic LT Bold</vt:lpstr>
      <vt:lpstr>TradeGothic LT Extended</vt:lpstr>
      <vt:lpstr>TradeGothic LT Light</vt:lpstr>
      <vt:lpstr>Wingdings</vt:lpstr>
      <vt:lpstr>swiss-2</vt:lpstr>
      <vt:lpstr>Creating Inclusive Schools for LGBTQ Students Worldwide  </vt:lpstr>
      <vt:lpstr>Acknowledgements</vt:lpstr>
      <vt:lpstr>PowerPoint Presentation</vt:lpstr>
      <vt:lpstr>PowerPoint Presentation</vt:lpstr>
      <vt:lpstr>Supporting NGOs Worldwide</vt:lpstr>
      <vt:lpstr>Free from…</vt:lpstr>
      <vt:lpstr>Free to Be…</vt:lpstr>
      <vt:lpstr>School Climate for LGBTQ Students</vt:lpstr>
      <vt:lpstr>PowerPoint Presentation</vt:lpstr>
      <vt:lpstr>School Climate for LGBTQ Students</vt:lpstr>
      <vt:lpstr>Safety at School</vt:lpstr>
      <vt:lpstr>Biased Language</vt:lpstr>
      <vt:lpstr>Biased Language</vt:lpstr>
      <vt:lpstr>Harassment &amp; Assault</vt:lpstr>
      <vt:lpstr>Harassment &amp; Assault</vt:lpstr>
      <vt:lpstr>Global Crisis</vt:lpstr>
      <vt:lpstr>European Partners</vt:lpstr>
      <vt:lpstr>Europe: Feeling Unsafe at School</vt:lpstr>
      <vt:lpstr>Europe: Homophobic Remarks at School</vt:lpstr>
      <vt:lpstr>Europe: Verbal Harassment (high levels - often or frequently)</vt:lpstr>
      <vt:lpstr>Europe: Cyberbullying</vt:lpstr>
      <vt:lpstr>Effects of a Hostile Climate</vt:lpstr>
      <vt:lpstr>PowerPoint Presentation</vt:lpstr>
      <vt:lpstr>Effects of a Hostile School Climate</vt:lpstr>
      <vt:lpstr>PowerPoint Presentation</vt:lpstr>
      <vt:lpstr>PowerPoint Presentation</vt:lpstr>
      <vt:lpstr>School Supports for LGBTQ+ Students</vt:lpstr>
      <vt:lpstr>School Supports: Impact on School Climate</vt:lpstr>
      <vt:lpstr>School Supports</vt:lpstr>
      <vt:lpstr>U.S.: Availability of School Supports</vt:lpstr>
      <vt:lpstr>Europe: Supportive School Personnel</vt:lpstr>
      <vt:lpstr>Europe: LGBT Topics in the Curriculum</vt:lpstr>
      <vt:lpstr>Best Practices for Supporting LGBTQ+ Students</vt:lpstr>
      <vt:lpstr>Best Practices for Educators</vt:lpstr>
      <vt:lpstr>Classroom and Curricular Resources</vt:lpstr>
      <vt:lpstr>Classroom and Curricular Resources</vt:lpstr>
      <vt:lpstr>Classroom and Curricular Resources</vt:lpstr>
      <vt:lpstr>PowerPoint Presentation</vt:lpstr>
      <vt:lpstr>Policies</vt:lpstr>
      <vt:lpstr>Create Safe Spaces for LGBTQ+ Youth</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 Tuttle</dc:creator>
  <cp:lastModifiedBy>Joseph Kosciw</cp:lastModifiedBy>
  <cp:revision>254</cp:revision>
  <cp:lastPrinted>2022-09-15T16:39:20Z</cp:lastPrinted>
  <dcterms:created xsi:type="dcterms:W3CDTF">2017-07-19T20:34:41Z</dcterms:created>
  <dcterms:modified xsi:type="dcterms:W3CDTF">2022-09-19T05:08:32Z</dcterms:modified>
</cp:coreProperties>
</file>